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85" r:id="rId2"/>
    <p:sldId id="347" r:id="rId3"/>
    <p:sldId id="355" r:id="rId4"/>
    <p:sldId id="361" r:id="rId5"/>
    <p:sldId id="363" r:id="rId6"/>
    <p:sldId id="359" r:id="rId7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3DF"/>
    <a:srgbClr val="007AC2"/>
    <a:srgbClr val="1428A0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5" autoAdjust="0"/>
    <p:restoredTop sz="94816" autoAdjust="0"/>
  </p:normalViewPr>
  <p:slideViewPr>
    <p:cSldViewPr snapToGrid="0" snapToObjects="1">
      <p:cViewPr varScale="1">
        <p:scale>
          <a:sx n="156" d="100"/>
          <a:sy n="156" d="100"/>
        </p:scale>
        <p:origin x="1866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2019-03-13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2019-03-13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829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194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800">
                <a:latin typeface="+mn-lt"/>
              </a:defRPr>
            </a:lvl2pPr>
            <a:lvl3pPr marL="809625" indent="-179388">
              <a:defRPr sz="1600">
                <a:latin typeface="+mn-lt"/>
              </a:defRPr>
            </a:lvl3pPr>
            <a:lvl4pPr marL="1079500" indent="-179388">
              <a:defRPr sz="1400">
                <a:latin typeface="+mn-lt"/>
              </a:defRPr>
            </a:lvl4pPr>
            <a:lvl5pPr marL="1341438" indent="-179388">
              <a:defRPr sz="12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3697110"/>
            <a:ext cx="8299381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3200" dirty="0" smtClean="0">
                <a:latin typeface="+mn-lt"/>
              </a:rPr>
              <a:t>CE7-7.3:</a:t>
            </a:r>
          </a:p>
          <a:p>
            <a:r>
              <a:rPr lang="en-US" sz="3200" dirty="0" smtClean="0">
                <a:latin typeface="+mn-lt"/>
              </a:rPr>
              <a:t>Unified rice parameter derivation </a:t>
            </a:r>
          </a:p>
          <a:p>
            <a:r>
              <a:rPr lang="en-US" sz="3200" dirty="0" smtClean="0">
                <a:latin typeface="+mn-lt"/>
              </a:rPr>
              <a:t>for </a:t>
            </a:r>
            <a:r>
              <a:rPr lang="en-US" sz="3200" dirty="0" smtClean="0">
                <a:latin typeface="+mn-lt"/>
              </a:rPr>
              <a:t>bypassed </a:t>
            </a:r>
            <a:r>
              <a:rPr lang="en-US" sz="3200" dirty="0" smtClean="0">
                <a:latin typeface="+mn-lt"/>
              </a:rPr>
              <a:t>level coding</a:t>
            </a:r>
            <a:endParaRPr lang="en-US" sz="3200" dirty="0">
              <a:latin typeface="+mn-lt"/>
            </a:endParaRP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Research </a:t>
            </a:r>
          </a:p>
          <a:p>
            <a:pPr marL="0" indent="0">
              <a:buNone/>
            </a:pP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Yinji</a:t>
            </a: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Piao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4111" y="3189727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JVET-N0188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Binarization</a:t>
            </a:r>
            <a:r>
              <a:rPr lang="en-US" dirty="0"/>
              <a:t> and Sub-block coding </a:t>
            </a:r>
            <a:r>
              <a:rPr lang="en-US" dirty="0" smtClean="0"/>
              <a:t>order</a:t>
            </a:r>
          </a:p>
          <a:p>
            <a:pPr marL="360362" lvl="1" indent="0">
              <a:buNone/>
            </a:pPr>
            <a:r>
              <a:rPr lang="en-US" sz="1200" dirty="0" smtClean="0"/>
              <a:t>  for( k … )             {  // 1st pass, </a:t>
            </a:r>
            <a:r>
              <a:rPr lang="en-US" sz="1200" dirty="0" smtClean="0">
                <a:solidFill>
                  <a:srgbClr val="FF0000"/>
                </a:solidFill>
              </a:rPr>
              <a:t>max 32 bins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</a:t>
            </a:r>
            <a:r>
              <a:rPr lang="en-US" sz="1200" dirty="0" err="1" smtClean="0">
                <a:solidFill>
                  <a:srgbClr val="1303DF"/>
                </a:solidFill>
              </a:rPr>
              <a:t>sig_flag</a:t>
            </a:r>
            <a:r>
              <a:rPr lang="en-US" sz="1200" dirty="0" smtClean="0">
                <a:solidFill>
                  <a:srgbClr val="1303DF"/>
                </a:solidFill>
              </a:rPr>
              <a:t>[ k ]</a:t>
            </a:r>
          </a:p>
          <a:p>
            <a:pPr marL="449262" lvl="2" indent="0">
              <a:buNone/>
            </a:pPr>
            <a:r>
              <a:rPr lang="en-US" sz="1200" dirty="0" smtClean="0"/>
              <a:t>  if( </a:t>
            </a:r>
            <a:r>
              <a:rPr lang="en-US" sz="1200" dirty="0" err="1" smtClean="0"/>
              <a:t>sig_flag</a:t>
            </a:r>
            <a:r>
              <a:rPr lang="en-US" sz="1200" dirty="0" smtClean="0"/>
              <a:t>[ k ] )  {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 gt1_flag[k]    </a:t>
            </a:r>
          </a:p>
          <a:p>
            <a:pPr marL="449262" lvl="2" indent="0">
              <a:buNone/>
            </a:pPr>
            <a:r>
              <a:rPr lang="en-US" sz="1200" dirty="0" smtClean="0"/>
              <a:t>    if( gt1_flag[ k ] )           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   </a:t>
            </a:r>
            <a:r>
              <a:rPr lang="en-US" sz="1200" dirty="0" err="1" smtClean="0">
                <a:solidFill>
                  <a:srgbClr val="1303DF"/>
                </a:solidFill>
              </a:rPr>
              <a:t>par_flag</a:t>
            </a:r>
            <a:r>
              <a:rPr lang="en-US" sz="1200" dirty="0" smtClean="0">
                <a:solidFill>
                  <a:srgbClr val="1303DF"/>
                </a:solidFill>
              </a:rPr>
              <a:t>[ k ] 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   gt3_flag[k]  </a:t>
            </a:r>
          </a:p>
          <a:p>
            <a:pPr marL="449262" lvl="2" indent="0">
              <a:buNone/>
            </a:pPr>
            <a:r>
              <a:rPr lang="en-US" sz="1200" dirty="0" smtClean="0"/>
              <a:t>}}</a:t>
            </a:r>
          </a:p>
          <a:p>
            <a:pPr marL="449262" lvl="2" indent="0">
              <a:buNone/>
            </a:pPr>
            <a:endParaRPr lang="en-US" sz="1200" dirty="0"/>
          </a:p>
          <a:p>
            <a:pPr marL="449262" lvl="2" indent="0">
              <a:buNone/>
            </a:pPr>
            <a:r>
              <a:rPr lang="en-US" sz="1200" dirty="0" smtClean="0"/>
              <a:t>for( k …k1 )        {  // 2nd pass </a:t>
            </a:r>
            <a:r>
              <a:rPr lang="en-US" sz="1200" dirty="0" smtClean="0">
                <a:solidFill>
                  <a:srgbClr val="FF0000"/>
                </a:solidFill>
              </a:rPr>
              <a:t>(EP bins)</a:t>
            </a:r>
          </a:p>
          <a:p>
            <a:pPr marL="449262" lvl="2" indent="0">
              <a:buNone/>
            </a:pPr>
            <a:r>
              <a:rPr lang="en-US" sz="1200" dirty="0" smtClean="0"/>
              <a:t>  if(gt3_flag[k])</a:t>
            </a:r>
          </a:p>
          <a:p>
            <a:pPr marL="449262" lvl="2" indent="0">
              <a:buNone/>
            </a:pPr>
            <a:r>
              <a:rPr lang="en-US" sz="1200" dirty="0" smtClean="0"/>
              <a:t>    </a:t>
            </a:r>
            <a:r>
              <a:rPr lang="en-US" sz="1200" dirty="0" smtClean="0">
                <a:solidFill>
                  <a:srgbClr val="1303DF"/>
                </a:solidFill>
              </a:rPr>
              <a:t>remainder[ k ]  </a:t>
            </a:r>
            <a:r>
              <a:rPr lang="en-US" sz="1200" dirty="0" smtClean="0"/>
              <a:t>// </a:t>
            </a:r>
            <a:r>
              <a:rPr lang="en-US" sz="1200" dirty="0" err="1" smtClean="0"/>
              <a:t>baseLevel</a:t>
            </a:r>
            <a:r>
              <a:rPr lang="en-US" sz="1200" dirty="0" smtClean="0"/>
              <a:t> = 4</a:t>
            </a:r>
          </a:p>
          <a:p>
            <a:pPr marL="449262" lvl="2" indent="0">
              <a:buNone/>
            </a:pPr>
            <a:r>
              <a:rPr lang="en-US" sz="1200" dirty="0" smtClean="0"/>
              <a:t>}</a:t>
            </a:r>
          </a:p>
          <a:p>
            <a:pPr marL="449262" lvl="2" indent="0">
              <a:buNone/>
            </a:pPr>
            <a:endParaRPr lang="en-US" sz="1200" dirty="0" smtClean="0"/>
          </a:p>
          <a:p>
            <a:pPr marL="449262" lvl="2" indent="0">
              <a:buNone/>
            </a:pPr>
            <a:r>
              <a:rPr lang="en-US" sz="1200" dirty="0" smtClean="0"/>
              <a:t>for( k1-1 … 0)   {  // 3rd pass </a:t>
            </a:r>
            <a:r>
              <a:rPr lang="en-US" sz="1200" dirty="0" smtClean="0">
                <a:solidFill>
                  <a:srgbClr val="FF0000"/>
                </a:solidFill>
              </a:rPr>
              <a:t>(EP bins)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</a:t>
            </a:r>
            <a:r>
              <a:rPr lang="en-US" sz="1200" dirty="0" err="1" smtClean="0">
                <a:solidFill>
                  <a:srgbClr val="1303DF"/>
                </a:solidFill>
              </a:rPr>
              <a:t>Abs_level</a:t>
            </a:r>
            <a:r>
              <a:rPr lang="en-US" sz="1200" dirty="0" smtClean="0">
                <a:solidFill>
                  <a:srgbClr val="1303DF"/>
                </a:solidFill>
              </a:rPr>
              <a:t>[ k ]  </a:t>
            </a:r>
            <a:r>
              <a:rPr lang="en-US" sz="1200" dirty="0" smtClean="0"/>
              <a:t>// </a:t>
            </a:r>
            <a:r>
              <a:rPr lang="en-US" sz="1200" dirty="0" err="1" smtClean="0"/>
              <a:t>baseLevel</a:t>
            </a:r>
            <a:r>
              <a:rPr lang="en-US" sz="1200" dirty="0" smtClean="0"/>
              <a:t> = 0</a:t>
            </a:r>
          </a:p>
          <a:p>
            <a:pPr marL="449262" lvl="2" indent="0">
              <a:buNone/>
            </a:pPr>
            <a:r>
              <a:rPr lang="en-US" sz="1200" dirty="0" smtClean="0"/>
              <a:t>}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 smtClean="0"/>
              <a:t>Coefficient coding in VTM4.0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40544" y="3253943"/>
            <a:ext cx="26685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if</a:t>
            </a:r>
            <a:r>
              <a:rPr lang="en-US" sz="1100" dirty="0"/>
              <a:t>( </a:t>
            </a:r>
            <a:r>
              <a:rPr lang="en-US" sz="1100" dirty="0" err="1"/>
              <a:t>ricePar</a:t>
            </a:r>
            <a:r>
              <a:rPr lang="en-US" sz="1100" dirty="0"/>
              <a:t> &lt; 3 &amp;&amp; rem &gt; (3&lt;&lt;</a:t>
            </a:r>
            <a:r>
              <a:rPr lang="en-US" sz="1100" dirty="0" err="1"/>
              <a:t>ricePar</a:t>
            </a:r>
            <a:r>
              <a:rPr lang="en-US" sz="1100" dirty="0"/>
              <a:t>)-1 </a:t>
            </a:r>
            <a:r>
              <a:rPr lang="en-US" sz="1100" dirty="0" smtClean="0"/>
              <a:t>)</a:t>
            </a:r>
            <a:endParaRPr lang="en-US" sz="1100" dirty="0"/>
          </a:p>
          <a:p>
            <a:r>
              <a:rPr lang="en-US" sz="1100" dirty="0"/>
              <a:t>      {</a:t>
            </a:r>
          </a:p>
          <a:p>
            <a:r>
              <a:rPr lang="en-US" sz="1100" dirty="0"/>
              <a:t>        </a:t>
            </a:r>
            <a:r>
              <a:rPr lang="en-US" sz="1100" dirty="0" err="1" smtClean="0"/>
              <a:t>ricePar</a:t>
            </a:r>
            <a:r>
              <a:rPr lang="en-US" sz="1100" dirty="0" smtClean="0"/>
              <a:t>++;</a:t>
            </a:r>
            <a:endParaRPr lang="en-US" sz="1100" dirty="0"/>
          </a:p>
          <a:p>
            <a:r>
              <a:rPr lang="en-US" sz="1100" dirty="0"/>
              <a:t>      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3367" y="4263844"/>
            <a:ext cx="36232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</a:t>
            </a:r>
            <a:r>
              <a:rPr lang="en-US" sz="1100" dirty="0" err="1" smtClean="0"/>
              <a:t>ricePar</a:t>
            </a:r>
            <a:r>
              <a:rPr lang="en-US" sz="1100" dirty="0" smtClean="0"/>
              <a:t> = </a:t>
            </a:r>
            <a:r>
              <a:rPr lang="en-US" sz="1100" dirty="0"/>
              <a:t> </a:t>
            </a:r>
            <a:r>
              <a:rPr lang="en-US" sz="1100" dirty="0" err="1" smtClean="0"/>
              <a:t>riceParTable</a:t>
            </a:r>
            <a:r>
              <a:rPr lang="en-US" sz="1100" dirty="0" smtClean="0"/>
              <a:t>[</a:t>
            </a:r>
            <a:r>
              <a:rPr lang="en-US" sz="1100" dirty="0" err="1" smtClean="0"/>
              <a:t>sumAbsLevel</a:t>
            </a:r>
            <a:r>
              <a:rPr lang="en-US" sz="1100" dirty="0" smtClean="0"/>
              <a:t>] </a:t>
            </a:r>
          </a:p>
          <a:p>
            <a:r>
              <a:rPr lang="en-US" sz="1100" dirty="0" smtClean="0"/>
              <a:t>      where </a:t>
            </a:r>
            <a:r>
              <a:rPr lang="en-US" sz="1100" dirty="0" err="1" smtClean="0"/>
              <a:t>sumAbsLevel</a:t>
            </a:r>
            <a:r>
              <a:rPr lang="en-US" sz="1100" dirty="0" smtClean="0"/>
              <a:t>  = sum of absolute neighboring</a:t>
            </a:r>
          </a:p>
          <a:p>
            <a:r>
              <a:rPr lang="en-US" sz="1100" dirty="0"/>
              <a:t> </a:t>
            </a:r>
            <a:r>
              <a:rPr lang="en-US" sz="1100" dirty="0" smtClean="0"/>
              <a:t>     5 </a:t>
            </a:r>
            <a:r>
              <a:rPr lang="en-US" sz="1100" dirty="0" err="1" smtClean="0"/>
              <a:t>coeffs</a:t>
            </a:r>
            <a:r>
              <a:rPr lang="en-US" sz="1100" dirty="0" smtClean="0"/>
              <a:t>.</a:t>
            </a:r>
            <a:endParaRPr lang="en-US" sz="1100" dirty="0"/>
          </a:p>
        </p:txBody>
      </p:sp>
      <p:sp>
        <p:nvSpPr>
          <p:cNvPr id="13" name="Rectangle 12"/>
          <p:cNvSpPr/>
          <p:nvPr/>
        </p:nvSpPr>
        <p:spPr>
          <a:xfrm>
            <a:off x="740588" y="3249211"/>
            <a:ext cx="6063360" cy="91780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0588" y="4175310"/>
            <a:ext cx="6063360" cy="91380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10800000">
            <a:off x="3196622" y="3556822"/>
            <a:ext cx="336365" cy="136026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0800000">
            <a:off x="3217002" y="4539536"/>
            <a:ext cx="336365" cy="136026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951482" y="3821417"/>
            <a:ext cx="828353" cy="25391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HEVC-like</a:t>
            </a:r>
            <a:endParaRPr 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5945715" y="4781852"/>
            <a:ext cx="828353" cy="25391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JEM-like</a:t>
            </a:r>
            <a:endParaRPr 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4176259" y="2966589"/>
            <a:ext cx="21008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Rice Para derivation</a:t>
            </a:r>
            <a:endParaRPr lang="en-US" sz="1400" dirty="0"/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7071B878-3AB4-45F8-8829-0616EF5B7BED}"/>
              </a:ext>
            </a:extLst>
          </p:cNvPr>
          <p:cNvGrpSpPr>
            <a:grpSpLocks noChangeAspect="1"/>
          </p:cNvGrpSpPr>
          <p:nvPr/>
        </p:nvGrpSpPr>
        <p:grpSpPr>
          <a:xfrm>
            <a:off x="7168937" y="3580993"/>
            <a:ext cx="962354" cy="961626"/>
            <a:chOff x="6443332" y="2859782"/>
            <a:chExt cx="1153004" cy="1152128"/>
          </a:xfrm>
        </p:grpSpPr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=""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=""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=""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=""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=""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=""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=""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=""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=""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=""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=""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=""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=""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=""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=""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=""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=""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=""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=""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=""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=""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=""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=""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=""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=""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=""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=""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=""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=""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=""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=""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=""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=""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=""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=""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=""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=""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=""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=""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=""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=""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=""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=""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=""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=""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=""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69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Unified solution for rice parameter derivation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dirty="0" smtClean="0"/>
              <a:t>method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10229" y="1717267"/>
            <a:ext cx="30384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2" lvl="2" indent="0">
              <a:buNone/>
            </a:pPr>
            <a:r>
              <a:rPr lang="en-US" sz="1400" dirty="0"/>
              <a:t>for( k …k1 )        {  // </a:t>
            </a:r>
            <a:r>
              <a:rPr lang="en-US" sz="1400" dirty="0" smtClean="0"/>
              <a:t>2nd </a:t>
            </a:r>
            <a:r>
              <a:rPr lang="en-US" sz="1400" dirty="0"/>
              <a:t>pass 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449262" lvl="2" indent="0">
              <a:buNone/>
            </a:pPr>
            <a:r>
              <a:rPr lang="en-US" sz="1400" dirty="0" smtClean="0"/>
              <a:t>  if(gt3_flag[k])</a:t>
            </a:r>
          </a:p>
          <a:p>
            <a:pPr marL="449262" lvl="2" indent="0">
              <a:buNone/>
            </a:pPr>
            <a:r>
              <a:rPr lang="en-US" sz="1400" dirty="0" smtClean="0"/>
              <a:t>    </a:t>
            </a:r>
            <a:r>
              <a:rPr lang="en-US" sz="1400" dirty="0">
                <a:solidFill>
                  <a:srgbClr val="1303DF"/>
                </a:solidFill>
              </a:rPr>
              <a:t>remainder[ k </a:t>
            </a:r>
            <a:r>
              <a:rPr lang="en-US" sz="1400" dirty="0" smtClean="0">
                <a:solidFill>
                  <a:srgbClr val="1303DF"/>
                </a:solidFill>
              </a:rPr>
              <a:t>]</a:t>
            </a:r>
          </a:p>
          <a:p>
            <a:pPr marL="449262" lvl="2" indent="0">
              <a:buNone/>
            </a:pPr>
            <a:r>
              <a:rPr lang="en-US" sz="1400" dirty="0" smtClean="0"/>
              <a:t>}</a:t>
            </a:r>
          </a:p>
          <a:p>
            <a:pPr marL="449262" lvl="2" indent="0">
              <a:buNone/>
            </a:pPr>
            <a:endParaRPr lang="en-US" sz="1400" dirty="0"/>
          </a:p>
          <a:p>
            <a:pPr marL="449262" lvl="2" indent="0">
              <a:buNone/>
            </a:pPr>
            <a:r>
              <a:rPr lang="en-US" sz="1400" dirty="0" smtClean="0"/>
              <a:t>for</a:t>
            </a:r>
            <a:r>
              <a:rPr lang="en-US" sz="1400" dirty="0"/>
              <a:t>( </a:t>
            </a:r>
            <a:r>
              <a:rPr lang="en-US" sz="1400" dirty="0" smtClean="0"/>
              <a:t>k1-1 </a:t>
            </a:r>
            <a:r>
              <a:rPr lang="en-US" sz="1400" dirty="0"/>
              <a:t>… 0)   {  // </a:t>
            </a:r>
            <a:r>
              <a:rPr lang="en-US" sz="1400" dirty="0" smtClean="0"/>
              <a:t>3rd </a:t>
            </a:r>
            <a:r>
              <a:rPr lang="en-US" sz="1400" dirty="0"/>
              <a:t>pass </a:t>
            </a:r>
            <a:endParaRPr lang="en-US" sz="1400" dirty="0">
              <a:solidFill>
                <a:srgbClr val="FF0000"/>
              </a:solidFill>
            </a:endParaRPr>
          </a:p>
          <a:p>
            <a:pPr marL="449262" lvl="2" indent="0">
              <a:buNone/>
            </a:pPr>
            <a:r>
              <a:rPr lang="en-US" sz="1400" dirty="0">
                <a:solidFill>
                  <a:srgbClr val="1303DF"/>
                </a:solidFill>
              </a:rPr>
              <a:t>   </a:t>
            </a:r>
            <a:r>
              <a:rPr lang="en-US" sz="1400" dirty="0" err="1">
                <a:solidFill>
                  <a:srgbClr val="1303DF"/>
                </a:solidFill>
              </a:rPr>
              <a:t>Abs_level</a:t>
            </a:r>
            <a:r>
              <a:rPr lang="en-US" sz="1400" dirty="0">
                <a:solidFill>
                  <a:srgbClr val="1303DF"/>
                </a:solidFill>
              </a:rPr>
              <a:t>[ k </a:t>
            </a:r>
            <a:r>
              <a:rPr lang="en-US" sz="1400" dirty="0" smtClean="0">
                <a:solidFill>
                  <a:srgbClr val="1303DF"/>
                </a:solidFill>
              </a:rPr>
              <a:t>]</a:t>
            </a:r>
          </a:p>
          <a:p>
            <a:pPr marL="449262" lvl="2" indent="0">
              <a:buNone/>
            </a:pPr>
            <a:r>
              <a:rPr lang="en-US" sz="1400" dirty="0" smtClean="0"/>
              <a:t>}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3184745" y="2800912"/>
            <a:ext cx="5469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</a:t>
            </a:r>
            <a:r>
              <a:rPr lang="en-US" sz="1400" dirty="0"/>
              <a:t> </a:t>
            </a:r>
            <a:r>
              <a:rPr lang="en-US" sz="1400" dirty="0" err="1"/>
              <a:t>ricePar</a:t>
            </a:r>
            <a:r>
              <a:rPr lang="en-US" sz="1400" dirty="0"/>
              <a:t> =  </a:t>
            </a:r>
            <a:r>
              <a:rPr lang="en-US" sz="1400" dirty="0" err="1"/>
              <a:t>riceParTable</a:t>
            </a:r>
            <a:r>
              <a:rPr lang="en-US" sz="1400" dirty="0"/>
              <a:t>[</a:t>
            </a:r>
            <a:r>
              <a:rPr lang="en-US" sz="1400" dirty="0" err="1"/>
              <a:t>sumAbsLevel</a:t>
            </a:r>
            <a:r>
              <a:rPr lang="en-US" sz="1400" dirty="0"/>
              <a:t>] </a:t>
            </a:r>
          </a:p>
          <a:p>
            <a:r>
              <a:rPr lang="en-US" sz="1400" dirty="0"/>
              <a:t>      where </a:t>
            </a:r>
            <a:r>
              <a:rPr lang="en-US" sz="1400" dirty="0" err="1"/>
              <a:t>sumAbsLevel</a:t>
            </a:r>
            <a:r>
              <a:rPr lang="en-US" sz="1400" dirty="0"/>
              <a:t>  = </a:t>
            </a:r>
            <a:r>
              <a:rPr lang="en-US" sz="1400" dirty="0">
                <a:solidFill>
                  <a:srgbClr val="1303DF"/>
                </a:solidFill>
              </a:rPr>
              <a:t>relative sum of </a:t>
            </a:r>
            <a:r>
              <a:rPr lang="en-US" sz="1400" dirty="0" err="1" smtClean="0">
                <a:solidFill>
                  <a:srgbClr val="1303DF"/>
                </a:solidFill>
              </a:rPr>
              <a:t>AbsLevel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 smtClean="0"/>
              <a:t>(neighboring </a:t>
            </a:r>
            <a:r>
              <a:rPr lang="en-US" sz="1400" dirty="0"/>
              <a:t>5 </a:t>
            </a:r>
            <a:r>
              <a:rPr lang="en-US" sz="1400" dirty="0" err="1"/>
              <a:t>coeffs</a:t>
            </a:r>
            <a:r>
              <a:rPr lang="en-US" sz="1400" dirty="0" smtClean="0"/>
              <a:t>)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endParaRPr lang="en-US" sz="1400" dirty="0">
              <a:solidFill>
                <a:srgbClr val="1303DF"/>
              </a:solidFill>
            </a:endParaRPr>
          </a:p>
          <a:p>
            <a:r>
              <a:rPr lang="en-US" sz="1400" dirty="0">
                <a:solidFill>
                  <a:srgbClr val="1303DF"/>
                </a:solidFill>
              </a:rPr>
              <a:t>               </a:t>
            </a:r>
            <a:r>
              <a:rPr lang="en-US" sz="1400" dirty="0" smtClean="0">
                <a:solidFill>
                  <a:srgbClr val="1303DF"/>
                </a:solidFill>
              </a:rPr>
              <a:t>, </a:t>
            </a:r>
            <a:r>
              <a:rPr lang="en-US" sz="1400" dirty="0" err="1" smtClean="0">
                <a:solidFill>
                  <a:srgbClr val="1303DF"/>
                </a:solidFill>
              </a:rPr>
              <a:t>baseLevel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>
                <a:solidFill>
                  <a:srgbClr val="1303DF"/>
                </a:solidFill>
              </a:rPr>
              <a:t>= </a:t>
            </a:r>
            <a:r>
              <a:rPr lang="en-US" sz="1400" dirty="0" smtClean="0">
                <a:solidFill>
                  <a:srgbClr val="1303DF"/>
                </a:solidFill>
              </a:rPr>
              <a:t>0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599302" y="1665354"/>
            <a:ext cx="8172514" cy="100105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7" name="Rectangle 26"/>
          <p:cNvSpPr/>
          <p:nvPr/>
        </p:nvSpPr>
        <p:spPr>
          <a:xfrm>
            <a:off x="599302" y="2672600"/>
            <a:ext cx="8172514" cy="99528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TextBox 33"/>
          <p:cNvSpPr txBox="1"/>
          <p:nvPr/>
        </p:nvSpPr>
        <p:spPr>
          <a:xfrm>
            <a:off x="4813919" y="1320246"/>
            <a:ext cx="268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Rice Para derivation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184745" y="1828496"/>
            <a:ext cx="5710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</a:t>
            </a:r>
            <a:r>
              <a:rPr lang="en-US" sz="1400" dirty="0" err="1" smtClean="0"/>
              <a:t>ricePar</a:t>
            </a:r>
            <a:r>
              <a:rPr lang="en-US" sz="1400" dirty="0" smtClean="0"/>
              <a:t> = </a:t>
            </a:r>
            <a:r>
              <a:rPr lang="en-US" sz="1400" dirty="0"/>
              <a:t> </a:t>
            </a:r>
            <a:r>
              <a:rPr lang="en-US" sz="1400" dirty="0" err="1" smtClean="0"/>
              <a:t>riceParTable</a:t>
            </a:r>
            <a:r>
              <a:rPr lang="en-US" sz="1400" dirty="0" smtClean="0"/>
              <a:t>[</a:t>
            </a:r>
            <a:r>
              <a:rPr lang="en-US" sz="1400" dirty="0" err="1" smtClean="0"/>
              <a:t>sumAbsLevel</a:t>
            </a:r>
            <a:r>
              <a:rPr lang="en-US" sz="1400" dirty="0" smtClean="0"/>
              <a:t>] </a:t>
            </a:r>
          </a:p>
          <a:p>
            <a:r>
              <a:rPr lang="en-US" sz="1400" dirty="0" smtClean="0"/>
              <a:t>      where </a:t>
            </a:r>
            <a:r>
              <a:rPr lang="en-US" sz="1400" dirty="0" err="1" smtClean="0"/>
              <a:t>sumAbsLevel</a:t>
            </a:r>
            <a:r>
              <a:rPr lang="en-US" sz="1400" dirty="0" smtClean="0"/>
              <a:t>  = </a:t>
            </a:r>
            <a:r>
              <a:rPr lang="en-US" sz="1400" dirty="0" smtClean="0">
                <a:solidFill>
                  <a:srgbClr val="1303DF"/>
                </a:solidFill>
              </a:rPr>
              <a:t>relative sum of </a:t>
            </a:r>
            <a:r>
              <a:rPr lang="en-US" sz="1400" dirty="0" err="1" smtClean="0">
                <a:solidFill>
                  <a:srgbClr val="1303DF"/>
                </a:solidFill>
              </a:rPr>
              <a:t>AbsLevel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 smtClean="0"/>
              <a:t>(neighboring 5 </a:t>
            </a:r>
            <a:r>
              <a:rPr lang="en-US" sz="1400" dirty="0" err="1" smtClean="0"/>
              <a:t>coeffs</a:t>
            </a:r>
            <a:r>
              <a:rPr lang="en-US" sz="1400" dirty="0" smtClean="0"/>
              <a:t>)</a:t>
            </a:r>
          </a:p>
          <a:p>
            <a:r>
              <a:rPr lang="en-US" sz="1400" dirty="0">
                <a:solidFill>
                  <a:srgbClr val="1303DF"/>
                </a:solidFill>
              </a:rPr>
              <a:t> </a:t>
            </a:r>
            <a:r>
              <a:rPr lang="en-US" sz="1400" dirty="0" smtClean="0">
                <a:solidFill>
                  <a:srgbClr val="1303DF"/>
                </a:solidFill>
              </a:rPr>
              <a:t>               , </a:t>
            </a:r>
            <a:r>
              <a:rPr lang="en-US" sz="1400" dirty="0" err="1" smtClean="0">
                <a:solidFill>
                  <a:srgbClr val="1303DF"/>
                </a:solidFill>
              </a:rPr>
              <a:t>baseLevel</a:t>
            </a:r>
            <a:r>
              <a:rPr lang="en-US" sz="1400" dirty="0" smtClean="0">
                <a:solidFill>
                  <a:srgbClr val="1303DF"/>
                </a:solidFill>
              </a:rPr>
              <a:t> = 4</a:t>
            </a:r>
            <a:endParaRPr lang="en-US" sz="1400" dirty="0">
              <a:solidFill>
                <a:srgbClr val="1303D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6384" y="4054114"/>
            <a:ext cx="7911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1303DF"/>
                </a:solidFill>
              </a:rPr>
              <a:t>Current:     </a:t>
            </a:r>
            <a:r>
              <a:rPr lang="en-US" sz="1600" dirty="0" err="1" smtClean="0">
                <a:solidFill>
                  <a:srgbClr val="1303DF"/>
                </a:solidFill>
              </a:rPr>
              <a:t>sumAbsLevel</a:t>
            </a:r>
            <a:r>
              <a:rPr lang="en-US" sz="1600" dirty="0" smtClean="0">
                <a:solidFill>
                  <a:srgbClr val="1303DF"/>
                </a:solidFill>
              </a:rPr>
              <a:t> = min (sum, 31)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86384" y="4535581"/>
            <a:ext cx="67735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1303DF"/>
                </a:solidFill>
              </a:rPr>
              <a:t>Proposed:  </a:t>
            </a:r>
            <a:r>
              <a:rPr lang="en-US" sz="1600" dirty="0" err="1" smtClean="0">
                <a:solidFill>
                  <a:srgbClr val="1303DF"/>
                </a:solidFill>
              </a:rPr>
              <a:t>sumAbsLevel</a:t>
            </a:r>
            <a:r>
              <a:rPr lang="en-US" sz="1600" dirty="0" smtClean="0">
                <a:solidFill>
                  <a:srgbClr val="1303DF"/>
                </a:solidFill>
              </a:rPr>
              <a:t> </a:t>
            </a:r>
            <a:r>
              <a:rPr lang="en-US" sz="1600" dirty="0">
                <a:solidFill>
                  <a:srgbClr val="1303DF"/>
                </a:solidFill>
              </a:rPr>
              <a:t>= max(min(sum – </a:t>
            </a:r>
            <a:r>
              <a:rPr lang="en-US" sz="1600" dirty="0" smtClean="0">
                <a:solidFill>
                  <a:srgbClr val="C00000"/>
                </a:solidFill>
              </a:rPr>
              <a:t>5 </a:t>
            </a:r>
            <a:r>
              <a:rPr lang="en-US" sz="1600" dirty="0">
                <a:solidFill>
                  <a:srgbClr val="C00000"/>
                </a:solidFill>
              </a:rPr>
              <a:t>x </a:t>
            </a:r>
            <a:r>
              <a:rPr lang="en-US" sz="1600" dirty="0" err="1">
                <a:solidFill>
                  <a:srgbClr val="C00000"/>
                </a:solidFill>
              </a:rPr>
              <a:t>baseLevel</a:t>
            </a:r>
            <a:r>
              <a:rPr lang="en-US" sz="1600" dirty="0" smtClean="0">
                <a:solidFill>
                  <a:srgbClr val="1303DF"/>
                </a:solidFill>
              </a:rPr>
              <a:t>, 31), 0</a:t>
            </a:r>
            <a:r>
              <a:rPr lang="en-US" sz="1600" dirty="0">
                <a:solidFill>
                  <a:srgbClr val="1303DF"/>
                </a:solidFill>
              </a:rPr>
              <a:t>) </a:t>
            </a:r>
            <a:endParaRPr lang="en-US" sz="1600" dirty="0"/>
          </a:p>
        </p:txBody>
      </p:sp>
      <p:sp>
        <p:nvSpPr>
          <p:cNvPr id="40" name="Rectangle 39"/>
          <p:cNvSpPr/>
          <p:nvPr/>
        </p:nvSpPr>
        <p:spPr>
          <a:xfrm>
            <a:off x="3447648" y="1665354"/>
            <a:ext cx="5324168" cy="2002535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10243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Unified solution for rice </a:t>
            </a:r>
            <a:r>
              <a:rPr lang="en-US" dirty="0" smtClean="0"/>
              <a:t>parameter derivation</a:t>
            </a:r>
          </a:p>
          <a:p>
            <a:pPr lvl="1"/>
            <a:r>
              <a:rPr lang="en-US" dirty="0" smtClean="0"/>
              <a:t>More robust for parallel processing</a:t>
            </a:r>
          </a:p>
          <a:p>
            <a:pPr lvl="2"/>
            <a:r>
              <a:rPr lang="en-US" dirty="0" smtClean="0"/>
              <a:t>Enables parallel derivation of rice parameters for the positions locate on the same diagonal line for each 4x4 </a:t>
            </a:r>
            <a:r>
              <a:rPr lang="en-US" dirty="0" err="1" smtClean="0"/>
              <a:t>subblock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1309202" y="2533414"/>
            <a:ext cx="5722415" cy="1960052"/>
            <a:chOff x="796080" y="2390064"/>
            <a:chExt cx="4299089" cy="1405346"/>
          </a:xfrm>
        </p:grpSpPr>
        <p:sp>
          <p:nvSpPr>
            <p:cNvPr id="81" name="Rectangle 80">
              <a:extLst>
                <a:ext uri="{FF2B5EF4-FFF2-40B4-BE49-F238E27FC236}">
                  <a16:creationId xmlns=""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909306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=""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1075949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=""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1242592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=""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1409236" y="2462258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=""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1575879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=""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1742523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=""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1909166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=""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2075810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=""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909306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=""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1075949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=""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1242592" y="2628902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=""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1409236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=""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1575879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=""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1742523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=""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1909166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=""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2075810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=""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909306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=""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1075949" y="2795546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=""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1242592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=""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1409236" y="2795546"/>
              <a:ext cx="166643" cy="166644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=""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1575879" y="2795546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=""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1742523" y="2795546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=""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1909166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=""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2075810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=""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909306" y="2962190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=""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1075949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=""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1242592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=""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1409236" y="2962190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=""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1575879" y="2962190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=""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1742523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=""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1909166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=""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2075810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=""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909306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=""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1075949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=""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1242592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=""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1409236" y="3128834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=""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1575879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=""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1742523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=""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1909166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=""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2075810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=""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909306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=""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1075949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=""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1242592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=""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1409236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=""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1575879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=""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1742523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=""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1909166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=""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2075810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=""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909306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=""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1075949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=""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1242592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=""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1409236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=""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1575879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=""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1742523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=""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1909166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=""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2075810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=""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909306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=""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1075949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=""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1242592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=""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1409236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=""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1575879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=""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1742523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=""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1909166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=""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2075810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=""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80" y="2462332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=""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5879" y="2462332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=""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8292" y="3128908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=""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4792" y="3128908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149" name="Straight Arrow Connector 148"/>
            <p:cNvCxnSpPr/>
            <p:nvPr/>
          </p:nvCxnSpPr>
          <p:spPr>
            <a:xfrm flipH="1">
              <a:off x="796080" y="2390064"/>
              <a:ext cx="847128" cy="810963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/>
            <p:cNvSpPr txBox="1"/>
            <p:nvPr/>
          </p:nvSpPr>
          <p:spPr>
            <a:xfrm>
              <a:off x="2480841" y="2525767"/>
              <a:ext cx="11582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Current position</a:t>
              </a:r>
              <a:endParaRPr lang="en-US" sz="1050" dirty="0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=""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2314197" y="3192554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=""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2314198" y="2545580"/>
              <a:ext cx="166643" cy="166644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2480840" y="2825866"/>
              <a:ext cx="241243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Neighboring positions for </a:t>
              </a:r>
              <a:r>
                <a:rPr lang="en-US" sz="1050" dirty="0" err="1" smtClean="0"/>
                <a:t>sumAbsLevel</a:t>
              </a:r>
              <a:r>
                <a:rPr lang="en-US" sz="1050" dirty="0" smtClean="0"/>
                <a:t> </a:t>
              </a:r>
              <a:endParaRPr lang="en-US" sz="1050" dirty="0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=""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2314198" y="2855098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2480840" y="3158907"/>
              <a:ext cx="26143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Positions for parallel derivation of rice para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320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unified solution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86713" y="1257703"/>
            <a:ext cx="238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</a:t>
            </a:r>
            <a:r>
              <a:rPr lang="en-US" dirty="0" err="1" smtClean="0"/>
              <a:t>lowQP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93567" y="1277285"/>
            <a:ext cx="202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CTC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854752"/>
              </p:ext>
            </p:extLst>
          </p:nvPr>
        </p:nvGraphicFramePr>
        <p:xfrm>
          <a:off x="1668006" y="1574007"/>
          <a:ext cx="5967550" cy="4523155"/>
        </p:xfrm>
        <a:graphic>
          <a:graphicData uri="http://schemas.openxmlformats.org/drawingml/2006/table">
            <a:tbl>
              <a:tblPr/>
              <a:tblGrid>
                <a:gridCol w="796320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  <a:gridCol w="517123"/>
              </a:tblGrid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VTM-4.0_lowQP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800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Unified solution for remaining level and fully bypass-coded level coding</a:t>
            </a:r>
          </a:p>
          <a:p>
            <a:r>
              <a:rPr lang="en-US" dirty="0" smtClean="0"/>
              <a:t>No performance decrease</a:t>
            </a:r>
          </a:p>
          <a:p>
            <a:r>
              <a:rPr lang="en-US" dirty="0" smtClean="0"/>
              <a:t>More robust for parallel processing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10737</TotalTime>
  <Words>949</Words>
  <Application>Microsoft Office PowerPoint</Application>
  <PresentationFormat>On-screen Show (4:3)</PresentationFormat>
  <Paragraphs>368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1</vt:i4>
      </vt:variant>
    </vt:vector>
  </HeadingPairs>
  <TitlesOfParts>
    <vt:vector size="16" baseType="lpstr">
      <vt:lpstr>Exo 2</vt:lpstr>
      <vt:lpstr>Frutiger LT Com 55 Roman</vt:lpstr>
      <vt:lpstr>Noto Sans CJK KR</vt:lpstr>
      <vt:lpstr>Titillium</vt:lpstr>
      <vt:lpstr>맑은 고딕</vt:lpstr>
      <vt:lpstr>Arial</vt:lpstr>
      <vt:lpstr>Calibri</vt:lpstr>
      <vt:lpstr>Wingdings</vt:lpstr>
      <vt:lpstr>Office 테마</vt:lpstr>
      <vt:lpstr>PowerPoint Presentation</vt:lpstr>
      <vt:lpstr>Coefficient coding in VTM4.0</vt:lpstr>
      <vt:lpstr>Proposed method</vt:lpstr>
      <vt:lpstr>Proposed method</vt:lpstr>
      <vt:lpstr>Experimental result</vt:lpstr>
      <vt:lpstr>Conclusion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표인지/Media Algorithm Lab(SR)/Senior Engineer/삼성전자</cp:lastModifiedBy>
  <cp:revision>587</cp:revision>
  <dcterms:created xsi:type="dcterms:W3CDTF">2017-08-28T02:36:56Z</dcterms:created>
  <dcterms:modified xsi:type="dcterms:W3CDTF">2019-03-13T00:08:27Z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