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3"/>
  </p:notesMasterIdLst>
  <p:handoutMasterIdLst>
    <p:handoutMasterId r:id="rId14"/>
  </p:handoutMasterIdLst>
  <p:sldIdLst>
    <p:sldId id="282" r:id="rId5"/>
    <p:sldId id="325" r:id="rId6"/>
    <p:sldId id="337" r:id="rId7"/>
    <p:sldId id="338" r:id="rId8"/>
    <p:sldId id="339" r:id="rId9"/>
    <p:sldId id="340" r:id="rId10"/>
    <p:sldId id="341" r:id="rId11"/>
    <p:sldId id="280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37"/>
            <p14:sldId id="338"/>
            <p14:sldId id="339"/>
            <p14:sldId id="340"/>
            <p14:sldId id="341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70" d="100"/>
          <a:sy n="70" d="100"/>
        </p:scale>
        <p:origin x="1080" y="7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7406804" cy="690255"/>
          </a:xfrm>
        </p:spPr>
        <p:txBody>
          <a:bodyPr>
            <a:noAutofit/>
          </a:bodyPr>
          <a:lstStyle/>
          <a:p>
            <a:r>
              <a:rPr lang="fr-FR" dirty="0"/>
              <a:t>Non-CE8: IBC </a:t>
            </a:r>
            <a:r>
              <a:rPr lang="fr-FR" dirty="0" err="1"/>
              <a:t>Merge</a:t>
            </a:r>
            <a:r>
              <a:rPr lang="fr-FR" dirty="0"/>
              <a:t> </a:t>
            </a:r>
            <a:r>
              <a:rPr lang="fr-FR" dirty="0" smtClean="0"/>
              <a:t>List Simplification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hangingPunct="0"/>
            <a:r>
              <a:rPr kumimoji="1" lang="en-US" altLang="zh-CN" sz="1600" u="sng" smtClean="0"/>
              <a:t>H</a:t>
            </a:r>
            <a:r>
              <a:rPr kumimoji="1" lang="en-US" altLang="zh-CN" sz="1600" u="sng" dirty="0" smtClean="0"/>
              <a:t>. Gao</a:t>
            </a:r>
            <a:r>
              <a:rPr kumimoji="1" lang="en-US" altLang="zh-CN" sz="1600" dirty="0" smtClean="0"/>
              <a:t>, </a:t>
            </a:r>
            <a:r>
              <a:rPr lang="de-DE" altLang="zh-CN" sz="1600" dirty="0" smtClean="0"/>
              <a:t>S. Esenlik, B. Wang, A. M. Kotra, J. </a:t>
            </a:r>
            <a:r>
              <a:rPr lang="de-DE" altLang="zh-CN" sz="1600" dirty="0" smtClean="0"/>
              <a:t>Chen</a:t>
            </a:r>
            <a:endParaRPr kumimoji="1"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Problem Statement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449533"/>
            <a:ext cx="11174826" cy="4742915"/>
          </a:xfrm>
        </p:spPr>
        <p:txBody>
          <a:bodyPr/>
          <a:lstStyle/>
          <a:p>
            <a:pPr marL="355273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IBC merge list construction is copied from regular merge list with high complexity (Maximum 9 pruning).</a:t>
            </a:r>
          </a:p>
          <a:p>
            <a:pPr marL="811600" lvl="1" indent="-285750">
              <a:lnSpc>
                <a:spcPct val="100000"/>
              </a:lnSpc>
            </a:pPr>
            <a:r>
              <a:rPr lang="en-US" altLang="zh-CN" sz="1800" dirty="0">
                <a:latin typeface="Microsoft YaHei" panose="020B0503020204020204" pitchFamily="34" charset="-122"/>
              </a:rPr>
              <a:t>A1 -&gt; B1</a:t>
            </a:r>
          </a:p>
          <a:p>
            <a:pPr marL="811600" lvl="1" indent="-285750">
              <a:lnSpc>
                <a:spcPct val="100000"/>
              </a:lnSpc>
            </a:pPr>
            <a:r>
              <a:rPr lang="en-US" altLang="zh-CN" sz="1800" dirty="0">
                <a:latin typeface="Microsoft YaHei" panose="020B0503020204020204" pitchFamily="34" charset="-122"/>
              </a:rPr>
              <a:t>B0 -&gt; B1</a:t>
            </a:r>
          </a:p>
          <a:p>
            <a:pPr marL="811600" lvl="1" indent="-285750">
              <a:lnSpc>
                <a:spcPct val="100000"/>
              </a:lnSpc>
            </a:pPr>
            <a:r>
              <a:rPr lang="en-US" altLang="zh-CN" sz="1800" dirty="0">
                <a:latin typeface="Microsoft YaHei" panose="020B0503020204020204" pitchFamily="34" charset="-122"/>
              </a:rPr>
              <a:t>A0 -&gt; A1</a:t>
            </a:r>
          </a:p>
          <a:p>
            <a:pPr marL="811600" lvl="1" indent="-285750">
              <a:lnSpc>
                <a:spcPct val="100000"/>
              </a:lnSpc>
            </a:pPr>
            <a:r>
              <a:rPr lang="en-US" altLang="zh-CN" sz="1800" dirty="0">
                <a:latin typeface="Microsoft YaHei" panose="020B0503020204020204" pitchFamily="34" charset="-122"/>
              </a:rPr>
              <a:t>B2 -&gt; A1</a:t>
            </a:r>
          </a:p>
          <a:p>
            <a:pPr marL="811600" lvl="1" indent="-285750">
              <a:lnSpc>
                <a:spcPct val="100000"/>
              </a:lnSpc>
            </a:pPr>
            <a:r>
              <a:rPr lang="en-US" altLang="zh-CN" sz="1800" dirty="0">
                <a:latin typeface="Microsoft YaHei" panose="020B0503020204020204" pitchFamily="34" charset="-122"/>
              </a:rPr>
              <a:t>B2 -&gt; B1</a:t>
            </a:r>
          </a:p>
          <a:p>
            <a:pPr marL="811600" lvl="1" indent="-285750">
              <a:lnSpc>
                <a:spcPct val="100000"/>
              </a:lnSpc>
            </a:pPr>
            <a:endParaRPr lang="en-US" altLang="zh-CN" sz="1800" dirty="0" smtClean="0">
              <a:latin typeface="Microsoft YaHei" panose="020B0503020204020204" pitchFamily="34" charset="-122"/>
            </a:endParaRPr>
          </a:p>
          <a:p>
            <a:pPr marL="811600" lvl="1" indent="-285750">
              <a:lnSpc>
                <a:spcPct val="100000"/>
              </a:lnSpc>
            </a:pPr>
            <a:r>
              <a:rPr lang="en-US" altLang="zh-CN" sz="1800" dirty="0" err="1" smtClean="0">
                <a:latin typeface="Microsoft YaHei" panose="020B0503020204020204" pitchFamily="34" charset="-122"/>
              </a:rPr>
              <a:t>Hk</a:t>
            </a:r>
            <a:r>
              <a:rPr lang="en-US" altLang="zh-CN" sz="1800" dirty="0" smtClean="0">
                <a:latin typeface="Microsoft YaHei" panose="020B0503020204020204" pitchFamily="34" charset="-122"/>
              </a:rPr>
              <a:t> </a:t>
            </a:r>
            <a:r>
              <a:rPr lang="en-US" altLang="zh-CN" sz="1800" dirty="0">
                <a:latin typeface="Microsoft YaHei" panose="020B0503020204020204" pitchFamily="34" charset="-122"/>
              </a:rPr>
              <a:t>-&gt; A1</a:t>
            </a:r>
          </a:p>
          <a:p>
            <a:pPr marL="811600" lvl="1" indent="-285750">
              <a:lnSpc>
                <a:spcPct val="100000"/>
              </a:lnSpc>
            </a:pPr>
            <a:r>
              <a:rPr lang="en-US" altLang="zh-CN" sz="1800" dirty="0">
                <a:latin typeface="Microsoft YaHei" panose="020B0503020204020204" pitchFamily="34" charset="-122"/>
              </a:rPr>
              <a:t>Hk-1 -&gt; A1</a:t>
            </a:r>
          </a:p>
          <a:p>
            <a:pPr marL="811600" lvl="1" indent="-285750">
              <a:lnSpc>
                <a:spcPct val="100000"/>
              </a:lnSpc>
            </a:pPr>
            <a:r>
              <a:rPr lang="en-US" altLang="zh-CN" sz="1800" dirty="0" err="1">
                <a:latin typeface="Microsoft YaHei" panose="020B0503020204020204" pitchFamily="34" charset="-122"/>
              </a:rPr>
              <a:t>Hk</a:t>
            </a:r>
            <a:r>
              <a:rPr lang="en-US" altLang="zh-CN" sz="1800" dirty="0">
                <a:latin typeface="Microsoft YaHei" panose="020B0503020204020204" pitchFamily="34" charset="-122"/>
              </a:rPr>
              <a:t> -&gt; B1</a:t>
            </a:r>
          </a:p>
          <a:p>
            <a:pPr marL="811600" lvl="1" indent="-285750">
              <a:lnSpc>
                <a:spcPct val="100000"/>
              </a:lnSpc>
            </a:pPr>
            <a:r>
              <a:rPr lang="en-US" altLang="zh-CN" sz="1800" dirty="0">
                <a:latin typeface="Microsoft YaHei" panose="020B0503020204020204" pitchFamily="34" charset="-122"/>
              </a:rPr>
              <a:t>Hk-1 -&gt; B1</a:t>
            </a:r>
          </a:p>
          <a:p>
            <a:pPr marL="355273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55273" indent="-34290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zh-CN" sz="2400" dirty="0"/>
          </a:p>
        </p:txBody>
      </p:sp>
      <p:sp>
        <p:nvSpPr>
          <p:cNvPr id="5" name="Right Brace 4"/>
          <p:cNvSpPr/>
          <p:nvPr/>
        </p:nvSpPr>
        <p:spPr>
          <a:xfrm>
            <a:off x="3042894" y="2667723"/>
            <a:ext cx="214604" cy="15494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/>
          <p:cNvSpPr/>
          <p:nvPr/>
        </p:nvSpPr>
        <p:spPr>
          <a:xfrm>
            <a:off x="3042894" y="4866719"/>
            <a:ext cx="214604" cy="122962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630304" y="3178265"/>
            <a:ext cx="3408947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Spatial candidate pruning</a:t>
            </a:r>
            <a:endParaRPr lang="zh-CN" alt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0303" y="5217357"/>
            <a:ext cx="328917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HMVP candidate pruning</a:t>
            </a:r>
            <a:endParaRPr lang="zh-CN" alt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449533"/>
            <a:ext cx="10733557" cy="4742915"/>
          </a:xfrm>
        </p:spPr>
        <p:txBody>
          <a:bodyPr/>
          <a:lstStyle/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Reducing spatial candidate pruning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Alternative 1: Remove the pruning of B0 -&gt; B1, A0 -&gt; A1, B2 -&gt; A1, B2 -&gt; B1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Alternative 2: Remove the spatial candidate A0, B0, B2 of IBC </a:t>
            </a:r>
            <a:r>
              <a:rPr lang="en-US" altLang="zh-CN" sz="20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merge list</a:t>
            </a:r>
          </a:p>
          <a:p>
            <a:pPr marL="46957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Both alternatives reduces spatial candidate pruning from 5 to 1</a:t>
            </a:r>
          </a:p>
          <a:p>
            <a:pPr marL="811600" lvl="1" indent="-285750">
              <a:lnSpc>
                <a:spcPct val="150000"/>
              </a:lnSpc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156842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 1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383188"/>
              </p:ext>
            </p:extLst>
          </p:nvPr>
        </p:nvGraphicFramePr>
        <p:xfrm>
          <a:off x="1109647" y="1449534"/>
          <a:ext cx="9979696" cy="406415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590947"/>
                <a:gridCol w="903977"/>
                <a:gridCol w="1247462"/>
                <a:gridCol w="1247462"/>
                <a:gridCol w="1247462"/>
                <a:gridCol w="1247462"/>
                <a:gridCol w="1247462"/>
                <a:gridCol w="1247462"/>
              </a:tblGrid>
              <a:tr h="532934">
                <a:tc>
                  <a:txBody>
                    <a:bodyPr/>
                    <a:lstStyle/>
                    <a:p>
                      <a:pPr algn="ctr"/>
                      <a:endParaRPr lang="zh-CN" altLang="en-US" sz="21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Y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U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V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/>
                        <a:t>EncT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/>
                        <a:t>DecT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</a:tr>
              <a:tr h="441403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Alternative 1</a:t>
                      </a:r>
                      <a:endParaRPr lang="zh-CN" altLang="en-US" sz="2100" dirty="0"/>
                    </a:p>
                  </a:txBody>
                  <a:tcPr marL="93940" marR="93940" marT="46970" marB="469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AI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0.21%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RA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rowSpan="4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100" dirty="0" smtClean="0"/>
                        <a:t>Alternative 2</a:t>
                      </a:r>
                      <a:endParaRPr lang="zh-CN" altLang="en-US" sz="2100" dirty="0" smtClean="0"/>
                    </a:p>
                  </a:txBody>
                  <a:tcPr marL="93940" marR="93940" marT="46970" marB="469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AI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RA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06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2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449533"/>
            <a:ext cx="10733557" cy="4742915"/>
          </a:xfrm>
        </p:spPr>
        <p:txBody>
          <a:bodyPr/>
          <a:lstStyle/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Reducing HMVP candidate pruning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Alternative 1: </a:t>
            </a:r>
            <a:r>
              <a:rPr lang="en-US" altLang="zh-CN" sz="20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Limited the HMVP pruning as 2</a:t>
            </a:r>
          </a:p>
          <a:p>
            <a:pPr marL="868750" lvl="1" indent="-342900" hangingPunct="0">
              <a:buFont typeface="Calibri" panose="020F0502020204030204" pitchFamily="34" charset="0"/>
              <a:buChar char="⁻"/>
            </a:pPr>
            <a:r>
              <a:rPr lang="en-CA" altLang="zh-CN" sz="1499" dirty="0"/>
              <a:t>If both A1 and B1 are already in the list, </a:t>
            </a:r>
            <a:r>
              <a:rPr lang="en-CA" altLang="zh-CN" sz="1499" dirty="0" err="1"/>
              <a:t>Hk</a:t>
            </a:r>
            <a:r>
              <a:rPr lang="en-CA" altLang="zh-CN" sz="1499" dirty="0"/>
              <a:t> is pruned with A1 and B1</a:t>
            </a:r>
            <a:endParaRPr lang="zh-CN" altLang="zh-CN" sz="1499" dirty="0"/>
          </a:p>
          <a:p>
            <a:pPr marL="868750" lvl="1" indent="-342900" hangingPunct="0">
              <a:buFont typeface="Calibri" panose="020F0502020204030204" pitchFamily="34" charset="0"/>
              <a:buChar char="⁻"/>
            </a:pPr>
            <a:r>
              <a:rPr lang="en-CA" altLang="zh-CN" sz="1499" dirty="0"/>
              <a:t>Otherwise if A1 is in the list and B1 is not in the list, </a:t>
            </a:r>
            <a:r>
              <a:rPr lang="en-CA" altLang="zh-CN" sz="1499" dirty="0" err="1"/>
              <a:t>Hk</a:t>
            </a:r>
            <a:r>
              <a:rPr lang="en-CA" altLang="zh-CN" sz="1499" dirty="0"/>
              <a:t> and Hk-1 is pruned with A1</a:t>
            </a:r>
            <a:endParaRPr lang="zh-CN" altLang="zh-CN" sz="1499" dirty="0"/>
          </a:p>
          <a:p>
            <a:pPr marL="868750" lvl="1" indent="-342900" hangingPunct="0">
              <a:buFont typeface="Calibri" panose="020F0502020204030204" pitchFamily="34" charset="0"/>
              <a:buChar char="⁻"/>
            </a:pPr>
            <a:r>
              <a:rPr lang="en-CA" altLang="zh-CN" sz="1499" dirty="0"/>
              <a:t>Otherwise if B1 is in the list and A1 is not in the list, </a:t>
            </a:r>
            <a:r>
              <a:rPr lang="en-CA" altLang="zh-CN" sz="1499" dirty="0" err="1"/>
              <a:t>Hk</a:t>
            </a:r>
            <a:r>
              <a:rPr lang="en-CA" altLang="zh-CN" sz="1499" dirty="0"/>
              <a:t> and Hk-1 is pruned with B1</a:t>
            </a:r>
            <a:endParaRPr lang="zh-CN" altLang="zh-CN" sz="1499" dirty="0"/>
          </a:p>
          <a:p>
            <a:pPr marL="868750" lvl="1" indent="-342900" hangingPunct="0">
              <a:buFont typeface="Calibri" panose="020F0502020204030204" pitchFamily="34" charset="0"/>
              <a:buChar char="⁻"/>
            </a:pPr>
            <a:r>
              <a:rPr lang="en-CA" altLang="zh-CN" sz="1499" dirty="0"/>
              <a:t>Otherwise, no HMVP </a:t>
            </a:r>
            <a:r>
              <a:rPr lang="en-CA" altLang="zh-CN" sz="1499" dirty="0" smtClean="0"/>
              <a:t>pruning</a:t>
            </a:r>
            <a:endParaRPr lang="en-US" altLang="zh-CN" sz="4078" dirty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811600" lvl="1" indent="-285750"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Alternative 2: </a:t>
            </a:r>
            <a:r>
              <a:rPr lang="en-US" altLang="zh-CN" sz="2000" dirty="0" smtClean="0"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HMVP candidate is only pruned with the first spatial candidate in the list</a:t>
            </a:r>
          </a:p>
          <a:p>
            <a:pPr marL="811600" lvl="1" indent="-285750" hangingPunct="0">
              <a:buFont typeface="Calibri" panose="020F0502020204030204" pitchFamily="34" charset="0"/>
              <a:buChar char="⁻"/>
            </a:pPr>
            <a:r>
              <a:rPr lang="en-CA" altLang="zh-CN" sz="1499" dirty="0"/>
              <a:t>If A1 is in the list, </a:t>
            </a:r>
            <a:r>
              <a:rPr lang="en-CA" altLang="zh-CN" sz="1499" dirty="0" err="1"/>
              <a:t>Hk</a:t>
            </a:r>
            <a:r>
              <a:rPr lang="en-CA" altLang="zh-CN" sz="1499" dirty="0"/>
              <a:t> and Hk-1 is pruned with A1</a:t>
            </a:r>
            <a:endParaRPr lang="zh-CN" altLang="zh-CN" sz="1499" dirty="0"/>
          </a:p>
          <a:p>
            <a:pPr marL="811600" lvl="1" indent="-285750" hangingPunct="0">
              <a:buFont typeface="Calibri" panose="020F0502020204030204" pitchFamily="34" charset="0"/>
              <a:buChar char="⁻"/>
            </a:pPr>
            <a:r>
              <a:rPr lang="en-CA" altLang="zh-CN" sz="1499" dirty="0"/>
              <a:t>Otherwise if B1 is in the list and A1 is not in the list, </a:t>
            </a:r>
            <a:r>
              <a:rPr lang="en-CA" altLang="zh-CN" sz="1499" dirty="0" err="1"/>
              <a:t>Hk</a:t>
            </a:r>
            <a:r>
              <a:rPr lang="en-CA" altLang="zh-CN" sz="1499" dirty="0"/>
              <a:t> and Hk-1 is pruned with B1</a:t>
            </a:r>
            <a:endParaRPr lang="zh-CN" altLang="zh-CN" sz="1499" dirty="0"/>
          </a:p>
          <a:p>
            <a:pPr marL="811600" lvl="1" indent="-285750" hangingPunct="0">
              <a:buFont typeface="Calibri" panose="020F0502020204030204" pitchFamily="34" charset="0"/>
              <a:buChar char="⁻"/>
            </a:pPr>
            <a:r>
              <a:rPr lang="en-CA" altLang="zh-CN" sz="1499" dirty="0"/>
              <a:t>Otherwise, no HMVP </a:t>
            </a:r>
            <a:r>
              <a:rPr lang="en-CA" altLang="zh-CN" sz="1499" dirty="0" smtClean="0"/>
              <a:t>pruning</a:t>
            </a:r>
            <a:endParaRPr lang="en-US" altLang="zh-CN" sz="2000" dirty="0" smtClean="0"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46957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Both alternatives reduces spatial candidate pruning from </a:t>
            </a:r>
            <a:r>
              <a:rPr lang="en-US" altLang="zh-CN" sz="2000" dirty="0" smtClean="0"/>
              <a:t>4 </a:t>
            </a:r>
            <a:r>
              <a:rPr lang="en-US" altLang="zh-CN" sz="2000" dirty="0"/>
              <a:t>to </a:t>
            </a:r>
            <a:r>
              <a:rPr lang="en-US" altLang="zh-CN" sz="2000" dirty="0" smtClean="0"/>
              <a:t>2</a:t>
            </a:r>
            <a:endParaRPr lang="en-US" altLang="zh-CN" sz="2000" dirty="0"/>
          </a:p>
          <a:p>
            <a:pPr marL="811600" lvl="1" indent="-285750">
              <a:lnSpc>
                <a:spcPct val="150000"/>
              </a:lnSpc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26682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 2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209392"/>
              </p:ext>
            </p:extLst>
          </p:nvPr>
        </p:nvGraphicFramePr>
        <p:xfrm>
          <a:off x="1109647" y="1449534"/>
          <a:ext cx="9979696" cy="406415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590947"/>
                <a:gridCol w="903977"/>
                <a:gridCol w="1247462"/>
                <a:gridCol w="1247462"/>
                <a:gridCol w="1247462"/>
                <a:gridCol w="1247462"/>
                <a:gridCol w="1247462"/>
                <a:gridCol w="1247462"/>
              </a:tblGrid>
              <a:tr h="532934">
                <a:tc>
                  <a:txBody>
                    <a:bodyPr/>
                    <a:lstStyle/>
                    <a:p>
                      <a:pPr algn="ctr"/>
                      <a:endParaRPr lang="zh-CN" altLang="en-US" sz="21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Y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U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V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/>
                        <a:t>EncT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/>
                        <a:t>DecT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</a:tr>
              <a:tr h="441403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Alternative 1</a:t>
                      </a:r>
                      <a:endParaRPr lang="zh-CN" altLang="en-US" sz="2100" dirty="0"/>
                    </a:p>
                  </a:txBody>
                  <a:tcPr marL="93940" marR="93940" marT="46970" marB="469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AI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RA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rowSpan="4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100" dirty="0" smtClean="0"/>
                        <a:t>Alternative 2</a:t>
                      </a:r>
                      <a:endParaRPr lang="zh-CN" altLang="en-US" sz="2100" dirty="0" smtClean="0"/>
                    </a:p>
                  </a:txBody>
                  <a:tcPr marL="93940" marR="93940" marT="46970" marB="469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AI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RA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692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Proposed methods simplified the IBC merge list construction with very minor loss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With method 1 and method 2, the maximum pruning is reduced from 9 to 3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Proposed to be adopted into next version VVC draft</a:t>
            </a:r>
          </a:p>
        </p:txBody>
      </p:sp>
    </p:spTree>
    <p:extLst>
      <p:ext uri="{BB962C8B-B14F-4D97-AF65-F5344CB8AC3E}">
        <p14:creationId xmlns:p14="http://schemas.microsoft.com/office/powerpoint/2010/main" val="84551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5547</TotalTime>
  <Words>549</Words>
  <Application>Microsoft Office PowerPoint</Application>
  <PresentationFormat>Custom</PresentationFormat>
  <Paragraphs>158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等线</vt:lpstr>
      <vt:lpstr>Microsoft YaHei</vt:lpstr>
      <vt:lpstr>黑体</vt:lpstr>
      <vt:lpstr>宋体</vt:lpstr>
      <vt:lpstr>Arial</vt:lpstr>
      <vt:lpstr>Calibri</vt:lpstr>
      <vt:lpstr>1_Title Slide</vt:lpstr>
      <vt:lpstr>Chart page</vt:lpstr>
      <vt:lpstr>4_Chart page</vt:lpstr>
      <vt:lpstr>End page</vt:lpstr>
      <vt:lpstr>Non-CE8: IBC Merge List Simplification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Han Gao</cp:lastModifiedBy>
  <cp:revision>1974</cp:revision>
  <dcterms:created xsi:type="dcterms:W3CDTF">2018-06-21T13:34:14Z</dcterms:created>
  <dcterms:modified xsi:type="dcterms:W3CDTF">2019-03-21T11:02:48Z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1553090193</vt:lpwstr>
  </property>
</Properties>
</file>