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8"/>
  </p:notesMasterIdLst>
  <p:handoutMasterIdLst>
    <p:handoutMasterId r:id="rId9"/>
  </p:handoutMasterIdLst>
  <p:sldIdLst>
    <p:sldId id="535" r:id="rId2"/>
    <p:sldId id="563" r:id="rId3"/>
    <p:sldId id="567" r:id="rId4"/>
    <p:sldId id="561" r:id="rId5"/>
    <p:sldId id="562" r:id="rId6"/>
    <p:sldId id="537" r:id="rId7"/>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795" autoAdjust="0"/>
    <p:restoredTop sz="94245" autoAdjust="0"/>
  </p:normalViewPr>
  <p:slideViewPr>
    <p:cSldViewPr>
      <p:cViewPr varScale="1">
        <p:scale>
          <a:sx n="67" d="100"/>
          <a:sy n="67" d="100"/>
        </p:scale>
        <p:origin x="1003" y="55"/>
      </p:cViewPr>
      <p:guideLst>
        <p:guide orient="horz" pos="2160"/>
        <p:guide pos="2880"/>
      </p:guideLst>
    </p:cSldViewPr>
  </p:slideViewPr>
  <p:notesTextViewPr>
    <p:cViewPr>
      <p:scale>
        <a:sx n="100" d="100"/>
        <a:sy n="100" d="100"/>
      </p:scale>
      <p:origin x="0" y="0"/>
    </p:cViewPr>
  </p:notesTextViewPr>
  <p:notesViewPr>
    <p:cSldViewPr>
      <p:cViewPr varScale="1">
        <p:scale>
          <a:sx n="47" d="100"/>
          <a:sy n="47" d="100"/>
        </p:scale>
        <p:origin x="2282"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2019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JVET-N0170</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smtClean="0"/>
              <a:t>14</a:t>
            </a:r>
            <a:r>
              <a:rPr lang="en-US" altLang="ja-JP" baseline="30000" dirty="0" smtClean="0"/>
              <a:t>th</a:t>
            </a:r>
            <a:r>
              <a:rPr lang="en-US" altLang="ja-JP" dirty="0" smtClean="0"/>
              <a:t> JVET Meeting: </a:t>
            </a:r>
            <a:r>
              <a:rPr lang="en-CA" altLang="zh-CN" dirty="0" smtClean="0"/>
              <a:t>Geneva, CH, 19–27 Mar. 2019</a:t>
            </a:r>
            <a:endParaRPr lang="en-US" altLang="ja-JP" dirty="0"/>
          </a:p>
        </p:txBody>
      </p:sp>
      <p:sp>
        <p:nvSpPr>
          <p:cNvPr id="551938" name="Rectangle 2"/>
          <p:cNvSpPr>
            <a:spLocks noGrp="1" noChangeArrowheads="1"/>
          </p:cNvSpPr>
          <p:nvPr>
            <p:ph type="ctrTitle"/>
          </p:nvPr>
        </p:nvSpPr>
        <p:spPr/>
        <p:txBody>
          <a:bodyPr/>
          <a:lstStyle/>
          <a:p>
            <a:r>
              <a:rPr lang="en-US" altLang="ja-JP" dirty="0" smtClean="0"/>
              <a:t>JVET-N0170</a:t>
            </a:r>
            <a:br>
              <a:rPr lang="en-US" altLang="ja-JP" dirty="0" smtClean="0"/>
            </a:br>
            <a:r>
              <a:rPr lang="en-CA" altLang="zh-CN" sz="2800" dirty="0" smtClean="0"/>
              <a:t>CE3-related</a:t>
            </a:r>
            <a:r>
              <a:rPr lang="en-CA" altLang="zh-CN" sz="2800" dirty="0"/>
              <a:t>: Explicitly signal non angular modes with encoding changes</a:t>
            </a: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2019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974137" cy="693738"/>
          </a:xfrm>
        </p:spPr>
        <p:txBody>
          <a:bodyPr/>
          <a:lstStyle/>
          <a:p>
            <a:r>
              <a:rPr lang="en-CA" altLang="zh-CN" dirty="0" smtClean="0"/>
              <a:t>Intro - CE3-3.5.1</a:t>
            </a:r>
            <a:endParaRPr lang="zh-CN" altLang="en-US" dirty="0"/>
          </a:p>
        </p:txBody>
      </p:sp>
      <p:sp>
        <p:nvSpPr>
          <p:cNvPr id="3" name="内容占位符 2"/>
          <p:cNvSpPr>
            <a:spLocks noGrp="1"/>
          </p:cNvSpPr>
          <p:nvPr>
            <p:ph idx="1"/>
          </p:nvPr>
        </p:nvSpPr>
        <p:spPr/>
        <p:txBody>
          <a:bodyPr/>
          <a:lstStyle/>
          <a:p>
            <a:r>
              <a:rPr lang="en-CA" altLang="zh-CN" sz="2000" dirty="0"/>
              <a:t>E</a:t>
            </a:r>
            <a:r>
              <a:rPr lang="en-CA" altLang="zh-CN" sz="2000" dirty="0" smtClean="0"/>
              <a:t>xplicitly </a:t>
            </a:r>
            <a:r>
              <a:rPr lang="en-CA" altLang="zh-CN" sz="2000" dirty="0"/>
              <a:t>signal non angular </a:t>
            </a:r>
            <a:r>
              <a:rPr lang="en-CA" altLang="zh-CN" sz="2000" dirty="0" smtClean="0"/>
              <a:t>modes</a:t>
            </a:r>
          </a:p>
          <a:p>
            <a:pPr lvl="1"/>
            <a:r>
              <a:rPr lang="en-CA" altLang="zh-CN" sz="1600" dirty="0" err="1" smtClean="0"/>
              <a:t>intra_luma_non_ang_flag</a:t>
            </a:r>
            <a:r>
              <a:rPr lang="en-CA" altLang="zh-CN" sz="1600" dirty="0" smtClean="0"/>
              <a:t>                </a:t>
            </a:r>
            <a:r>
              <a:rPr lang="en-CA" altLang="zh-CN" sz="1600" dirty="0"/>
              <a:t>0 : angular                     </a:t>
            </a:r>
            <a:r>
              <a:rPr lang="en-CA" altLang="zh-CN" sz="1600" dirty="0" smtClean="0"/>
              <a:t>1 </a:t>
            </a:r>
            <a:r>
              <a:rPr lang="en-CA" altLang="zh-CN" sz="1600" dirty="0"/>
              <a:t>: non-angular</a:t>
            </a:r>
          </a:p>
          <a:p>
            <a:pPr lvl="1"/>
            <a:r>
              <a:rPr lang="en-CA" altLang="zh-CN" sz="1600" dirty="0" err="1"/>
              <a:t>intra_luma_planar_flag</a:t>
            </a:r>
            <a:r>
              <a:rPr lang="en-CA" altLang="zh-CN" sz="1600" dirty="0"/>
              <a:t>                    0 : DC                            </a:t>
            </a:r>
            <a:r>
              <a:rPr lang="en-CA" altLang="zh-CN" sz="1600" dirty="0" smtClean="0"/>
              <a:t>1 </a:t>
            </a:r>
            <a:r>
              <a:rPr lang="en-CA" altLang="zh-CN" sz="1600" dirty="0"/>
              <a:t>: </a:t>
            </a:r>
            <a:r>
              <a:rPr lang="en-CA" altLang="zh-CN" sz="1600" dirty="0" smtClean="0"/>
              <a:t>Planar</a:t>
            </a:r>
          </a:p>
          <a:p>
            <a:r>
              <a:rPr lang="en-CA" altLang="zh-CN" sz="2000" dirty="0"/>
              <a:t>MPM list </a:t>
            </a:r>
            <a:r>
              <a:rPr lang="en-CA" altLang="zh-CN" sz="2000" dirty="0" smtClean="0"/>
              <a:t>only for angular modes</a:t>
            </a:r>
          </a:p>
          <a:p>
            <a:pPr lvl="1"/>
            <a:r>
              <a:rPr lang="en-CA" altLang="zh-CN" sz="1600" dirty="0" smtClean="0"/>
              <a:t>Derivation process the same as current used in VTM </a:t>
            </a:r>
            <a:r>
              <a:rPr lang="en-CA" altLang="zh-CN" sz="1600" dirty="0"/>
              <a:t>for </a:t>
            </a:r>
            <a:r>
              <a:rPr lang="en-CA" altLang="zh-CN" sz="1600" dirty="0" err="1" smtClean="0"/>
              <a:t>ref_idx</a:t>
            </a:r>
            <a:r>
              <a:rPr lang="en-CA" altLang="zh-CN" sz="1600" dirty="0" smtClean="0"/>
              <a:t> &gt; 0</a:t>
            </a:r>
          </a:p>
          <a:p>
            <a:pPr lvl="1"/>
            <a:r>
              <a:rPr lang="en-CA" altLang="zh-CN" sz="1600" dirty="0" smtClean="0"/>
              <a:t>N</a:t>
            </a:r>
            <a:r>
              <a:rPr lang="en-US" altLang="zh-CN" sz="1600" dirty="0"/>
              <a:t>o dependency with ISP mode and </a:t>
            </a:r>
            <a:r>
              <a:rPr lang="en-US" altLang="zh-CN" sz="1600" dirty="0" err="1" smtClean="0"/>
              <a:t>ref_idx</a:t>
            </a:r>
            <a:r>
              <a:rPr lang="en-US" altLang="zh-CN" sz="1600" dirty="0" smtClean="0"/>
              <a:t> for </a:t>
            </a:r>
            <a:r>
              <a:rPr lang="en-US" altLang="zh-CN" sz="1600" dirty="0"/>
              <a:t>MPM index </a:t>
            </a:r>
            <a:r>
              <a:rPr lang="en-US" altLang="zh-CN" sz="1600" dirty="0" smtClean="0"/>
              <a:t>coding</a:t>
            </a:r>
            <a:endParaRPr lang="en-CA" altLang="zh-CN" sz="1600"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2"/>
          <p:cNvSpPr txBox="1">
            <a:spLocks noChangeArrowheads="1"/>
          </p:cNvSpPr>
          <p:nvPr/>
        </p:nvSpPr>
        <p:spPr bwMode="auto">
          <a:xfrm>
            <a:off x="700538" y="2824560"/>
            <a:ext cx="3600000" cy="38448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45820" algn="l"/>
                <a:tab pos="93726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VTM-4.0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s-ES" sz="1200" dirty="0">
                <a:effectLst/>
                <a:latin typeface="Times New Roman" panose="02020603050405020304" pitchFamily="18" charset="0"/>
                <a:ea typeface="等线"/>
                <a:cs typeface="宋体" panose="02010600030101010101" pitchFamily="2" charset="-122"/>
              </a:rPr>
              <a:t>if (intra_subpartitions_mode_flag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p:txBody>
      </p:sp>
      <p:sp>
        <p:nvSpPr>
          <p:cNvPr id="10" name="文本框 28"/>
          <p:cNvSpPr txBox="1">
            <a:spLocks noChangeArrowheads="1"/>
          </p:cNvSpPr>
          <p:nvPr/>
        </p:nvSpPr>
        <p:spPr bwMode="auto">
          <a:xfrm>
            <a:off x="4935538" y="2824718"/>
            <a:ext cx="3600000" cy="384464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775335" algn="l"/>
                <a:tab pos="1006475"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Proposed</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intra_luma_non_ang_flag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a:t>
            </a:r>
            <a:r>
              <a:rPr lang="en-CA" sz="1200" dirty="0" err="1">
                <a:effectLst/>
                <a:latin typeface="Times New Roman" panose="02020603050405020304" pitchFamily="18" charset="0"/>
                <a:ea typeface="等线"/>
                <a:cs typeface="宋体" panose="02010600030101010101" pitchFamily="2" charset="-122"/>
              </a:rPr>
              <a:t>intra_luma_non_ang_flag</a:t>
            </a:r>
            <a:r>
              <a:rPr lang="en-CA" sz="1200" dirty="0">
                <a:effectLst/>
                <a:latin typeface="Times New Roman" panose="02020603050405020304" pitchFamily="18" charset="0"/>
                <a:ea typeface="等线"/>
                <a:cs typeface="宋体" panose="02010600030101010101" pitchFamily="2" charset="-122"/>
              </a:rPr>
              <a:t> == 1)</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 no MPM</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intra_luma_planar_flag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intra_luma_planar_flag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if (</a:t>
            </a:r>
            <a:r>
              <a:rPr lang="en-CA" sz="1200" dirty="0" err="1">
                <a:effectLst/>
                <a:latin typeface="Times New Roman" panose="02020603050405020304" pitchFamily="18" charset="0"/>
                <a:ea typeface="等线"/>
                <a:cs typeface="宋体" panose="02010600030101010101" pitchFamily="2" charset="-122"/>
              </a:rPr>
              <a:t>intra_luma_mpm_flag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455829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Encoding </a:t>
            </a:r>
            <a:r>
              <a:rPr lang="en-CA" altLang="zh-CN" dirty="0"/>
              <a:t>only changes</a:t>
            </a:r>
            <a:endParaRPr lang="zh-CN" altLang="en-US" dirty="0"/>
          </a:p>
        </p:txBody>
      </p:sp>
      <p:sp>
        <p:nvSpPr>
          <p:cNvPr id="3" name="内容占位符 2"/>
          <p:cNvSpPr>
            <a:spLocks noGrp="1"/>
          </p:cNvSpPr>
          <p:nvPr>
            <p:ph idx="1"/>
          </p:nvPr>
        </p:nvSpPr>
        <p:spPr/>
        <p:txBody>
          <a:bodyPr/>
          <a:lstStyle/>
          <a:p>
            <a:r>
              <a:rPr lang="en-US" altLang="zh-CN" dirty="0" smtClean="0"/>
              <a:t>VTM-4.0 </a:t>
            </a:r>
            <a:r>
              <a:rPr lang="en-CA" altLang="zh-CN" dirty="0"/>
              <a:t>adding left intra mode(L) and above intra mode(A) into the R-D check </a:t>
            </a:r>
            <a:r>
              <a:rPr lang="en-CA" altLang="zh-CN" dirty="0" smtClean="0"/>
              <a:t>list</a:t>
            </a:r>
          </a:p>
          <a:p>
            <a:endParaRPr lang="en-CA" altLang="zh-CN" dirty="0" smtClean="0"/>
          </a:p>
          <a:p>
            <a:endParaRPr lang="en-CA" altLang="zh-CN" dirty="0"/>
          </a:p>
          <a:p>
            <a:pPr marL="0" indent="0">
              <a:buNone/>
            </a:pPr>
            <a:endParaRPr lang="en-CA" altLang="zh-CN" dirty="0" smtClean="0"/>
          </a:p>
          <a:p>
            <a:r>
              <a:rPr lang="en-CA" altLang="zh-CN" dirty="0" smtClean="0"/>
              <a:t>Propose to </a:t>
            </a:r>
            <a:r>
              <a:rPr lang="en-CA" altLang="zh-CN" dirty="0"/>
              <a:t>add modes with lowest bit cost for mode signaling </a:t>
            </a:r>
            <a:r>
              <a:rPr lang="en-CA" altLang="zh-CN" dirty="0" smtClean="0"/>
              <a:t>depend </a:t>
            </a:r>
            <a:r>
              <a:rPr lang="en-CA" altLang="zh-CN" dirty="0"/>
              <a:t>on L and </a:t>
            </a:r>
            <a:r>
              <a:rPr lang="en-CA" altLang="zh-CN" dirty="0" smtClean="0"/>
              <a:t>A</a:t>
            </a:r>
          </a:p>
          <a:p>
            <a:endParaRPr lang="en-US"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sp>
        <p:nvSpPr>
          <p:cNvPr id="6" name="文本框 2"/>
          <p:cNvSpPr txBox="1">
            <a:spLocks noChangeArrowheads="1"/>
          </p:cNvSpPr>
          <p:nvPr/>
        </p:nvSpPr>
        <p:spPr bwMode="auto">
          <a:xfrm>
            <a:off x="1509008" y="3933056"/>
            <a:ext cx="6122809" cy="21600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if L &gt; DC</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non-angular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 non-angular mode into R-D check list</a:t>
            </a:r>
            <a:endParaRPr lang="zh-CN" sz="1400" dirty="0">
              <a:effectLst/>
              <a:latin typeface="Times New Roman" panose="02020603050405020304" pitchFamily="18" charset="0"/>
              <a:ea typeface="等线"/>
              <a:cs typeface="宋体" panose="02010600030101010101" pitchFamily="2" charset="-122"/>
            </a:endParaRPr>
          </a:p>
        </p:txBody>
      </p:sp>
      <p:sp>
        <p:nvSpPr>
          <p:cNvPr id="7" name="文本框 2"/>
          <p:cNvSpPr txBox="1">
            <a:spLocks noChangeArrowheads="1"/>
          </p:cNvSpPr>
          <p:nvPr/>
        </p:nvSpPr>
        <p:spPr bwMode="auto">
          <a:xfrm>
            <a:off x="1500276" y="1700808"/>
            <a:ext cx="6122809" cy="122341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t>
            </a:r>
            <a:r>
              <a:rPr lang="en-CA" sz="1400" dirty="0" smtClean="0">
                <a:effectLst/>
                <a:latin typeface="Times New Roman" panose="02020603050405020304" pitchFamily="18" charset="0"/>
                <a:ea typeface="等线"/>
                <a:cs typeface="宋体" panose="02010600030101010101" pitchFamily="2" charset="-122"/>
              </a:rPr>
              <a:t>A</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altLang="zh-CN" sz="1400" dirty="0">
                <a:latin typeface="Times New Roman" panose="02020603050405020304" pitchFamily="18" charset="0"/>
                <a:ea typeface="等线"/>
                <a:cs typeface="宋体" panose="02010600030101010101" pitchFamily="2" charset="-122"/>
              </a:rPr>
              <a:t>	</a:t>
            </a:r>
            <a:r>
              <a:rPr lang="en-CA" altLang="zh-CN" sz="1400" dirty="0" smtClean="0">
                <a:latin typeface="Times New Roman" panose="02020603050405020304" pitchFamily="18" charset="0"/>
                <a:ea typeface="等线"/>
                <a:cs typeface="宋体" panose="02010600030101010101" pitchFamily="2" charset="-122"/>
              </a:rPr>
              <a:t>adding L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smtClean="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a:t>
            </a:r>
            <a:r>
              <a:rPr lang="en-CA" sz="1400" dirty="0" smtClean="0">
                <a:effectLst/>
                <a:latin typeface="Times New Roman" panose="02020603050405020304" pitchFamily="18" charset="0"/>
                <a:ea typeface="等线"/>
                <a:cs typeface="宋体" panose="02010600030101010101" pitchFamily="2" charset="-122"/>
              </a:rPr>
              <a:t>L + A </a:t>
            </a:r>
            <a:r>
              <a:rPr lang="en-CA" sz="1400" dirty="0">
                <a:effectLst/>
                <a:latin typeface="Times New Roman" panose="02020603050405020304" pitchFamily="18" charset="0"/>
                <a:ea typeface="等线"/>
                <a:cs typeface="宋体" panose="02010600030101010101" pitchFamily="2" charset="-122"/>
              </a:rPr>
              <a:t>into R-D check list</a:t>
            </a:r>
            <a:endParaRPr lang="zh-CN" sz="14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12326061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Result</a:t>
            </a:r>
            <a:endParaRPr lang="zh-CN" altLang="en-US" dirty="0"/>
          </a:p>
        </p:txBody>
      </p:sp>
      <p:sp>
        <p:nvSpPr>
          <p:cNvPr id="3" name="内容占位符 2"/>
          <p:cNvSpPr>
            <a:spLocks noGrp="1"/>
          </p:cNvSpPr>
          <p:nvPr>
            <p:ph idx="1"/>
          </p:nvPr>
        </p:nvSpPr>
        <p:spPr/>
        <p:txBody>
          <a:bodyPr/>
          <a:lstStyle/>
          <a:p>
            <a:r>
              <a:rPr lang="en-CA" altLang="zh-CN" dirty="0" smtClean="0"/>
              <a:t>Encoding time not reliable</a:t>
            </a:r>
            <a:endParaRPr lang="zh-CN"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2572881204"/>
              </p:ext>
            </p:extLst>
          </p:nvPr>
        </p:nvGraphicFramePr>
        <p:xfrm>
          <a:off x="1322674" y="1412776"/>
          <a:ext cx="6480001" cy="2376000"/>
        </p:xfrm>
        <a:graphic>
          <a:graphicData uri="http://schemas.openxmlformats.org/drawingml/2006/table">
            <a:tbl>
              <a:tblPr firstRow="1" firstCol="1" bandRow="1">
                <a:tableStyleId>{21E4AEA4-8DFA-4A89-87EB-49C32662AFE0}</a:tableStyleId>
              </a:tblPr>
              <a:tblGrid>
                <a:gridCol w="1510228"/>
                <a:gridCol w="969530"/>
                <a:gridCol w="969530"/>
                <a:gridCol w="1091653"/>
                <a:gridCol w="969530"/>
                <a:gridCol w="969530"/>
              </a:tblGrid>
              <a:tr h="216000">
                <a:tc>
                  <a:txBody>
                    <a:bodyPr/>
                    <a:lstStyle/>
                    <a:p>
                      <a:endParaRPr lang="zh-CN" sz="1400" dirty="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All Intra Main10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Over VTM </a:t>
                      </a:r>
                      <a:r>
                        <a:rPr lang="en-US" sz="1400" dirty="0" smtClean="0">
                          <a:effectLst/>
                        </a:rPr>
                        <a:t>4.0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Y</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U</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V</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EncT</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err="1">
                          <a:effectLst/>
                        </a:rPr>
                        <a:t>DecT</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A1</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-0.42%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-0.39%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-0.32%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A2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-0.14%</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-0.15%</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99%</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B</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97%</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C</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-0.03%</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E</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-0.20%</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107%</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97%</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Overall </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D</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-0.09%</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-0.15%</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95%</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F</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3184112999"/>
              </p:ext>
            </p:extLst>
          </p:nvPr>
        </p:nvGraphicFramePr>
        <p:xfrm>
          <a:off x="1322674" y="3932792"/>
          <a:ext cx="6480001" cy="2376000"/>
        </p:xfrm>
        <a:graphic>
          <a:graphicData uri="http://schemas.openxmlformats.org/drawingml/2006/table">
            <a:tbl>
              <a:tblPr firstRow="1" firstCol="1" bandRow="1">
                <a:tableStyleId>{21E4AEA4-8DFA-4A89-87EB-49C32662AFE0}</a:tableStyleId>
              </a:tblPr>
              <a:tblGrid>
                <a:gridCol w="1510228"/>
                <a:gridCol w="969530"/>
                <a:gridCol w="969530"/>
                <a:gridCol w="1091653"/>
                <a:gridCol w="969530"/>
                <a:gridCol w="969530"/>
              </a:tblGrid>
              <a:tr h="216000">
                <a:tc>
                  <a:txBody>
                    <a:bodyPr/>
                    <a:lstStyle/>
                    <a:p>
                      <a:endParaRPr lang="zh-CN" sz="1400" dirty="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r>
                        <a:rPr lang="en-US" sz="1400" dirty="0">
                          <a:effectLst/>
                        </a:rPr>
                        <a:t>Random access Main10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zh-CN" sz="1400" dirty="0">
                          <a:effectLst/>
                        </a:rPr>
                        <a:t>　</a:t>
                      </a:r>
                      <a:r>
                        <a:rPr lang="en-US" sz="1400" dirty="0">
                          <a:effectLst/>
                        </a:rPr>
                        <a:t>Over VTM </a:t>
                      </a:r>
                      <a:r>
                        <a:rPr lang="en-US" sz="1400" dirty="0" smtClean="0">
                          <a:effectLst/>
                        </a:rPr>
                        <a:t>4.0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Y</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U</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V</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EncT</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DecT</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A1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A2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B</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C</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E</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Overall</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D</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F</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a:effectLst/>
                        <a:latin typeface="Times New Roman" panose="02020603050405020304" pitchFamily="18" charset="0"/>
                        <a:ea typeface="等线"/>
                      </a:endParaRPr>
                    </a:p>
                  </a:txBody>
                  <a:tcPr marL="68580" marR="685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17780" marR="17780" marT="0" marB="0" anchor="ctr"/>
                </a:tc>
                <a:tc>
                  <a:txBody>
                    <a:bodyPr/>
                    <a:lstStyle/>
                    <a:p>
                      <a:pPr marL="0" algn="ctr" defTabSz="914400" rtl="0" eaLnBrk="1" fontAlgn="auto" latinLnBrk="0"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endParaRPr lang="zh-CN" sz="1400" kern="1200" dirty="0">
                        <a:solidFill>
                          <a:schemeClr val="dk1"/>
                        </a:solidFill>
                        <a:effectLst/>
                        <a:latin typeface="+mn-lt"/>
                        <a:ea typeface="+mn-ea"/>
                        <a:cs typeface="+mn-cs"/>
                      </a:endParaRPr>
                    </a:p>
                  </a:txBody>
                  <a:tcPr marL="68580" marR="68580" marT="0" marB="0" anchor="ctr"/>
                </a:tc>
              </a:tr>
            </a:tbl>
          </a:graphicData>
        </a:graphic>
      </p:graphicFrame>
    </p:spTree>
    <p:extLst>
      <p:ext uri="{BB962C8B-B14F-4D97-AF65-F5344CB8AC3E}">
        <p14:creationId xmlns:p14="http://schemas.microsoft.com/office/powerpoint/2010/main" val="3087791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US" altLang="zh-TW" dirty="0" smtClean="0"/>
              <a:t>Propose </a:t>
            </a:r>
            <a:r>
              <a:rPr lang="en-CA" altLang="zh-CN" dirty="0" smtClean="0"/>
              <a:t>a encoding only changes for </a:t>
            </a:r>
            <a:r>
              <a:rPr lang="en-CA" altLang="zh-CN" dirty="0"/>
              <a:t>explicitly signal non angular </a:t>
            </a:r>
            <a:r>
              <a:rPr lang="en-CA" altLang="zh-CN" dirty="0" smtClean="0"/>
              <a:t>modes</a:t>
            </a:r>
          </a:p>
          <a:p>
            <a:pPr lvl="1"/>
            <a:r>
              <a:rPr lang="en-CA" altLang="zh-CN" dirty="0" smtClean="0"/>
              <a:t>Better trade-off </a:t>
            </a:r>
            <a:r>
              <a:rPr lang="en-CA" altLang="zh-CN" dirty="0"/>
              <a:t>between the gain and the encoding </a:t>
            </a:r>
            <a:r>
              <a:rPr lang="en-CA" altLang="zh-CN" dirty="0" smtClean="0"/>
              <a:t>run-time</a:t>
            </a:r>
          </a:p>
          <a:p>
            <a:pPr lvl="2"/>
            <a:r>
              <a:rPr lang="en-CA" altLang="zh-TW" dirty="0" smtClean="0"/>
              <a:t>0.2%(0.4% </a:t>
            </a:r>
            <a:r>
              <a:rPr lang="en-CA" altLang="zh-TW" dirty="0" smtClean="0"/>
              <a:t>for class A1) </a:t>
            </a:r>
            <a:r>
              <a:rPr lang="en-CA" altLang="zh-TW" dirty="0" err="1"/>
              <a:t>luma</a:t>
            </a:r>
            <a:r>
              <a:rPr lang="en-CA" altLang="zh-TW" dirty="0"/>
              <a:t> gain with </a:t>
            </a:r>
            <a:r>
              <a:rPr lang="en-CA" altLang="zh-TW" dirty="0" smtClean="0"/>
              <a:t>101%/98% </a:t>
            </a:r>
            <a:r>
              <a:rPr lang="en-CA" altLang="zh-TW" dirty="0"/>
              <a:t>coding </a:t>
            </a:r>
            <a:r>
              <a:rPr lang="en-CA" altLang="zh-TW" dirty="0" smtClean="0"/>
              <a:t>runtime for AI</a:t>
            </a:r>
          </a:p>
          <a:p>
            <a:pPr lvl="2"/>
            <a:r>
              <a:rPr lang="en-CA" altLang="zh-TW" dirty="0" smtClean="0"/>
              <a:t>0.x%(0.x% </a:t>
            </a:r>
            <a:r>
              <a:rPr lang="en-CA" altLang="zh-TW" dirty="0"/>
              <a:t>for class A1)</a:t>
            </a:r>
            <a:r>
              <a:rPr lang="en-CA" altLang="zh-TW" dirty="0" smtClean="0"/>
              <a:t> </a:t>
            </a:r>
            <a:r>
              <a:rPr lang="en-CA" altLang="zh-TW" dirty="0" err="1"/>
              <a:t>luma</a:t>
            </a:r>
            <a:r>
              <a:rPr lang="en-CA" altLang="zh-TW" dirty="0"/>
              <a:t> gain with </a:t>
            </a:r>
            <a:r>
              <a:rPr lang="en-CA" altLang="zh-TW" dirty="0" smtClean="0"/>
              <a:t>100%/</a:t>
            </a:r>
            <a:r>
              <a:rPr lang="en-CA" altLang="zh-TW" dirty="0"/>
              <a:t>100% coding runtime for </a:t>
            </a:r>
            <a:r>
              <a:rPr lang="en-CA" altLang="zh-TW" dirty="0" smtClean="0"/>
              <a:t>RA</a:t>
            </a:r>
            <a:endParaRPr lang="en-CA" altLang="zh-TW" dirty="0"/>
          </a:p>
          <a:p>
            <a:r>
              <a:rPr lang="en-US" altLang="zh-TW" dirty="0" smtClean="0"/>
              <a:t>Suggest to adopt </a:t>
            </a:r>
            <a:r>
              <a:rPr lang="en-CA" altLang="zh-CN" dirty="0"/>
              <a:t>CE3-3.5.1 with the proposed encoding only </a:t>
            </a:r>
            <a:r>
              <a:rPr lang="en-CA" altLang="zh-CN" dirty="0" smtClean="0"/>
              <a:t>changes</a:t>
            </a:r>
          </a:p>
          <a:p>
            <a:r>
              <a:rPr lang="en-US" altLang="zh-TW" dirty="0" smtClean="0"/>
              <a:t>Thanks for NHK’s cross checking</a:t>
            </a:r>
            <a:endParaRPr lang="en-CA" altLang="zh-TW"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4</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Tree>
    <p:extLst>
      <p:ext uri="{BB962C8B-B14F-4D97-AF65-F5344CB8AC3E}">
        <p14:creationId xmlns:p14="http://schemas.microsoft.com/office/powerpoint/2010/main" val="32458127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366</Words>
  <Application>Microsoft Office PowerPoint</Application>
  <PresentationFormat>全屏显示(4:3)</PresentationFormat>
  <Paragraphs>145</Paragraphs>
  <Slides>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ＭＳ Ｐゴシック</vt:lpstr>
      <vt:lpstr>等线</vt:lpstr>
      <vt:lpstr>宋体</vt:lpstr>
      <vt:lpstr>Arial</vt:lpstr>
      <vt:lpstr>Times New Roman</vt:lpstr>
      <vt:lpstr>Wingdings</vt:lpstr>
      <vt:lpstr>presentation_e_r</vt:lpstr>
      <vt:lpstr>JVET-N0170 CE3-related: Explicitly signal non angular modes with encoding changes</vt:lpstr>
      <vt:lpstr>Intro - CE3-3.5.1</vt:lpstr>
      <vt:lpstr>Encoding only changes</vt:lpstr>
      <vt:lpstr>Result</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2019-03-17T13:10:43Z</dcterms:modified>
</cp:coreProperties>
</file>