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0" r:id="rId1"/>
  </p:sldMasterIdLst>
  <p:notesMasterIdLst>
    <p:notesMasterId r:id="rId14"/>
  </p:notesMasterIdLst>
  <p:handoutMasterIdLst>
    <p:handoutMasterId r:id="rId15"/>
  </p:handoutMasterIdLst>
  <p:sldIdLst>
    <p:sldId id="892" r:id="rId2"/>
    <p:sldId id="992" r:id="rId3"/>
    <p:sldId id="993" r:id="rId4"/>
    <p:sldId id="995" r:id="rId5"/>
    <p:sldId id="999" r:id="rId6"/>
    <p:sldId id="1000" r:id="rId7"/>
    <p:sldId id="1001" r:id="rId8"/>
    <p:sldId id="1006" r:id="rId9"/>
    <p:sldId id="1004" r:id="rId10"/>
    <p:sldId id="994" r:id="rId11"/>
    <p:sldId id="1005" r:id="rId12"/>
    <p:sldId id="959" r:id="rId1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方正瘦金书_GBK"/>
        <a:cs typeface="方正瘦金书_GBK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方正瘦金书_GBK"/>
        <a:cs typeface="方正瘦金书_GBK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方正瘦金书_GBK"/>
        <a:cs typeface="方正瘦金书_GBK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方正瘦金书_GBK"/>
        <a:cs typeface="方正瘦金书_GBK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方正瘦金书_GBK"/>
        <a:cs typeface="方正瘦金书_GBK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方正瘦金书_GBK"/>
        <a:cs typeface="方正瘦金书_GBK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方正瘦金书_GBK"/>
        <a:cs typeface="方正瘦金书_GBK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方正瘦金书_GBK"/>
        <a:cs typeface="方正瘦金书_GBK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方正瘦金书_GBK"/>
        <a:cs typeface="方正瘦金书_GBK"/>
      </a:defRPr>
    </a:lvl9pPr>
  </p:defaultTextStyle>
  <p:extLst>
    <p:ext uri="{EFAFB233-063F-42B5-8137-9DF3F51BA10A}">
      <p15:sldGuideLst xmlns:p15="http://schemas.microsoft.com/office/powerpoint/2012/main">
        <p15:guide id="1" orient="horz" pos="243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00A1DA"/>
    <a:srgbClr val="CCFFCC"/>
    <a:srgbClr val="99FFCC"/>
    <a:srgbClr val="FFFFFF"/>
    <a:srgbClr val="66FF33"/>
    <a:srgbClr val="FFFFCC"/>
    <a:srgbClr val="CCECFF"/>
    <a:srgbClr val="CCFFFF"/>
    <a:srgbClr val="5454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26" autoAdjust="0"/>
    <p:restoredTop sz="93015" autoAdjust="0"/>
  </p:normalViewPr>
  <p:slideViewPr>
    <p:cSldViewPr>
      <p:cViewPr varScale="1">
        <p:scale>
          <a:sx n="85" d="100"/>
          <a:sy n="85" d="100"/>
        </p:scale>
        <p:origin x="90" y="534"/>
      </p:cViewPr>
      <p:guideLst>
        <p:guide orient="horz" pos="2432"/>
        <p:guide pos="2880"/>
      </p:guideLst>
    </p:cSldViewPr>
  </p:slideViewPr>
  <p:outlineViewPr>
    <p:cViewPr>
      <p:scale>
        <a:sx n="75" d="100"/>
        <a:sy n="75" d="100"/>
      </p:scale>
      <p:origin x="0" y="24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67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pitchFamily="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pitchFamily="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pitchFamily="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pitchFamily="2" charset="-122"/>
                <a:cs typeface="+mn-cs"/>
              </a:defRPr>
            </a:lvl1pPr>
          </a:lstStyle>
          <a:p>
            <a:pPr>
              <a:defRPr/>
            </a:pPr>
            <a:fld id="{D3EC8E37-D51A-4375-9242-8EEFFB32D6D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396852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pitchFamily="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pitchFamily="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3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pitchFamily="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pitchFamily="2" charset="-122"/>
                <a:cs typeface="+mn-cs"/>
              </a:defRPr>
            </a:lvl1pPr>
          </a:lstStyle>
          <a:p>
            <a:pPr>
              <a:defRPr/>
            </a:pPr>
            <a:fld id="{D1FA1C92-2733-4E5C-9336-A4A94386FB7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873097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FA1C92-2733-4E5C-9336-A4A94386FB7F}" type="slidenum">
              <a:rPr lang="en-US" altLang="zh-CN" smtClean="0"/>
              <a:pPr>
                <a:defRPr/>
              </a:pPr>
              <a:t>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37284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Documents and Settings\DingQi\桌面\封面1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887788" y="981075"/>
            <a:ext cx="39243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zh-CN">
              <a:ea typeface="宋体" pitchFamily="2" charset="-122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4213" y="4437063"/>
            <a:ext cx="7415212" cy="792162"/>
          </a:xfrm>
        </p:spPr>
        <p:txBody>
          <a:bodyPr/>
          <a:lstStyle>
            <a:lvl1pPr algn="ctr">
              <a:defRPr sz="2400">
                <a:latin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373688"/>
            <a:ext cx="6192837" cy="6477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500">
                <a:solidFill>
                  <a:srgbClr val="FF0000"/>
                </a:solidFill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3B1963-F672-44AB-ADF1-0441941CC7A8}" type="datetime1">
              <a:rPr lang="en-US" altLang="zh-CN" smtClean="0"/>
              <a:pPr>
                <a:defRPr/>
              </a:pPr>
              <a:t>3/18/2019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7AB6E1F-B23A-4114-87F5-04DD51AABE97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8" name="Text Box 66"/>
          <p:cNvSpPr txBox="1">
            <a:spLocks noChangeArrowheads="1"/>
          </p:cNvSpPr>
          <p:nvPr userDrawn="1"/>
        </p:nvSpPr>
        <p:spPr bwMode="auto">
          <a:xfrm>
            <a:off x="-1968500" y="4437112"/>
            <a:ext cx="1968500" cy="262777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80139" tIns="40069" rIns="80139" bIns="40069">
            <a:spAutoFit/>
          </a:bodyPr>
          <a:lstStyle/>
          <a:p>
            <a:pPr algn="r" defTabSz="801688" eaLnBrk="0" hangingPunct="0">
              <a:lnSpc>
                <a:spcPct val="125000"/>
              </a:lnSpc>
              <a:defRPr/>
            </a:pPr>
            <a:r>
              <a:rPr lang="zh-CN" altLang="en-US" sz="1400" dirty="0" smtClean="0">
                <a:solidFill>
                  <a:srgbClr val="FFFFFF"/>
                </a:solidFill>
                <a:latin typeface="Arial" charset="0"/>
                <a:ea typeface="华文细黑" pitchFamily="2" charset="-122"/>
              </a:rPr>
              <a:t>标题</a:t>
            </a:r>
            <a:r>
              <a:rPr lang="en-US" altLang="zh-CN" sz="1400" dirty="0">
                <a:solidFill>
                  <a:srgbClr val="FFFFFF"/>
                </a:solidFill>
                <a:latin typeface="Arial" charset="0"/>
                <a:ea typeface="华文细黑" pitchFamily="2" charset="-122"/>
              </a:rPr>
              <a:t>:35-47pt</a:t>
            </a:r>
          </a:p>
          <a:p>
            <a:pPr algn="r" defTabSz="801688" eaLnBrk="0" hangingPunct="0">
              <a:lnSpc>
                <a:spcPct val="125000"/>
              </a:lnSpc>
              <a:defRPr/>
            </a:pPr>
            <a:r>
              <a:rPr lang="zh-CN" altLang="en-US" sz="1400" dirty="0">
                <a:solidFill>
                  <a:srgbClr val="FFFFFF"/>
                </a:solidFill>
                <a:latin typeface="Arial" charset="0"/>
                <a:ea typeface="华文细黑" pitchFamily="2" charset="-122"/>
              </a:rPr>
              <a:t>字体</a:t>
            </a:r>
            <a:r>
              <a:rPr lang="en-US" altLang="zh-CN" sz="1400" dirty="0">
                <a:solidFill>
                  <a:srgbClr val="FFFFFF"/>
                </a:solidFill>
                <a:latin typeface="Arial" charset="0"/>
                <a:ea typeface="华文细黑" pitchFamily="2" charset="-122"/>
              </a:rPr>
              <a:t>:</a:t>
            </a:r>
            <a:r>
              <a:rPr lang="zh-CN" altLang="en-US" sz="1400" dirty="0" smtClean="0">
                <a:solidFill>
                  <a:srgbClr val="FFFFFF"/>
                </a:solidFill>
                <a:latin typeface="Arial" charset="0"/>
                <a:ea typeface="华文细黑" pitchFamily="2" charset="-122"/>
              </a:rPr>
              <a:t>黑体</a:t>
            </a:r>
            <a:endParaRPr lang="en-US" altLang="zh-CN" sz="1400" dirty="0" smtClean="0">
              <a:solidFill>
                <a:srgbClr val="FFFFFF"/>
              </a:solidFill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  <a:defRPr/>
            </a:pPr>
            <a:r>
              <a:rPr lang="zh-CN" altLang="en-US" sz="1400" dirty="0" smtClean="0">
                <a:solidFill>
                  <a:srgbClr val="FFFFFF"/>
                </a:solidFill>
                <a:latin typeface="Arial" charset="0"/>
                <a:ea typeface="华文细黑" pitchFamily="2" charset="-122"/>
              </a:rPr>
              <a:t>颜色</a:t>
            </a:r>
            <a:r>
              <a:rPr lang="en-US" altLang="zh-CN" sz="1400" dirty="0" smtClean="0">
                <a:solidFill>
                  <a:srgbClr val="FFFFFF"/>
                </a:solidFill>
                <a:latin typeface="Arial" charset="0"/>
                <a:ea typeface="华文细黑" pitchFamily="2" charset="-122"/>
              </a:rPr>
              <a:t>:R153 G0 B0</a:t>
            </a:r>
            <a:endParaRPr lang="zh-CN" altLang="en-US" sz="1400" dirty="0">
              <a:solidFill>
                <a:srgbClr val="FFFFFF"/>
              </a:solidFill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  <a:defRPr/>
            </a:pPr>
            <a:r>
              <a:rPr lang="en-US" altLang="zh-CN" sz="1400" dirty="0">
                <a:solidFill>
                  <a:srgbClr val="FFFFFF"/>
                </a:solidFill>
                <a:latin typeface="Arial" charset="0"/>
                <a:ea typeface="华文细黑" pitchFamily="2" charset="-122"/>
              </a:rPr>
              <a:t>  </a:t>
            </a:r>
            <a:r>
              <a:rPr lang="zh-CN" altLang="en-US" sz="1400" dirty="0">
                <a:solidFill>
                  <a:srgbClr val="FFFFFF"/>
                </a:solidFill>
                <a:latin typeface="Arial" charset="0"/>
                <a:ea typeface="华文细黑" pitchFamily="2" charset="-122"/>
              </a:rPr>
              <a:t>副标题</a:t>
            </a:r>
            <a:r>
              <a:rPr lang="en-US" altLang="zh-CN" sz="1400" dirty="0">
                <a:solidFill>
                  <a:srgbClr val="FFFFFF"/>
                </a:solidFill>
                <a:latin typeface="Arial" charset="0"/>
                <a:ea typeface="华文细黑" pitchFamily="2" charset="-122"/>
              </a:rPr>
              <a:t>:24-28pt</a:t>
            </a:r>
            <a:endParaRPr lang="zh-CN" altLang="en-US" sz="1400" dirty="0">
              <a:solidFill>
                <a:srgbClr val="FFFFFF"/>
              </a:solidFill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  <a:defRPr/>
            </a:pPr>
            <a:r>
              <a:rPr lang="zh-CN" altLang="en-US" sz="1400" dirty="0" smtClean="0">
                <a:solidFill>
                  <a:srgbClr val="FFFFFF"/>
                </a:solidFill>
                <a:latin typeface="Arial" charset="0"/>
                <a:ea typeface="华文细黑" pitchFamily="2" charset="-122"/>
              </a:rPr>
              <a:t>颜色</a:t>
            </a:r>
            <a:r>
              <a:rPr lang="en-US" altLang="zh-CN" sz="1400" dirty="0" smtClean="0">
                <a:solidFill>
                  <a:srgbClr val="FFFFFF"/>
                </a:solidFill>
                <a:latin typeface="Arial" charset="0"/>
                <a:ea typeface="华文细黑" pitchFamily="2" charset="-122"/>
              </a:rPr>
              <a:t>:R153 G0 B0</a:t>
            </a:r>
            <a:endParaRPr lang="zh-CN" altLang="en-US" sz="1400" dirty="0">
              <a:solidFill>
                <a:srgbClr val="FFFFFF"/>
              </a:solidFill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  <a:defRPr/>
            </a:pPr>
            <a:r>
              <a:rPr lang="zh-CN" altLang="en-US" sz="1400" dirty="0">
                <a:solidFill>
                  <a:srgbClr val="FFFFFF"/>
                </a:solidFill>
                <a:latin typeface="Arial" charset="0"/>
                <a:ea typeface="华文细黑" pitchFamily="2" charset="-122"/>
              </a:rPr>
              <a:t>字体</a:t>
            </a:r>
            <a:r>
              <a:rPr lang="en-US" altLang="zh-CN" sz="1400" dirty="0" smtClean="0">
                <a:solidFill>
                  <a:srgbClr val="FFFFFF"/>
                </a:solidFill>
                <a:latin typeface="Arial" charset="0"/>
                <a:ea typeface="华文细黑" pitchFamily="2" charset="-122"/>
              </a:rPr>
              <a:t>:</a:t>
            </a:r>
            <a:r>
              <a:rPr lang="zh-CN" altLang="en-US" sz="1400" dirty="0" smtClean="0">
                <a:solidFill>
                  <a:srgbClr val="FFFFFF"/>
                </a:solidFill>
                <a:latin typeface="Arial" charset="0"/>
                <a:ea typeface="华文细黑" pitchFamily="2" charset="-122"/>
              </a:rPr>
              <a:t>黑体</a:t>
            </a:r>
            <a:endParaRPr lang="zh-CN" altLang="en-US" sz="1400" dirty="0">
              <a:solidFill>
                <a:srgbClr val="FFFFFF"/>
              </a:solidFill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  <a:defRPr/>
            </a:pPr>
            <a:endParaRPr lang="zh-CN" altLang="en-US" sz="1100" dirty="0"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  <a:defRPr/>
            </a:pPr>
            <a:endParaRPr lang="zh-CN" altLang="en-US" sz="1100" dirty="0"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  <a:defRPr/>
            </a:pPr>
            <a:endParaRPr lang="zh-CN" altLang="en-US" sz="1100" dirty="0"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  <a:spcBef>
                <a:spcPct val="50000"/>
              </a:spcBef>
              <a:defRPr/>
            </a:pPr>
            <a:endParaRPr lang="zh-CN" altLang="en-US" sz="1100" dirty="0">
              <a:solidFill>
                <a:schemeClr val="tx1"/>
              </a:solidFill>
              <a:latin typeface="Arial" charset="0"/>
              <a:ea typeface="华文细黑" pitchFamily="2" charset="-122"/>
            </a:endParaRPr>
          </a:p>
        </p:txBody>
      </p:sp>
      <p:sp>
        <p:nvSpPr>
          <p:cNvPr id="9" name="Text Box 66"/>
          <p:cNvSpPr txBox="1">
            <a:spLocks noChangeArrowheads="1"/>
          </p:cNvSpPr>
          <p:nvPr userDrawn="1"/>
        </p:nvSpPr>
        <p:spPr bwMode="auto">
          <a:xfrm>
            <a:off x="9144000" y="4581128"/>
            <a:ext cx="1620688" cy="13389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80139" tIns="40069" rIns="80139" bIns="40069">
            <a:spAutoFit/>
          </a:bodyPr>
          <a:lstStyle/>
          <a:p>
            <a:pPr algn="l" defTabSz="801688" eaLnBrk="0" hangingPunct="0">
              <a:lnSpc>
                <a:spcPct val="125000"/>
              </a:lnSpc>
              <a:defRPr/>
            </a:pPr>
            <a:r>
              <a:rPr lang="zh-CN" altLang="en-US" sz="1400" dirty="0" smtClean="0">
                <a:solidFill>
                  <a:srgbClr val="FFFFFF"/>
                </a:solidFill>
                <a:latin typeface="Arial" charset="0"/>
                <a:ea typeface="华文细黑" pitchFamily="2" charset="-122"/>
              </a:rPr>
              <a:t>发布前参考密级管理规范设置权限</a:t>
            </a:r>
            <a:endParaRPr lang="zh-CN" altLang="en-US" sz="1400" dirty="0"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  <a:defRPr/>
            </a:pPr>
            <a:endParaRPr lang="zh-CN" altLang="en-US" sz="1100" dirty="0"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  <a:defRPr/>
            </a:pPr>
            <a:endParaRPr lang="zh-CN" altLang="en-US" sz="1100" dirty="0"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  <a:spcBef>
                <a:spcPct val="50000"/>
              </a:spcBef>
              <a:defRPr/>
            </a:pPr>
            <a:endParaRPr lang="zh-CN" altLang="en-US" sz="1100" dirty="0">
              <a:solidFill>
                <a:schemeClr val="tx1"/>
              </a:solidFill>
              <a:latin typeface="Arial" charset="0"/>
              <a:ea typeface="华文细黑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B6E1F-B23A-4114-87F5-04DD51AABE97}" type="slidenum">
              <a:rPr lang="en-US" altLang="zh-CN" smtClean="0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fld id="{813B1963-F672-44AB-ADF1-0441941CC7A8}" type="datetime1">
              <a:rPr lang="en-US" altLang="zh-CN" smtClean="0"/>
              <a:pPr>
                <a:defRPr/>
              </a:pPr>
              <a:t>3/18/2019</a:t>
            </a:fld>
            <a:endParaRPr lang="zh-CN" alt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idx="1"/>
          </p:nvPr>
        </p:nvSpPr>
        <p:spPr bwMode="auto">
          <a:xfrm>
            <a:off x="468313" y="1125538"/>
            <a:ext cx="8218487" cy="514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2C36CD-20F8-4DDB-8F17-5857576C16D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32250" cy="51450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2963" y="1125538"/>
            <a:ext cx="4033837" cy="51450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B44C2-23ED-4F02-8131-2565B2AEF30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CE1D8-0732-4B28-9F4B-423D0C6E49A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55446-2FC4-4D6F-8BEC-7EE36A46C5D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4" name="Rectangle 4"/>
          <p:cNvSpPr>
            <a:spLocks noGrp="1" noChangeArrowheads="1"/>
          </p:cNvSpPr>
          <p:nvPr>
            <p:ph idx="1"/>
          </p:nvPr>
        </p:nvSpPr>
        <p:spPr bwMode="auto">
          <a:xfrm>
            <a:off x="468313" y="1125538"/>
            <a:ext cx="8218487" cy="514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323850" y="6381750"/>
            <a:ext cx="801688" cy="287338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7C1E8D73-E9C6-42CA-B97E-A53901DE72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468313" y="274638"/>
            <a:ext cx="5257800" cy="346075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idx="1"/>
          </p:nvPr>
        </p:nvSpPr>
        <p:spPr bwMode="auto">
          <a:xfrm>
            <a:off x="468313" y="1125538"/>
            <a:ext cx="8218487" cy="514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F509B-D8B8-4BB5-8C9C-F1A27B63D8A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63715-B328-452C-BB54-BC3DB59686B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矩形 74"/>
          <p:cNvSpPr/>
          <p:nvPr userDrawn="1"/>
        </p:nvSpPr>
        <p:spPr>
          <a:xfrm>
            <a:off x="9238308" y="3762028"/>
            <a:ext cx="972616" cy="21152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70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274638"/>
            <a:ext cx="525780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7171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218487" cy="514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23850" y="6381328"/>
            <a:ext cx="647750" cy="292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chemeClr val="bg1"/>
                </a:solidFill>
                <a:latin typeface="Georgia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E7AB6E1F-B23A-4114-87F5-04DD51AABE97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2411413" y="6381328"/>
            <a:ext cx="2592387" cy="2925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  <a:latin typeface="Georgia" pitchFamily="18" charset="0"/>
                <a:ea typeface="方正瘦金书_GBK" pitchFamily="65" charset="-122"/>
                <a:cs typeface="+mn-cs"/>
              </a:defRPr>
            </a:lvl1pPr>
          </a:lstStyle>
          <a:p>
            <a:pPr>
              <a:defRPr/>
            </a:pPr>
            <a:fld id="{813B1963-F672-44AB-ADF1-0441941CC7A8}" type="datetime1">
              <a:rPr lang="en-US" altLang="zh-CN"/>
              <a:pPr>
                <a:defRPr/>
              </a:pPr>
              <a:t>3/18/2019</a:t>
            </a:fld>
            <a:endParaRPr lang="zh-CN" altLang="en-US"/>
          </a:p>
        </p:txBody>
      </p:sp>
      <p:sp>
        <p:nvSpPr>
          <p:cNvPr id="6" name="Rectangle 22"/>
          <p:cNvSpPr>
            <a:spLocks noChangeArrowheads="1"/>
          </p:cNvSpPr>
          <p:nvPr userDrawn="1"/>
        </p:nvSpPr>
        <p:spPr bwMode="auto">
          <a:xfrm>
            <a:off x="-2052735" y="138212"/>
            <a:ext cx="2052736" cy="530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0124" tIns="40063" rIns="80124" bIns="40063"/>
          <a:lstStyle/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:30-32pt  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颜色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R31 G73 B125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字体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微软雅黑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marR="0" indent="0" algn="r" defTabSz="801688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子目录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(2-5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级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):20-24pt </a:t>
            </a:r>
            <a:endParaRPr lang="zh-CN" altLang="en-US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:18-20pt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颜色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黑色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字体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微软雅黑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发布前参考密级管理规范设置权限 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zh-CN" altLang="en-US" sz="1100" dirty="0">
              <a:solidFill>
                <a:schemeClr val="bg1"/>
              </a:solidFill>
              <a:latin typeface="Arial" pitchFamily="34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en-US" altLang="zh-CN" sz="1100" dirty="0">
              <a:latin typeface="Arial" pitchFamily="34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en-US" altLang="zh-CN" sz="1100" dirty="0">
              <a:latin typeface="Arial" pitchFamily="34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zh-CN" altLang="en-US" sz="1100" dirty="0">
              <a:solidFill>
                <a:schemeClr val="tx1"/>
              </a:solidFill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7" name="Rectangle 62"/>
          <p:cNvSpPr>
            <a:spLocks noChangeArrowheads="1"/>
          </p:cNvSpPr>
          <p:nvPr userDrawn="1"/>
        </p:nvSpPr>
        <p:spPr bwMode="auto">
          <a:xfrm>
            <a:off x="9144000" y="908720"/>
            <a:ext cx="1332656" cy="200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0124" tIns="40063" rIns="80124" bIns="40063"/>
          <a:lstStyle/>
          <a:p>
            <a:pPr defTabSz="801688">
              <a:lnSpc>
                <a:spcPct val="120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配色参考方案：</a:t>
            </a:r>
          </a:p>
          <a:p>
            <a:pPr defTabSz="801688">
              <a:lnSpc>
                <a:spcPct val="120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建议同一页面内不超过四种颜色，以下</a:t>
            </a:r>
            <a:r>
              <a:rPr lang="zh-CN" altLang="en-US" sz="1400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是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6</a:t>
            </a:r>
            <a:r>
              <a:rPr lang="zh-CN" altLang="en-US" sz="1400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组</a:t>
            </a:r>
            <a:r>
              <a:rPr lang="zh-CN" altLang="en-US" sz="14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配色方案，同一页面内只选择一组使用。（仅供参考）</a:t>
            </a:r>
          </a:p>
          <a:p>
            <a:pPr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en-US" altLang="zh-CN" sz="1400" dirty="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  <a:p>
            <a:pPr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Char char="l"/>
            </a:pPr>
            <a:endParaRPr lang="en-US" altLang="zh-CN" sz="1400" dirty="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  <a:p>
            <a:pPr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Char char="l"/>
            </a:pPr>
            <a:endParaRPr lang="zh-CN" altLang="en-US" sz="1400" dirty="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25" name="Group 96"/>
          <p:cNvGrpSpPr>
            <a:grpSpLocks/>
          </p:cNvGrpSpPr>
          <p:nvPr userDrawn="1"/>
        </p:nvGrpSpPr>
        <p:grpSpPr bwMode="auto">
          <a:xfrm>
            <a:off x="9355138" y="4941168"/>
            <a:ext cx="739775" cy="188912"/>
            <a:chOff x="5893" y="2251"/>
            <a:chExt cx="466" cy="119"/>
          </a:xfrm>
        </p:grpSpPr>
        <p:sp>
          <p:nvSpPr>
            <p:cNvPr id="26" name="Rectangle 97"/>
            <p:cNvSpPr>
              <a:spLocks noChangeArrowheads="1"/>
            </p:cNvSpPr>
            <p:nvPr userDrawn="1"/>
          </p:nvSpPr>
          <p:spPr bwMode="auto">
            <a:xfrm flipV="1">
              <a:off x="6126" y="2251"/>
              <a:ext cx="116" cy="119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7" name="Rectangle 98"/>
            <p:cNvSpPr>
              <a:spLocks noChangeArrowheads="1"/>
            </p:cNvSpPr>
            <p:nvPr userDrawn="1"/>
          </p:nvSpPr>
          <p:spPr bwMode="auto">
            <a:xfrm flipV="1">
              <a:off x="6242" y="2251"/>
              <a:ext cx="117" cy="119"/>
            </a:xfrm>
            <a:prstGeom prst="rect">
              <a:avLst/>
            </a:prstGeom>
            <a:solidFill>
              <a:srgbClr val="CC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" name="Rectangle 99"/>
            <p:cNvSpPr>
              <a:spLocks noChangeArrowheads="1"/>
            </p:cNvSpPr>
            <p:nvPr userDrawn="1"/>
          </p:nvSpPr>
          <p:spPr bwMode="auto">
            <a:xfrm flipV="1">
              <a:off x="5893" y="2251"/>
              <a:ext cx="117" cy="119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9" name="Rectangle 100"/>
            <p:cNvSpPr>
              <a:spLocks noChangeArrowheads="1"/>
            </p:cNvSpPr>
            <p:nvPr userDrawn="1"/>
          </p:nvSpPr>
          <p:spPr bwMode="auto">
            <a:xfrm flipV="1">
              <a:off x="6010" y="2251"/>
              <a:ext cx="116" cy="119"/>
            </a:xfrm>
            <a:prstGeom prst="rect">
              <a:avLst/>
            </a:prstGeom>
            <a:solidFill>
              <a:srgbClr val="66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30" name="Group 101"/>
          <p:cNvGrpSpPr>
            <a:grpSpLocks/>
          </p:cNvGrpSpPr>
          <p:nvPr userDrawn="1"/>
        </p:nvGrpSpPr>
        <p:grpSpPr bwMode="auto">
          <a:xfrm>
            <a:off x="9355138" y="4077072"/>
            <a:ext cx="739775" cy="182563"/>
            <a:chOff x="5893" y="2886"/>
            <a:chExt cx="466" cy="115"/>
          </a:xfrm>
        </p:grpSpPr>
        <p:sp>
          <p:nvSpPr>
            <p:cNvPr id="31" name="Rectangle 102"/>
            <p:cNvSpPr>
              <a:spLocks noChangeArrowheads="1"/>
            </p:cNvSpPr>
            <p:nvPr userDrawn="1"/>
          </p:nvSpPr>
          <p:spPr bwMode="auto">
            <a:xfrm flipV="1">
              <a:off x="6010" y="2886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" name="Rectangle 103"/>
            <p:cNvSpPr>
              <a:spLocks noChangeArrowheads="1"/>
            </p:cNvSpPr>
            <p:nvPr userDrawn="1"/>
          </p:nvSpPr>
          <p:spPr bwMode="auto">
            <a:xfrm flipV="1">
              <a:off x="6126" y="2886"/>
              <a:ext cx="116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3" name="Rectangle 104"/>
            <p:cNvSpPr>
              <a:spLocks noChangeArrowheads="1"/>
            </p:cNvSpPr>
            <p:nvPr userDrawn="1"/>
          </p:nvSpPr>
          <p:spPr bwMode="auto">
            <a:xfrm flipV="1">
              <a:off x="6242" y="2886"/>
              <a:ext cx="117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4" name="Rectangle 105"/>
            <p:cNvSpPr>
              <a:spLocks noChangeArrowheads="1"/>
            </p:cNvSpPr>
            <p:nvPr userDrawn="1"/>
          </p:nvSpPr>
          <p:spPr bwMode="auto">
            <a:xfrm flipV="1">
              <a:off x="5893" y="2886"/>
              <a:ext cx="117" cy="115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35" name="Group 106"/>
          <p:cNvGrpSpPr>
            <a:grpSpLocks/>
          </p:cNvGrpSpPr>
          <p:nvPr userDrawn="1"/>
        </p:nvGrpSpPr>
        <p:grpSpPr bwMode="auto">
          <a:xfrm>
            <a:off x="9355138" y="4292972"/>
            <a:ext cx="739775" cy="182563"/>
            <a:chOff x="5893" y="3022"/>
            <a:chExt cx="466" cy="115"/>
          </a:xfrm>
        </p:grpSpPr>
        <p:sp>
          <p:nvSpPr>
            <p:cNvPr id="36" name="Rectangle 107"/>
            <p:cNvSpPr>
              <a:spLocks noChangeArrowheads="1"/>
            </p:cNvSpPr>
            <p:nvPr userDrawn="1"/>
          </p:nvSpPr>
          <p:spPr bwMode="auto">
            <a:xfrm flipV="1">
              <a:off x="6010" y="3022"/>
              <a:ext cx="116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7" name="Rectangle 108"/>
            <p:cNvSpPr>
              <a:spLocks noChangeArrowheads="1"/>
            </p:cNvSpPr>
            <p:nvPr userDrawn="1"/>
          </p:nvSpPr>
          <p:spPr bwMode="auto">
            <a:xfrm flipV="1">
              <a:off x="6126" y="3022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8" name="Rectangle 109"/>
            <p:cNvSpPr>
              <a:spLocks noChangeArrowheads="1"/>
            </p:cNvSpPr>
            <p:nvPr userDrawn="1"/>
          </p:nvSpPr>
          <p:spPr bwMode="auto">
            <a:xfrm flipV="1">
              <a:off x="6242" y="3022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9" name="Rectangle 110"/>
            <p:cNvSpPr>
              <a:spLocks noChangeArrowheads="1"/>
            </p:cNvSpPr>
            <p:nvPr userDrawn="1"/>
          </p:nvSpPr>
          <p:spPr bwMode="auto">
            <a:xfrm flipV="1">
              <a:off x="5893" y="3022"/>
              <a:ext cx="117" cy="115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40" name="Group 111"/>
          <p:cNvGrpSpPr>
            <a:grpSpLocks/>
          </p:cNvGrpSpPr>
          <p:nvPr userDrawn="1"/>
        </p:nvGrpSpPr>
        <p:grpSpPr bwMode="auto">
          <a:xfrm>
            <a:off x="9355138" y="4508872"/>
            <a:ext cx="739775" cy="182563"/>
            <a:chOff x="5893" y="3158"/>
            <a:chExt cx="466" cy="115"/>
          </a:xfrm>
        </p:grpSpPr>
        <p:sp>
          <p:nvSpPr>
            <p:cNvPr id="41" name="Rectangle 112"/>
            <p:cNvSpPr>
              <a:spLocks noChangeArrowheads="1"/>
            </p:cNvSpPr>
            <p:nvPr userDrawn="1"/>
          </p:nvSpPr>
          <p:spPr bwMode="auto">
            <a:xfrm flipV="1">
              <a:off x="6010" y="3158"/>
              <a:ext cx="116" cy="115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2" name="Rectangle 113"/>
            <p:cNvSpPr>
              <a:spLocks noChangeArrowheads="1"/>
            </p:cNvSpPr>
            <p:nvPr userDrawn="1"/>
          </p:nvSpPr>
          <p:spPr bwMode="auto">
            <a:xfrm flipV="1">
              <a:off x="6126" y="3158"/>
              <a:ext cx="116" cy="115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3" name="Rectangle 114"/>
            <p:cNvSpPr>
              <a:spLocks noChangeArrowheads="1"/>
            </p:cNvSpPr>
            <p:nvPr userDrawn="1"/>
          </p:nvSpPr>
          <p:spPr bwMode="auto">
            <a:xfrm flipV="1">
              <a:off x="6242" y="3158"/>
              <a:ext cx="117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4" name="Rectangle 115"/>
            <p:cNvSpPr>
              <a:spLocks noChangeArrowheads="1"/>
            </p:cNvSpPr>
            <p:nvPr userDrawn="1"/>
          </p:nvSpPr>
          <p:spPr bwMode="auto">
            <a:xfrm flipV="1">
              <a:off x="5893" y="3158"/>
              <a:ext cx="117" cy="115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65" name="Group 136"/>
          <p:cNvGrpSpPr>
            <a:grpSpLocks/>
          </p:cNvGrpSpPr>
          <p:nvPr userDrawn="1"/>
        </p:nvGrpSpPr>
        <p:grpSpPr bwMode="auto">
          <a:xfrm>
            <a:off x="9355138" y="5182840"/>
            <a:ext cx="739775" cy="182563"/>
            <a:chOff x="5893" y="4026"/>
            <a:chExt cx="466" cy="115"/>
          </a:xfrm>
        </p:grpSpPr>
        <p:sp>
          <p:nvSpPr>
            <p:cNvPr id="66" name="Rectangle 137"/>
            <p:cNvSpPr>
              <a:spLocks noChangeArrowheads="1"/>
            </p:cNvSpPr>
            <p:nvPr userDrawn="1"/>
          </p:nvSpPr>
          <p:spPr bwMode="auto">
            <a:xfrm flipV="1">
              <a:off x="6010" y="4026"/>
              <a:ext cx="116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7" name="Rectangle 138"/>
            <p:cNvSpPr>
              <a:spLocks noChangeArrowheads="1"/>
            </p:cNvSpPr>
            <p:nvPr userDrawn="1"/>
          </p:nvSpPr>
          <p:spPr bwMode="auto">
            <a:xfrm flipV="1">
              <a:off x="6126" y="4026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8" name="Rectangle 139"/>
            <p:cNvSpPr>
              <a:spLocks noChangeArrowheads="1"/>
            </p:cNvSpPr>
            <p:nvPr userDrawn="1"/>
          </p:nvSpPr>
          <p:spPr bwMode="auto">
            <a:xfrm flipV="1">
              <a:off x="6242" y="4026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9" name="Rectangle 140"/>
            <p:cNvSpPr>
              <a:spLocks noChangeArrowheads="1"/>
            </p:cNvSpPr>
            <p:nvPr userDrawn="1"/>
          </p:nvSpPr>
          <p:spPr bwMode="auto">
            <a:xfrm flipV="1">
              <a:off x="5893" y="4026"/>
              <a:ext cx="117" cy="11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70" name="Group 141"/>
          <p:cNvGrpSpPr>
            <a:grpSpLocks/>
          </p:cNvGrpSpPr>
          <p:nvPr userDrawn="1"/>
        </p:nvGrpSpPr>
        <p:grpSpPr bwMode="auto">
          <a:xfrm>
            <a:off x="9355138" y="5406678"/>
            <a:ext cx="739775" cy="182562"/>
            <a:chOff x="5893" y="4167"/>
            <a:chExt cx="466" cy="115"/>
          </a:xfrm>
        </p:grpSpPr>
        <p:sp>
          <p:nvSpPr>
            <p:cNvPr id="71" name="Rectangle 142"/>
            <p:cNvSpPr>
              <a:spLocks noChangeArrowheads="1"/>
            </p:cNvSpPr>
            <p:nvPr userDrawn="1"/>
          </p:nvSpPr>
          <p:spPr bwMode="auto">
            <a:xfrm flipV="1">
              <a:off x="6010" y="4167"/>
              <a:ext cx="116" cy="115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2" name="Rectangle 143"/>
            <p:cNvSpPr>
              <a:spLocks noChangeArrowheads="1"/>
            </p:cNvSpPr>
            <p:nvPr userDrawn="1"/>
          </p:nvSpPr>
          <p:spPr bwMode="auto">
            <a:xfrm flipV="1">
              <a:off x="6126" y="4167"/>
              <a:ext cx="116" cy="115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3" name="Rectangle 144"/>
            <p:cNvSpPr>
              <a:spLocks noChangeArrowheads="1"/>
            </p:cNvSpPr>
            <p:nvPr userDrawn="1"/>
          </p:nvSpPr>
          <p:spPr bwMode="auto">
            <a:xfrm flipV="1">
              <a:off x="6242" y="4167"/>
              <a:ext cx="117" cy="11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4" name="Rectangle 145"/>
            <p:cNvSpPr>
              <a:spLocks noChangeArrowheads="1"/>
            </p:cNvSpPr>
            <p:nvPr userDrawn="1"/>
          </p:nvSpPr>
          <p:spPr bwMode="auto">
            <a:xfrm flipV="1">
              <a:off x="5893" y="4167"/>
              <a:ext cx="117" cy="11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6" r:id="rId1"/>
    <p:sldLayoutId id="2147484227" r:id="rId2"/>
    <p:sldLayoutId id="2147484219" r:id="rId3"/>
    <p:sldLayoutId id="2147484220" r:id="rId4"/>
    <p:sldLayoutId id="2147484221" r:id="rId5"/>
    <p:sldLayoutId id="2147484222" r:id="rId6"/>
    <p:sldLayoutId id="2147484223" r:id="rId7"/>
    <p:sldLayoutId id="2147484224" r:id="rId8"/>
    <p:sldLayoutId id="2147484225" r:id="rId9"/>
  </p:sldLayoutIdLst>
  <p:transition spd="slow">
    <p:pull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 baseline="0">
          <a:solidFill>
            <a:schemeClr val="tx1"/>
          </a:solidFill>
          <a:latin typeface="Arial Unicode MS" panose="020B0604020202020204" pitchFamily="34" charset="-122"/>
          <a:ea typeface="微软雅黑" pitchFamily="34" charset="-122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1800" baseline="0">
          <a:solidFill>
            <a:schemeClr val="tx1"/>
          </a:solidFill>
          <a:latin typeface="Arial Unicode MS" panose="020B0604020202020204" pitchFamily="34" charset="-122"/>
          <a:ea typeface="微软雅黑" pitchFamily="34" charset="-122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800" baseline="0">
          <a:solidFill>
            <a:schemeClr val="tx1"/>
          </a:solidFill>
          <a:latin typeface="Arial Unicode MS" panose="020B0604020202020204" pitchFamily="34" charset="-122"/>
          <a:ea typeface="微软雅黑" pitchFamily="34" charset="-122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800" baseline="0">
          <a:solidFill>
            <a:schemeClr val="tx1"/>
          </a:solidFill>
          <a:latin typeface="Arial Unicode MS" panose="020B0604020202020204" pitchFamily="34" charset="-122"/>
          <a:ea typeface="微软雅黑" pitchFamily="34" charset="-122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800" baseline="0">
          <a:solidFill>
            <a:schemeClr val="tx1"/>
          </a:solidFill>
          <a:latin typeface="Arial Unicode MS" panose="020B0604020202020204" pitchFamily="34" charset="-122"/>
          <a:ea typeface="微软雅黑" pitchFamily="34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1519" y="4509120"/>
            <a:ext cx="8567340" cy="1007715"/>
          </a:xfrm>
        </p:spPr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en-US" altLang="zh-CN" sz="2800" kern="1200" dirty="0">
                <a:solidFill>
                  <a:schemeClr val="tx1"/>
                </a:solidFill>
                <a:latin typeface="微软雅黑" pitchFamily="34" charset="-122"/>
              </a:rPr>
              <a:t>Non-CE4: Advanced Multi-hypothesis Inter Prediction for bandwidth reduction in B frame</a:t>
            </a:r>
            <a:endParaRPr lang="zh-CN" altLang="zh-CN" sz="2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35" name="Text Box 6"/>
          <p:cNvSpPr txBox="1">
            <a:spLocks noChangeArrowheads="1"/>
          </p:cNvSpPr>
          <p:nvPr/>
        </p:nvSpPr>
        <p:spPr bwMode="auto">
          <a:xfrm>
            <a:off x="3815258" y="6226035"/>
            <a:ext cx="14398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fld id="{F3F71D9B-DD35-4009-9B01-9FD6ACE2B60C}" type="datetime1">
              <a:rPr lang="zh-CN" altLang="en-US" sz="1400" b="1" smtClean="0">
                <a:solidFill>
                  <a:srgbClr val="C00000"/>
                </a:solidFill>
                <a:latin typeface="Verdana" pitchFamily="34" charset="0"/>
                <a:ea typeface="宋体" pitchFamily="2" charset="-122"/>
              </a:rPr>
              <a:t>2019/3/18</a:t>
            </a:fld>
            <a:endParaRPr lang="en-US" altLang="zh-CN" sz="1400" b="1" dirty="0">
              <a:solidFill>
                <a:srgbClr val="C00000"/>
              </a:solidFill>
              <a:latin typeface="Verdana" pitchFamily="34" charset="0"/>
              <a:ea typeface="宋体" pitchFamily="2" charset="-122"/>
            </a:endParaRPr>
          </a:p>
        </p:txBody>
      </p:sp>
      <p:sp>
        <p:nvSpPr>
          <p:cNvPr id="18436" name="Text Box 6"/>
          <p:cNvSpPr txBox="1">
            <a:spLocks noChangeArrowheads="1"/>
          </p:cNvSpPr>
          <p:nvPr/>
        </p:nvSpPr>
        <p:spPr bwMode="auto">
          <a:xfrm>
            <a:off x="3743263" y="5895892"/>
            <a:ext cx="158385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 dirty="0" smtClean="0">
                <a:solidFill>
                  <a:srgbClr val="C00000"/>
                </a:solidFill>
                <a:latin typeface="Verdana" pitchFamily="34" charset="0"/>
                <a:ea typeface="宋体" pitchFamily="2" charset="-122"/>
              </a:rPr>
              <a:t>Yucheng Sun</a:t>
            </a:r>
            <a:endParaRPr lang="en-US" altLang="zh-CN" sz="1400" b="1" dirty="0">
              <a:solidFill>
                <a:srgbClr val="C00000"/>
              </a:solidFill>
              <a:latin typeface="Verdana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83273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1E8D73-E9C6-42CA-B97E-A53901DE7270}" type="slidenum">
              <a:rPr lang="en-US" altLang="zh-CN" smtClean="0"/>
              <a:pPr>
                <a:defRPr/>
              </a:pPr>
              <a:t>10</a:t>
            </a:fld>
            <a:endParaRPr lang="en-US" altLang="zh-CN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Experimental </a:t>
            </a:r>
            <a:r>
              <a:rPr lang="en-US" altLang="zh-CN" dirty="0" smtClean="0"/>
              <a:t>Results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3986922"/>
              </p:ext>
            </p:extLst>
          </p:nvPr>
        </p:nvGraphicFramePr>
        <p:xfrm>
          <a:off x="468313" y="3446918"/>
          <a:ext cx="3871302" cy="1832577"/>
        </p:xfrm>
        <a:graphic>
          <a:graphicData uri="http://schemas.openxmlformats.org/drawingml/2006/table">
            <a:tbl>
              <a:tblPr/>
              <a:tblGrid>
                <a:gridCol w="906192">
                  <a:extLst>
                    <a:ext uri="{9D8B030D-6E8A-4147-A177-3AD203B41FA5}">
                      <a16:colId xmlns:a16="http://schemas.microsoft.com/office/drawing/2014/main" xmlns="" val="3945775720"/>
                    </a:ext>
                  </a:extLst>
                </a:gridCol>
                <a:gridCol w="593022">
                  <a:extLst>
                    <a:ext uri="{9D8B030D-6E8A-4147-A177-3AD203B41FA5}">
                      <a16:colId xmlns:a16="http://schemas.microsoft.com/office/drawing/2014/main" xmlns="" val="928415222"/>
                    </a:ext>
                  </a:extLst>
                </a:gridCol>
                <a:gridCol w="593022">
                  <a:extLst>
                    <a:ext uri="{9D8B030D-6E8A-4147-A177-3AD203B41FA5}">
                      <a16:colId xmlns:a16="http://schemas.microsoft.com/office/drawing/2014/main" xmlns="" val="740997558"/>
                    </a:ext>
                  </a:extLst>
                </a:gridCol>
                <a:gridCol w="593022">
                  <a:extLst>
                    <a:ext uri="{9D8B030D-6E8A-4147-A177-3AD203B41FA5}">
                      <a16:colId xmlns:a16="http://schemas.microsoft.com/office/drawing/2014/main" xmlns="" val="4089320455"/>
                    </a:ext>
                  </a:extLst>
                </a:gridCol>
                <a:gridCol w="593022">
                  <a:extLst>
                    <a:ext uri="{9D8B030D-6E8A-4147-A177-3AD203B41FA5}">
                      <a16:colId xmlns:a16="http://schemas.microsoft.com/office/drawing/2014/main" xmlns="" val="1458184668"/>
                    </a:ext>
                  </a:extLst>
                </a:gridCol>
                <a:gridCol w="593022">
                  <a:extLst>
                    <a:ext uri="{9D8B030D-6E8A-4147-A177-3AD203B41FA5}">
                      <a16:colId xmlns:a16="http://schemas.microsoft.com/office/drawing/2014/main" xmlns="" val="3608904409"/>
                    </a:ext>
                  </a:extLst>
                </a:gridCol>
              </a:tblGrid>
              <a:tr h="194627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access Main10 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69344225"/>
                  </a:ext>
                </a:extLst>
              </a:tr>
              <a:tr h="16379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VTM-4.0</a:t>
                      </a:r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70821841"/>
                  </a:ext>
                </a:extLst>
              </a:tr>
              <a:tr h="16379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45761685"/>
                  </a:ext>
                </a:extLst>
              </a:tr>
              <a:tr h="1637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5571294"/>
                  </a:ext>
                </a:extLst>
              </a:tr>
              <a:tr h="1637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27793616"/>
                  </a:ext>
                </a:extLst>
              </a:tr>
              <a:tr h="1637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45185941"/>
                  </a:ext>
                </a:extLst>
              </a:tr>
              <a:tr h="1637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00247242"/>
                  </a:ext>
                </a:extLst>
              </a:tr>
              <a:tr h="1637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34678463"/>
                  </a:ext>
                </a:extLst>
              </a:tr>
              <a:tr h="1637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54944181"/>
                  </a:ext>
                </a:extLst>
              </a:tr>
              <a:tr h="1637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03903382"/>
                  </a:ext>
                </a:extLst>
              </a:tr>
              <a:tr h="1637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26420729"/>
                  </a:ext>
                </a:extLst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0917334"/>
              </p:ext>
            </p:extLst>
          </p:nvPr>
        </p:nvGraphicFramePr>
        <p:xfrm>
          <a:off x="4771664" y="3462498"/>
          <a:ext cx="3887661" cy="1801415"/>
        </p:xfrm>
        <a:graphic>
          <a:graphicData uri="http://schemas.openxmlformats.org/drawingml/2006/table">
            <a:tbl>
              <a:tblPr/>
              <a:tblGrid>
                <a:gridCol w="910021">
                  <a:extLst>
                    <a:ext uri="{9D8B030D-6E8A-4147-A177-3AD203B41FA5}">
                      <a16:colId xmlns:a16="http://schemas.microsoft.com/office/drawing/2014/main" xmlns="" val="879238889"/>
                    </a:ext>
                  </a:extLst>
                </a:gridCol>
                <a:gridCol w="595528">
                  <a:extLst>
                    <a:ext uri="{9D8B030D-6E8A-4147-A177-3AD203B41FA5}">
                      <a16:colId xmlns:a16="http://schemas.microsoft.com/office/drawing/2014/main" xmlns="" val="2793990301"/>
                    </a:ext>
                  </a:extLst>
                </a:gridCol>
                <a:gridCol w="595528">
                  <a:extLst>
                    <a:ext uri="{9D8B030D-6E8A-4147-A177-3AD203B41FA5}">
                      <a16:colId xmlns:a16="http://schemas.microsoft.com/office/drawing/2014/main" xmlns="" val="2477861619"/>
                    </a:ext>
                  </a:extLst>
                </a:gridCol>
                <a:gridCol w="595528">
                  <a:extLst>
                    <a:ext uri="{9D8B030D-6E8A-4147-A177-3AD203B41FA5}">
                      <a16:colId xmlns:a16="http://schemas.microsoft.com/office/drawing/2014/main" xmlns="" val="1004169047"/>
                    </a:ext>
                  </a:extLst>
                </a:gridCol>
                <a:gridCol w="595528">
                  <a:extLst>
                    <a:ext uri="{9D8B030D-6E8A-4147-A177-3AD203B41FA5}">
                      <a16:colId xmlns:a16="http://schemas.microsoft.com/office/drawing/2014/main" xmlns="" val="1868763594"/>
                    </a:ext>
                  </a:extLst>
                </a:gridCol>
                <a:gridCol w="595528">
                  <a:extLst>
                    <a:ext uri="{9D8B030D-6E8A-4147-A177-3AD203B41FA5}">
                      <a16:colId xmlns:a16="http://schemas.microsoft.com/office/drawing/2014/main" xmlns="" val="242666512"/>
                    </a:ext>
                  </a:extLst>
                </a:gridCol>
              </a:tblGrid>
              <a:tr h="191188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delay B Main10 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89014834"/>
                  </a:ext>
                </a:extLst>
              </a:tr>
              <a:tr h="160901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VTM-4.0</a:t>
                      </a:r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77821524"/>
                  </a:ext>
                </a:extLst>
              </a:tr>
              <a:tr h="160901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69533581"/>
                  </a:ext>
                </a:extLst>
              </a:tr>
              <a:tr h="16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80217904"/>
                  </a:ext>
                </a:extLst>
              </a:tr>
              <a:tr h="16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95602956"/>
                  </a:ext>
                </a:extLst>
              </a:tr>
              <a:tr h="16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11402146"/>
                  </a:ext>
                </a:extLst>
              </a:tr>
              <a:tr h="16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18475513"/>
                  </a:ext>
                </a:extLst>
              </a:tr>
              <a:tr h="16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78260285"/>
                  </a:ext>
                </a:extLst>
              </a:tr>
              <a:tr h="16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90614275"/>
                  </a:ext>
                </a:extLst>
              </a:tr>
              <a:tr h="16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4826635"/>
                  </a:ext>
                </a:extLst>
              </a:tr>
              <a:tr h="16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02105724"/>
                  </a:ext>
                </a:extLst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2204942" y="5720199"/>
            <a:ext cx="4734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</a:t>
            </a:r>
            <a:r>
              <a:rPr lang="en-US" altLang="zh-CN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MediaTek</a:t>
            </a:r>
            <a:r>
              <a:rPr lang="en-US" altLang="zh-CN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for the cross-checking</a:t>
            </a:r>
            <a:endParaRPr lang="zh-CN" altLang="en-US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7910285"/>
              </p:ext>
            </p:extLst>
          </p:nvPr>
        </p:nvGraphicFramePr>
        <p:xfrm>
          <a:off x="484673" y="1119465"/>
          <a:ext cx="3871302" cy="1832577"/>
        </p:xfrm>
        <a:graphic>
          <a:graphicData uri="http://schemas.openxmlformats.org/drawingml/2006/table">
            <a:tbl>
              <a:tblPr/>
              <a:tblGrid>
                <a:gridCol w="906192">
                  <a:extLst>
                    <a:ext uri="{9D8B030D-6E8A-4147-A177-3AD203B41FA5}">
                      <a16:colId xmlns:a16="http://schemas.microsoft.com/office/drawing/2014/main" xmlns="" val="3945775720"/>
                    </a:ext>
                  </a:extLst>
                </a:gridCol>
                <a:gridCol w="593022">
                  <a:extLst>
                    <a:ext uri="{9D8B030D-6E8A-4147-A177-3AD203B41FA5}">
                      <a16:colId xmlns:a16="http://schemas.microsoft.com/office/drawing/2014/main" xmlns="" val="928415222"/>
                    </a:ext>
                  </a:extLst>
                </a:gridCol>
                <a:gridCol w="593022">
                  <a:extLst>
                    <a:ext uri="{9D8B030D-6E8A-4147-A177-3AD203B41FA5}">
                      <a16:colId xmlns:a16="http://schemas.microsoft.com/office/drawing/2014/main" xmlns="" val="740997558"/>
                    </a:ext>
                  </a:extLst>
                </a:gridCol>
                <a:gridCol w="593022">
                  <a:extLst>
                    <a:ext uri="{9D8B030D-6E8A-4147-A177-3AD203B41FA5}">
                      <a16:colId xmlns:a16="http://schemas.microsoft.com/office/drawing/2014/main" xmlns="" val="4089320455"/>
                    </a:ext>
                  </a:extLst>
                </a:gridCol>
                <a:gridCol w="593022">
                  <a:extLst>
                    <a:ext uri="{9D8B030D-6E8A-4147-A177-3AD203B41FA5}">
                      <a16:colId xmlns:a16="http://schemas.microsoft.com/office/drawing/2014/main" xmlns="" val="1458184668"/>
                    </a:ext>
                  </a:extLst>
                </a:gridCol>
                <a:gridCol w="593022">
                  <a:extLst>
                    <a:ext uri="{9D8B030D-6E8A-4147-A177-3AD203B41FA5}">
                      <a16:colId xmlns:a16="http://schemas.microsoft.com/office/drawing/2014/main" xmlns="" val="3608904409"/>
                    </a:ext>
                  </a:extLst>
                </a:gridCol>
              </a:tblGrid>
              <a:tr h="194627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access Main10 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69344225"/>
                  </a:ext>
                </a:extLst>
              </a:tr>
              <a:tr h="16379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VTM-4.0 </a:t>
                      </a:r>
                      <a:r>
                        <a:rPr lang="en-US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4x8</a:t>
                      </a:r>
                      <a:r>
                        <a:rPr lang="en-US" sz="900" b="1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8x4 bi off</a:t>
                      </a:r>
                      <a:endParaRPr lang="zh-CN" altLang="en-US" sz="9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70821841"/>
                  </a:ext>
                </a:extLst>
              </a:tr>
              <a:tr h="16379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45761685"/>
                  </a:ext>
                </a:extLst>
              </a:tr>
              <a:tr h="1637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5571294"/>
                  </a:ext>
                </a:extLst>
              </a:tr>
              <a:tr h="1637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27793616"/>
                  </a:ext>
                </a:extLst>
              </a:tr>
              <a:tr h="1637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45185941"/>
                  </a:ext>
                </a:extLst>
              </a:tr>
              <a:tr h="1637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00247242"/>
                  </a:ext>
                </a:extLst>
              </a:tr>
              <a:tr h="1637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34678463"/>
                  </a:ext>
                </a:extLst>
              </a:tr>
              <a:tr h="1637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54944181"/>
                  </a:ext>
                </a:extLst>
              </a:tr>
              <a:tr h="1637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03903382"/>
                  </a:ext>
                </a:extLst>
              </a:tr>
              <a:tr h="1637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26420729"/>
                  </a:ext>
                </a:extLst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3022774"/>
              </p:ext>
            </p:extLst>
          </p:nvPr>
        </p:nvGraphicFramePr>
        <p:xfrm>
          <a:off x="4788024" y="1135045"/>
          <a:ext cx="3887661" cy="1801415"/>
        </p:xfrm>
        <a:graphic>
          <a:graphicData uri="http://schemas.openxmlformats.org/drawingml/2006/table">
            <a:tbl>
              <a:tblPr/>
              <a:tblGrid>
                <a:gridCol w="910021">
                  <a:extLst>
                    <a:ext uri="{9D8B030D-6E8A-4147-A177-3AD203B41FA5}">
                      <a16:colId xmlns:a16="http://schemas.microsoft.com/office/drawing/2014/main" xmlns="" val="879238889"/>
                    </a:ext>
                  </a:extLst>
                </a:gridCol>
                <a:gridCol w="595528">
                  <a:extLst>
                    <a:ext uri="{9D8B030D-6E8A-4147-A177-3AD203B41FA5}">
                      <a16:colId xmlns:a16="http://schemas.microsoft.com/office/drawing/2014/main" xmlns="" val="2793990301"/>
                    </a:ext>
                  </a:extLst>
                </a:gridCol>
                <a:gridCol w="595528">
                  <a:extLst>
                    <a:ext uri="{9D8B030D-6E8A-4147-A177-3AD203B41FA5}">
                      <a16:colId xmlns:a16="http://schemas.microsoft.com/office/drawing/2014/main" xmlns="" val="2477861619"/>
                    </a:ext>
                  </a:extLst>
                </a:gridCol>
                <a:gridCol w="595528">
                  <a:extLst>
                    <a:ext uri="{9D8B030D-6E8A-4147-A177-3AD203B41FA5}">
                      <a16:colId xmlns:a16="http://schemas.microsoft.com/office/drawing/2014/main" xmlns="" val="1004169047"/>
                    </a:ext>
                  </a:extLst>
                </a:gridCol>
                <a:gridCol w="595528">
                  <a:extLst>
                    <a:ext uri="{9D8B030D-6E8A-4147-A177-3AD203B41FA5}">
                      <a16:colId xmlns:a16="http://schemas.microsoft.com/office/drawing/2014/main" xmlns="" val="1868763594"/>
                    </a:ext>
                  </a:extLst>
                </a:gridCol>
                <a:gridCol w="595528">
                  <a:extLst>
                    <a:ext uri="{9D8B030D-6E8A-4147-A177-3AD203B41FA5}">
                      <a16:colId xmlns:a16="http://schemas.microsoft.com/office/drawing/2014/main" xmlns="" val="242666512"/>
                    </a:ext>
                  </a:extLst>
                </a:gridCol>
              </a:tblGrid>
              <a:tr h="191188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delay B Main10 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89014834"/>
                  </a:ext>
                </a:extLst>
              </a:tr>
              <a:tr h="160901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VTM-4.0 </a:t>
                      </a:r>
                      <a:r>
                        <a:rPr lang="en-US" altLang="zh-CN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4x8</a:t>
                      </a:r>
                      <a:r>
                        <a:rPr lang="en-US" altLang="zh-CN" sz="900" b="1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8x4 bi off</a:t>
                      </a:r>
                      <a:r>
                        <a:rPr lang="zh-CN" alt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77821524"/>
                  </a:ext>
                </a:extLst>
              </a:tr>
              <a:tr h="160901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69533581"/>
                  </a:ext>
                </a:extLst>
              </a:tr>
              <a:tr h="16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80217904"/>
                  </a:ext>
                </a:extLst>
              </a:tr>
              <a:tr h="16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95602956"/>
                  </a:ext>
                </a:extLst>
              </a:tr>
              <a:tr h="16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11402146"/>
                  </a:ext>
                </a:extLst>
              </a:tr>
              <a:tr h="16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18475513"/>
                  </a:ext>
                </a:extLst>
              </a:tr>
              <a:tr h="16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78260285"/>
                  </a:ext>
                </a:extLst>
              </a:tr>
              <a:tr h="16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90614275"/>
                  </a:ext>
                </a:extLst>
              </a:tr>
              <a:tr h="16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4826635"/>
                  </a:ext>
                </a:extLst>
              </a:tr>
              <a:tr h="16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021057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510495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1E8D73-E9C6-42CA-B97E-A53901DE7270}" type="slidenum">
              <a:rPr lang="en-US" altLang="zh-CN" smtClean="0"/>
              <a:pPr>
                <a:defRPr/>
              </a:pPr>
              <a:t>11</a:t>
            </a:fld>
            <a:endParaRPr lang="en-US" altLang="zh-CN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en-CA" altLang="zh-CN" dirty="0"/>
              <a:t>AMHP is a multi-hypothesis prediction for </a:t>
            </a:r>
            <a:r>
              <a:rPr lang="en-CA" altLang="zh-CN" dirty="0" err="1"/>
              <a:t>uni</a:t>
            </a:r>
            <a:r>
              <a:rPr lang="en-CA" altLang="zh-CN" dirty="0"/>
              <a:t>-prediction of AMVP mode</a:t>
            </a:r>
            <a:r>
              <a:rPr lang="en-CA" altLang="zh-CN" dirty="0" smtClean="0"/>
              <a:t>.</a:t>
            </a:r>
          </a:p>
          <a:p>
            <a:pPr lvl="1">
              <a:lnSpc>
                <a:spcPct val="120000"/>
              </a:lnSpc>
            </a:pPr>
            <a:r>
              <a:rPr lang="en-US" altLang="zh-CN" dirty="0" smtClean="0">
                <a:latin typeface="微软雅黑" panose="020B0503020204020204" pitchFamily="34" charset="-122"/>
              </a:rPr>
              <a:t>Same reference</a:t>
            </a:r>
          </a:p>
          <a:p>
            <a:pPr lvl="1">
              <a:lnSpc>
                <a:spcPct val="120000"/>
              </a:lnSpc>
            </a:pPr>
            <a:r>
              <a:rPr lang="en-US" altLang="zh-CN" dirty="0" smtClean="0">
                <a:latin typeface="微软雅黑" panose="020B0503020204020204" pitchFamily="34" charset="-122"/>
              </a:rPr>
              <a:t>MV difference no more than 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1</a:t>
            </a:r>
            <a:r>
              <a:rPr lang="en-US" altLang="zh-CN" dirty="0" smtClean="0">
                <a:latin typeface="微软雅黑" panose="020B0503020204020204" pitchFamily="34" charset="-122"/>
              </a:rPr>
              <a:t> pixel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latin typeface="微软雅黑" panose="020B0503020204020204" pitchFamily="34" charset="-122"/>
              </a:rPr>
              <a:t>Bandwidth reduction from 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10.31</a:t>
            </a:r>
            <a:r>
              <a:rPr lang="en-US" altLang="zh-CN" dirty="0" smtClean="0">
                <a:latin typeface="微软雅黑" panose="020B0503020204020204" pitchFamily="34" charset="-122"/>
              </a:rPr>
              <a:t> to 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9 </a:t>
            </a:r>
            <a:r>
              <a:rPr lang="en-US" altLang="zh-CN" dirty="0" smtClean="0">
                <a:latin typeface="微软雅黑" panose="020B0503020204020204" pitchFamily="34" charset="-122"/>
              </a:rPr>
              <a:t>(B frame)</a:t>
            </a:r>
          </a:p>
          <a:p>
            <a:pPr lvl="1">
              <a:lnSpc>
                <a:spcPct val="120000"/>
              </a:lnSpc>
            </a:pPr>
            <a:r>
              <a:rPr lang="en-US" altLang="zh-CN" dirty="0" smtClean="0">
                <a:latin typeface="微软雅黑" panose="020B0503020204020204" pitchFamily="34" charset="-122"/>
              </a:rPr>
              <a:t>Disable bi-prediction: 8x4 4x8</a:t>
            </a:r>
          </a:p>
          <a:p>
            <a:pPr lvl="1">
              <a:lnSpc>
                <a:spcPct val="120000"/>
              </a:lnSpc>
            </a:pPr>
            <a:r>
              <a:rPr lang="en-US" altLang="zh-CN" dirty="0" smtClean="0">
                <a:latin typeface="微软雅黑" panose="020B0503020204020204" pitchFamily="34" charset="-122"/>
              </a:rPr>
              <a:t>Enable AMHP            : 4x4 8x4 4x8</a:t>
            </a:r>
          </a:p>
          <a:p>
            <a:pPr>
              <a:lnSpc>
                <a:spcPct val="120000"/>
              </a:lnSpc>
            </a:pPr>
            <a:r>
              <a:rPr lang="en-CA" altLang="zh-CN" dirty="0"/>
              <a:t>Experimental results reportedly </a:t>
            </a:r>
            <a:r>
              <a:rPr lang="en-CA" altLang="zh-CN" dirty="0" smtClean="0"/>
              <a:t>show</a:t>
            </a:r>
          </a:p>
          <a:p>
            <a:pPr lvl="1">
              <a:lnSpc>
                <a:spcPct val="120000"/>
              </a:lnSpc>
            </a:pPr>
            <a:r>
              <a:rPr lang="en-US" altLang="zh-CN" dirty="0"/>
              <a:t>0.06%</a:t>
            </a:r>
            <a:r>
              <a:rPr lang="zh-CN" altLang="en-US" dirty="0"/>
              <a:t> </a:t>
            </a:r>
            <a:r>
              <a:rPr lang="en-US" altLang="zh-CN" dirty="0"/>
              <a:t>0.12%</a:t>
            </a:r>
            <a:r>
              <a:rPr lang="zh-CN" altLang="en-US" dirty="0"/>
              <a:t> </a:t>
            </a:r>
            <a:r>
              <a:rPr lang="en-US" altLang="zh-CN" dirty="0"/>
              <a:t>0.16%</a:t>
            </a:r>
            <a:r>
              <a:rPr lang="zh-CN" altLang="en-US" dirty="0"/>
              <a:t> </a:t>
            </a:r>
            <a:r>
              <a:rPr lang="en-CA" altLang="zh-CN" dirty="0" smtClean="0"/>
              <a:t> </a:t>
            </a:r>
            <a:r>
              <a:rPr lang="en-US" altLang="zh-CN" dirty="0" err="1" smtClean="0"/>
              <a:t>Enc</a:t>
            </a:r>
            <a:r>
              <a:rPr lang="en-US" altLang="zh-CN" dirty="0" smtClean="0"/>
              <a:t> </a:t>
            </a:r>
            <a:r>
              <a:rPr lang="en-CA" altLang="zh-CN" dirty="0" smtClean="0"/>
              <a:t>101% </a:t>
            </a:r>
            <a:r>
              <a:rPr lang="en-US" altLang="zh-CN" dirty="0" smtClean="0"/>
              <a:t>Dec</a:t>
            </a:r>
            <a:r>
              <a:rPr lang="en-CA" altLang="zh-CN" dirty="0" smtClean="0"/>
              <a:t> 101% </a:t>
            </a:r>
            <a:r>
              <a:rPr lang="en-US" altLang="zh-CN" dirty="0" smtClean="0"/>
              <a:t>compared to VTM-RA</a:t>
            </a:r>
            <a:endParaRPr lang="en-CA" altLang="zh-CN" dirty="0" smtClean="0"/>
          </a:p>
          <a:p>
            <a:pPr lvl="1">
              <a:lnSpc>
                <a:spcPct val="120000"/>
              </a:lnSpc>
            </a:pPr>
            <a:r>
              <a:rPr lang="en-US" altLang="zh-CN" dirty="0"/>
              <a:t>0.06%</a:t>
            </a:r>
            <a:r>
              <a:rPr lang="zh-CN" altLang="en-US" dirty="0"/>
              <a:t> </a:t>
            </a:r>
            <a:r>
              <a:rPr lang="en-US" altLang="zh-CN" dirty="0"/>
              <a:t>0.13%</a:t>
            </a:r>
            <a:r>
              <a:rPr lang="zh-CN" altLang="en-US" dirty="0"/>
              <a:t> </a:t>
            </a:r>
            <a:r>
              <a:rPr lang="en-US" altLang="zh-CN" dirty="0"/>
              <a:t>-0.02%</a:t>
            </a:r>
            <a:r>
              <a:rPr lang="zh-CN" altLang="en-US" dirty="0"/>
              <a:t> </a:t>
            </a:r>
            <a:r>
              <a:rPr lang="en-US" altLang="zh-CN" dirty="0" err="1" smtClean="0"/>
              <a:t>Enc</a:t>
            </a:r>
            <a:r>
              <a:rPr lang="en-US" altLang="zh-CN" dirty="0" smtClean="0"/>
              <a:t> </a:t>
            </a:r>
            <a:r>
              <a:rPr lang="en-CA" altLang="zh-CN" dirty="0" smtClean="0"/>
              <a:t>101% </a:t>
            </a:r>
            <a:r>
              <a:rPr lang="en-US" altLang="zh-CN" dirty="0" smtClean="0"/>
              <a:t>Dec</a:t>
            </a:r>
            <a:r>
              <a:rPr lang="en-CA" altLang="zh-CN" dirty="0" smtClean="0"/>
              <a:t> </a:t>
            </a:r>
            <a:r>
              <a:rPr lang="en-CA" altLang="zh-CN" dirty="0" smtClean="0"/>
              <a:t>103% </a:t>
            </a:r>
            <a:r>
              <a:rPr lang="en-US" altLang="zh-CN" dirty="0"/>
              <a:t>compared to </a:t>
            </a:r>
            <a:r>
              <a:rPr lang="en-US" altLang="zh-CN" dirty="0" smtClean="0"/>
              <a:t>VTM-LDB</a:t>
            </a:r>
            <a:endParaRPr lang="en-US" altLang="zh-CN" dirty="0">
              <a:latin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 smtClean="0">
                <a:latin typeface="微软雅黑" panose="020B0503020204020204" pitchFamily="34" charset="-122"/>
              </a:rPr>
              <a:t>Based </a:t>
            </a:r>
            <a:r>
              <a:rPr lang="en-US" altLang="zh-CN" dirty="0">
                <a:latin typeface="微软雅黑" panose="020B0503020204020204" pitchFamily="34" charset="-122"/>
              </a:rPr>
              <a:t>on the above results, it is suggested to further study it in CE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980642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 descr="D:\09年年会海报\PPT模板\田振华PPT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637147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1E8D73-E9C6-42CA-B97E-A53901DE7270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sp>
        <p:nvSpPr>
          <p:cNvPr id="3" name="TextBox 2"/>
          <p:cNvSpPr txBox="1"/>
          <p:nvPr/>
        </p:nvSpPr>
        <p:spPr>
          <a:xfrm>
            <a:off x="395288" y="188640"/>
            <a:ext cx="151195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Outline</a:t>
            </a:r>
            <a:endParaRPr lang="zh-CN" altLang="en-US" dirty="0"/>
          </a:p>
        </p:txBody>
      </p:sp>
      <p:sp>
        <p:nvSpPr>
          <p:cNvPr id="4" name="内容占位符 2"/>
          <p:cNvSpPr>
            <a:spLocks noGrp="1"/>
          </p:cNvSpPr>
          <p:nvPr/>
        </p:nvSpPr>
        <p:spPr bwMode="auto">
          <a:xfrm>
            <a:off x="268287" y="1008856"/>
            <a:ext cx="8607425" cy="484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514350" indent="-514350">
              <a:lnSpc>
                <a:spcPct val="15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Proposed Method</a:t>
            </a:r>
          </a:p>
          <a:p>
            <a:pPr marL="514350" indent="-514350">
              <a:lnSpc>
                <a:spcPct val="15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Bandwidth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nalysis</a:t>
            </a:r>
          </a:p>
          <a:p>
            <a:pPr marL="514350" indent="-514350">
              <a:lnSpc>
                <a:spcPct val="15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Experimental Results</a:t>
            </a:r>
          </a:p>
          <a:p>
            <a:pPr marL="514350" indent="-51435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Conclusion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indent="-514350"/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indent="-514350"/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495355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1E8D73-E9C6-42CA-B97E-A53901DE7270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Proposed Method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468313" y="1125538"/>
            <a:ext cx="8064127" cy="5145087"/>
          </a:xfrm>
        </p:spPr>
        <p:txBody>
          <a:bodyPr/>
          <a:lstStyle/>
          <a:p>
            <a:r>
              <a:rPr lang="en-CA" altLang="zh-CN" dirty="0" smtClean="0"/>
              <a:t>Advance </a:t>
            </a:r>
            <a:r>
              <a:rPr lang="en-CA" altLang="zh-CN" dirty="0"/>
              <a:t>multi-hypothesis inter prediction (AMHP) </a:t>
            </a:r>
            <a:endParaRPr lang="en-CA" altLang="zh-CN" dirty="0" smtClean="0"/>
          </a:p>
          <a:p>
            <a:pPr lvl="1"/>
            <a:r>
              <a:rPr lang="en-CA" altLang="zh-CN" dirty="0" smtClean="0"/>
              <a:t>For </a:t>
            </a:r>
            <a:r>
              <a:rPr lang="en-CA" altLang="zh-CN" dirty="0" err="1">
                <a:solidFill>
                  <a:srgbClr val="FF0000"/>
                </a:solidFill>
              </a:rPr>
              <a:t>uni</a:t>
            </a:r>
            <a:r>
              <a:rPr lang="en-CA" altLang="zh-CN" dirty="0">
                <a:solidFill>
                  <a:srgbClr val="FF0000"/>
                </a:solidFill>
              </a:rPr>
              <a:t>-prediction</a:t>
            </a:r>
            <a:r>
              <a:rPr lang="en-CA" altLang="zh-CN" dirty="0"/>
              <a:t> of AMVP </a:t>
            </a:r>
            <a:r>
              <a:rPr lang="en-CA" altLang="zh-CN" dirty="0" smtClean="0"/>
              <a:t>mode</a:t>
            </a:r>
          </a:p>
          <a:p>
            <a:pPr lvl="1"/>
            <a:r>
              <a:rPr lang="en-US" altLang="zh-CN" dirty="0" smtClean="0"/>
              <a:t>Only </a:t>
            </a:r>
            <a:r>
              <a:rPr lang="en-US" altLang="zh-CN" dirty="0" smtClean="0">
                <a:solidFill>
                  <a:srgbClr val="FF0000"/>
                </a:solidFill>
              </a:rPr>
              <a:t>one extra MV </a:t>
            </a:r>
            <a:r>
              <a:rPr lang="en-US" altLang="zh-CN" dirty="0" smtClean="0"/>
              <a:t>refer to the same reference frame</a:t>
            </a:r>
          </a:p>
          <a:p>
            <a:pPr lvl="1"/>
            <a:r>
              <a:rPr lang="en-US" altLang="zh-CN" dirty="0" smtClean="0"/>
              <a:t>Two modes</a:t>
            </a:r>
          </a:p>
          <a:p>
            <a:pPr lvl="2"/>
            <a:r>
              <a:rPr lang="en-US" altLang="zh-CN" dirty="0" smtClean="0"/>
              <a:t>Non-symmetric mode</a:t>
            </a:r>
          </a:p>
          <a:p>
            <a:pPr lvl="2"/>
            <a:r>
              <a:rPr lang="en-US" altLang="zh-CN" dirty="0" smtClean="0"/>
              <a:t>symmetric mode</a:t>
            </a: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748255"/>
              </p:ext>
            </p:extLst>
          </p:nvPr>
        </p:nvGraphicFramePr>
        <p:xfrm>
          <a:off x="-97524" y="3201244"/>
          <a:ext cx="9195799" cy="31249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Visio" r:id="rId3" imgW="11772934" imgH="3990870" progId="Visio.Drawing.15">
                  <p:embed/>
                </p:oleObj>
              </mc:Choice>
              <mc:Fallback>
                <p:oleObj name="Visio" r:id="rId3" imgW="11772934" imgH="3990870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97524" y="3201244"/>
                        <a:ext cx="9195799" cy="312494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8628847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Proposed Method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468313" y="1125538"/>
            <a:ext cx="8064127" cy="5145087"/>
          </a:xfrm>
        </p:spPr>
        <p:txBody>
          <a:bodyPr/>
          <a:lstStyle/>
          <a:p>
            <a:r>
              <a:rPr lang="en-CA" altLang="zh-CN" dirty="0" smtClean="0"/>
              <a:t>Advance </a:t>
            </a:r>
            <a:r>
              <a:rPr lang="en-CA" altLang="zh-CN" dirty="0"/>
              <a:t>multi-hypothesis inter prediction (AMHP) </a:t>
            </a:r>
            <a:endParaRPr lang="en-CA" altLang="zh-CN" dirty="0" smtClean="0"/>
          </a:p>
          <a:p>
            <a:endParaRPr lang="en-CA" altLang="zh-CN" dirty="0"/>
          </a:p>
          <a:p>
            <a:endParaRPr lang="en-CA" altLang="zh-CN" dirty="0" smtClean="0"/>
          </a:p>
          <a:p>
            <a:endParaRPr lang="en-CA" altLang="zh-CN" dirty="0"/>
          </a:p>
          <a:p>
            <a:pPr marL="0" indent="0">
              <a:buNone/>
            </a:pPr>
            <a:endParaRPr lang="en-CA" altLang="zh-CN" dirty="0"/>
          </a:p>
          <a:p>
            <a:pPr lvl="1"/>
            <a:endParaRPr lang="en-CA" altLang="zh-CN" dirty="0" smtClean="0">
              <a:solidFill>
                <a:srgbClr val="FFC000"/>
              </a:solidFill>
            </a:endParaRPr>
          </a:p>
          <a:p>
            <a:pPr lvl="1"/>
            <a:r>
              <a:rPr lang="en-CA" altLang="zh-CN" dirty="0" smtClean="0">
                <a:solidFill>
                  <a:schemeClr val="accent6"/>
                </a:solidFill>
              </a:rPr>
              <a:t>MVD</a:t>
            </a:r>
            <a:r>
              <a:rPr lang="en-CA" altLang="zh-CN" dirty="0" smtClean="0"/>
              <a:t> direction is determined by </a:t>
            </a:r>
            <a:r>
              <a:rPr lang="en-CA" altLang="zh-CN" dirty="0" err="1" smtClean="0">
                <a:solidFill>
                  <a:srgbClr val="00A1DA"/>
                </a:solidFill>
              </a:rPr>
              <a:t>uni</a:t>
            </a:r>
            <a:r>
              <a:rPr lang="en-CA" altLang="zh-CN" dirty="0" smtClean="0">
                <a:solidFill>
                  <a:srgbClr val="00A1DA"/>
                </a:solidFill>
              </a:rPr>
              <a:t>-prediction MV</a:t>
            </a:r>
            <a:r>
              <a:rPr lang="en-CA" altLang="zh-CN" dirty="0" smtClean="0"/>
              <a:t>’s</a:t>
            </a:r>
            <a:r>
              <a:rPr lang="en-CA" altLang="zh-CN" dirty="0" smtClean="0">
                <a:solidFill>
                  <a:srgbClr val="00A1DA"/>
                </a:solidFill>
              </a:rPr>
              <a:t> </a:t>
            </a:r>
            <a:r>
              <a:rPr lang="en-CA" altLang="zh-CN" dirty="0" smtClean="0"/>
              <a:t>direction</a:t>
            </a:r>
          </a:p>
          <a:p>
            <a:pPr lvl="1"/>
            <a:endParaRPr lang="en-CA" altLang="zh-CN" dirty="0" smtClean="0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4926678"/>
              </p:ext>
            </p:extLst>
          </p:nvPr>
        </p:nvGraphicFramePr>
        <p:xfrm>
          <a:off x="1337522" y="1484784"/>
          <a:ext cx="6325708" cy="21496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" name="Visio" r:id="rId3" imgW="11772934" imgH="3990870" progId="Visio.Drawing.15">
                  <p:embed/>
                </p:oleObj>
              </mc:Choice>
              <mc:Fallback>
                <p:oleObj name="Visio" r:id="rId3" imgW="11772934" imgH="3990870" progId="Visio.Drawing.15">
                  <p:embed/>
                  <p:pic>
                    <p:nvPicPr>
                      <p:cNvPr id="9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7522" y="1484784"/>
                        <a:ext cx="6325708" cy="214962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任意多边形 19"/>
          <p:cNvSpPr/>
          <p:nvPr/>
        </p:nvSpPr>
        <p:spPr>
          <a:xfrm>
            <a:off x="1852853" y="4437112"/>
            <a:ext cx="737395" cy="737393"/>
          </a:xfrm>
          <a:custGeom>
            <a:avLst/>
            <a:gdLst>
              <a:gd name="connsiteX0" fmla="*/ 1 w 737395"/>
              <a:gd name="connsiteY0" fmla="*/ 0 h 737393"/>
              <a:gd name="connsiteX1" fmla="*/ 733588 w 737395"/>
              <a:gd name="connsiteY1" fmla="*/ 662000 h 737393"/>
              <a:gd name="connsiteX2" fmla="*/ 737395 w 737395"/>
              <a:gd name="connsiteY2" fmla="*/ 737393 h 737393"/>
              <a:gd name="connsiteX3" fmla="*/ 0 w 737395"/>
              <a:gd name="connsiteY3" fmla="*/ 737393 h 737393"/>
              <a:gd name="connsiteX4" fmla="*/ 0 w 737395"/>
              <a:gd name="connsiteY4" fmla="*/ 0 h 737393"/>
              <a:gd name="connsiteX5" fmla="*/ 1 w 737395"/>
              <a:gd name="connsiteY5" fmla="*/ 0 h 737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7395" h="737393">
                <a:moveTo>
                  <a:pt x="1" y="0"/>
                </a:moveTo>
                <a:cubicBezTo>
                  <a:pt x="381799" y="0"/>
                  <a:pt x="695826" y="290165"/>
                  <a:pt x="733588" y="662000"/>
                </a:cubicBezTo>
                <a:lnTo>
                  <a:pt x="737395" y="737393"/>
                </a:lnTo>
                <a:lnTo>
                  <a:pt x="0" y="737393"/>
                </a:ln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 rot="10800000">
            <a:off x="1112762" y="5174504"/>
            <a:ext cx="737395" cy="737393"/>
          </a:xfrm>
          <a:custGeom>
            <a:avLst/>
            <a:gdLst>
              <a:gd name="connsiteX0" fmla="*/ 1 w 737395"/>
              <a:gd name="connsiteY0" fmla="*/ 0 h 737393"/>
              <a:gd name="connsiteX1" fmla="*/ 733588 w 737395"/>
              <a:gd name="connsiteY1" fmla="*/ 662000 h 737393"/>
              <a:gd name="connsiteX2" fmla="*/ 737395 w 737395"/>
              <a:gd name="connsiteY2" fmla="*/ 737393 h 737393"/>
              <a:gd name="connsiteX3" fmla="*/ 0 w 737395"/>
              <a:gd name="connsiteY3" fmla="*/ 737393 h 737393"/>
              <a:gd name="connsiteX4" fmla="*/ 0 w 737395"/>
              <a:gd name="connsiteY4" fmla="*/ 0 h 737393"/>
              <a:gd name="connsiteX5" fmla="*/ 1 w 737395"/>
              <a:gd name="connsiteY5" fmla="*/ 0 h 737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7395" h="737393">
                <a:moveTo>
                  <a:pt x="1" y="0"/>
                </a:moveTo>
                <a:cubicBezTo>
                  <a:pt x="381799" y="0"/>
                  <a:pt x="695826" y="290165"/>
                  <a:pt x="733588" y="662000"/>
                </a:cubicBezTo>
                <a:lnTo>
                  <a:pt x="737395" y="737393"/>
                </a:lnTo>
                <a:lnTo>
                  <a:pt x="0" y="737393"/>
                </a:ln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6200000">
            <a:off x="1110480" y="4437108"/>
            <a:ext cx="737395" cy="737393"/>
          </a:xfrm>
          <a:custGeom>
            <a:avLst/>
            <a:gdLst>
              <a:gd name="connsiteX0" fmla="*/ 1 w 737395"/>
              <a:gd name="connsiteY0" fmla="*/ 0 h 737393"/>
              <a:gd name="connsiteX1" fmla="*/ 733588 w 737395"/>
              <a:gd name="connsiteY1" fmla="*/ 662000 h 737393"/>
              <a:gd name="connsiteX2" fmla="*/ 737395 w 737395"/>
              <a:gd name="connsiteY2" fmla="*/ 737393 h 737393"/>
              <a:gd name="connsiteX3" fmla="*/ 0 w 737395"/>
              <a:gd name="connsiteY3" fmla="*/ 737393 h 737393"/>
              <a:gd name="connsiteX4" fmla="*/ 0 w 737395"/>
              <a:gd name="connsiteY4" fmla="*/ 0 h 737393"/>
              <a:gd name="connsiteX5" fmla="*/ 1 w 737395"/>
              <a:gd name="connsiteY5" fmla="*/ 0 h 737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7395" h="737393">
                <a:moveTo>
                  <a:pt x="1" y="0"/>
                </a:moveTo>
                <a:cubicBezTo>
                  <a:pt x="381799" y="0"/>
                  <a:pt x="695826" y="290165"/>
                  <a:pt x="733588" y="662000"/>
                </a:cubicBezTo>
                <a:lnTo>
                  <a:pt x="737395" y="737393"/>
                </a:lnTo>
                <a:lnTo>
                  <a:pt x="0" y="737393"/>
                </a:ln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5400000">
            <a:off x="1857833" y="5174503"/>
            <a:ext cx="737395" cy="737393"/>
          </a:xfrm>
          <a:custGeom>
            <a:avLst/>
            <a:gdLst>
              <a:gd name="connsiteX0" fmla="*/ 1 w 737395"/>
              <a:gd name="connsiteY0" fmla="*/ 0 h 737393"/>
              <a:gd name="connsiteX1" fmla="*/ 733588 w 737395"/>
              <a:gd name="connsiteY1" fmla="*/ 662000 h 737393"/>
              <a:gd name="connsiteX2" fmla="*/ 737395 w 737395"/>
              <a:gd name="connsiteY2" fmla="*/ 737393 h 737393"/>
              <a:gd name="connsiteX3" fmla="*/ 0 w 737395"/>
              <a:gd name="connsiteY3" fmla="*/ 737393 h 737393"/>
              <a:gd name="connsiteX4" fmla="*/ 0 w 737395"/>
              <a:gd name="connsiteY4" fmla="*/ 0 h 737393"/>
              <a:gd name="connsiteX5" fmla="*/ 1 w 737395"/>
              <a:gd name="connsiteY5" fmla="*/ 0 h 737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7395" h="737393">
                <a:moveTo>
                  <a:pt x="1" y="0"/>
                </a:moveTo>
                <a:cubicBezTo>
                  <a:pt x="381799" y="0"/>
                  <a:pt x="695826" y="290165"/>
                  <a:pt x="733588" y="662000"/>
                </a:cubicBezTo>
                <a:lnTo>
                  <a:pt x="737395" y="737393"/>
                </a:lnTo>
                <a:lnTo>
                  <a:pt x="0" y="737393"/>
                </a:ln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3" name="直接箭头连接符 32"/>
          <p:cNvCxnSpPr/>
          <p:nvPr/>
        </p:nvCxnSpPr>
        <p:spPr>
          <a:xfrm flipV="1">
            <a:off x="1867472" y="4149080"/>
            <a:ext cx="486900" cy="1025424"/>
          </a:xfrm>
          <a:prstGeom prst="straightConnector1">
            <a:avLst/>
          </a:prstGeom>
          <a:ln w="25400">
            <a:solidFill>
              <a:srgbClr val="00A1DA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/>
          <p:nvPr/>
        </p:nvCxnSpPr>
        <p:spPr>
          <a:xfrm flipV="1">
            <a:off x="1867472" y="4437110"/>
            <a:ext cx="918948" cy="737394"/>
          </a:xfrm>
          <a:prstGeom prst="straightConnector1">
            <a:avLst/>
          </a:prstGeom>
          <a:ln w="25400">
            <a:solidFill>
              <a:srgbClr val="00A1DA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 flipV="1">
            <a:off x="1867472" y="4805807"/>
            <a:ext cx="1062964" cy="368697"/>
          </a:xfrm>
          <a:prstGeom prst="straightConnector1">
            <a:avLst/>
          </a:prstGeom>
          <a:ln w="25400">
            <a:solidFill>
              <a:srgbClr val="00A1DA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/>
          <p:nvPr/>
        </p:nvCxnSpPr>
        <p:spPr>
          <a:xfrm flipH="1">
            <a:off x="1342563" y="5203891"/>
            <a:ext cx="486900" cy="1025424"/>
          </a:xfrm>
          <a:prstGeom prst="straightConnector1">
            <a:avLst/>
          </a:prstGeom>
          <a:ln w="25400">
            <a:solidFill>
              <a:srgbClr val="00A1DA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箭头连接符 36"/>
          <p:cNvCxnSpPr/>
          <p:nvPr/>
        </p:nvCxnSpPr>
        <p:spPr>
          <a:xfrm flipH="1">
            <a:off x="921569" y="5189246"/>
            <a:ext cx="918948" cy="737394"/>
          </a:xfrm>
          <a:prstGeom prst="straightConnector1">
            <a:avLst/>
          </a:prstGeom>
          <a:ln w="25400">
            <a:solidFill>
              <a:srgbClr val="00A1DA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箭头连接符 37"/>
          <p:cNvCxnSpPr/>
          <p:nvPr/>
        </p:nvCxnSpPr>
        <p:spPr>
          <a:xfrm flipH="1">
            <a:off x="784910" y="5196281"/>
            <a:ext cx="1062964" cy="368697"/>
          </a:xfrm>
          <a:prstGeom prst="straightConnector1">
            <a:avLst/>
          </a:prstGeom>
          <a:ln w="25400">
            <a:solidFill>
              <a:srgbClr val="00A1DA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右箭头 38"/>
          <p:cNvSpPr/>
          <p:nvPr/>
        </p:nvSpPr>
        <p:spPr>
          <a:xfrm>
            <a:off x="3564272" y="4862603"/>
            <a:ext cx="936104" cy="542101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1" name="直接箭头连接符 40"/>
          <p:cNvCxnSpPr/>
          <p:nvPr/>
        </p:nvCxnSpPr>
        <p:spPr>
          <a:xfrm flipH="1">
            <a:off x="4943938" y="4862603"/>
            <a:ext cx="643484" cy="778244"/>
          </a:xfrm>
          <a:prstGeom prst="straightConnector1">
            <a:avLst/>
          </a:prstGeom>
          <a:ln w="25400">
            <a:solidFill>
              <a:srgbClr val="FF9900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5311800" y="5120085"/>
            <a:ext cx="18778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MVD direction</a:t>
            </a:r>
            <a:endParaRPr lang="zh-CN" altLang="en-US" b="1" dirty="0" smtClean="0">
              <a:solidFill>
                <a:srgbClr val="FF9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323850" y="6381750"/>
            <a:ext cx="801688" cy="287338"/>
          </a:xfrm>
        </p:spPr>
        <p:txBody>
          <a:bodyPr/>
          <a:lstStyle/>
          <a:p>
            <a:pPr>
              <a:defRPr/>
            </a:pPr>
            <a:fld id="{7C1E8D73-E9C6-42CA-B97E-A53901DE7270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199891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1E8D73-E9C6-42CA-B97E-A53901DE7270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</a:t>
            </a:r>
            <a:r>
              <a:rPr lang="en-US" altLang="zh-CN" dirty="0" smtClean="0"/>
              <a:t>Method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zh-CN" dirty="0"/>
              <a:t>Advance multi-hypothesis inter prediction (AMHP) </a:t>
            </a:r>
            <a:endParaRPr lang="en-CA" altLang="zh-CN" dirty="0">
              <a:solidFill>
                <a:srgbClr val="FFC000"/>
              </a:solidFill>
            </a:endParaRPr>
          </a:p>
          <a:p>
            <a:pPr lvl="1"/>
            <a:r>
              <a:rPr lang="en-CA" altLang="zh-CN" dirty="0">
                <a:solidFill>
                  <a:schemeClr val="accent6"/>
                </a:solidFill>
              </a:rPr>
              <a:t>MVD</a:t>
            </a:r>
            <a:r>
              <a:rPr lang="en-CA" altLang="zh-CN" dirty="0"/>
              <a:t> direction is determined by </a:t>
            </a:r>
            <a:r>
              <a:rPr lang="en-CA" altLang="zh-CN" dirty="0" err="1">
                <a:solidFill>
                  <a:srgbClr val="00A1DA"/>
                </a:solidFill>
              </a:rPr>
              <a:t>uni</a:t>
            </a:r>
            <a:r>
              <a:rPr lang="en-CA" altLang="zh-CN" dirty="0">
                <a:solidFill>
                  <a:srgbClr val="00A1DA"/>
                </a:solidFill>
              </a:rPr>
              <a:t>-prediction MV</a:t>
            </a:r>
            <a:r>
              <a:rPr lang="en-CA" altLang="zh-CN" dirty="0"/>
              <a:t>’s</a:t>
            </a:r>
            <a:r>
              <a:rPr lang="en-CA" altLang="zh-CN" dirty="0">
                <a:solidFill>
                  <a:srgbClr val="00A1DA"/>
                </a:solidFill>
              </a:rPr>
              <a:t> </a:t>
            </a:r>
            <a:r>
              <a:rPr lang="en-CA" altLang="zh-CN" dirty="0"/>
              <a:t>direction</a:t>
            </a:r>
          </a:p>
          <a:p>
            <a:endParaRPr lang="zh-CN" altLang="en-US" dirty="0"/>
          </a:p>
        </p:txBody>
      </p:sp>
      <p:sp>
        <p:nvSpPr>
          <p:cNvPr id="5" name="任意多边形 4"/>
          <p:cNvSpPr/>
          <p:nvPr/>
        </p:nvSpPr>
        <p:spPr>
          <a:xfrm>
            <a:off x="2428533" y="2192985"/>
            <a:ext cx="737395" cy="737393"/>
          </a:xfrm>
          <a:custGeom>
            <a:avLst/>
            <a:gdLst>
              <a:gd name="connsiteX0" fmla="*/ 1 w 737395"/>
              <a:gd name="connsiteY0" fmla="*/ 0 h 737393"/>
              <a:gd name="connsiteX1" fmla="*/ 733588 w 737395"/>
              <a:gd name="connsiteY1" fmla="*/ 662000 h 737393"/>
              <a:gd name="connsiteX2" fmla="*/ 737395 w 737395"/>
              <a:gd name="connsiteY2" fmla="*/ 737393 h 737393"/>
              <a:gd name="connsiteX3" fmla="*/ 0 w 737395"/>
              <a:gd name="connsiteY3" fmla="*/ 737393 h 737393"/>
              <a:gd name="connsiteX4" fmla="*/ 0 w 737395"/>
              <a:gd name="connsiteY4" fmla="*/ 0 h 737393"/>
              <a:gd name="connsiteX5" fmla="*/ 1 w 737395"/>
              <a:gd name="connsiteY5" fmla="*/ 0 h 737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7395" h="737393">
                <a:moveTo>
                  <a:pt x="1" y="0"/>
                </a:moveTo>
                <a:cubicBezTo>
                  <a:pt x="381799" y="0"/>
                  <a:pt x="695826" y="290165"/>
                  <a:pt x="733588" y="662000"/>
                </a:cubicBezTo>
                <a:lnTo>
                  <a:pt x="737395" y="737393"/>
                </a:lnTo>
                <a:lnTo>
                  <a:pt x="0" y="737393"/>
                </a:ln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10800000">
            <a:off x="1688442" y="2930377"/>
            <a:ext cx="737395" cy="737393"/>
          </a:xfrm>
          <a:custGeom>
            <a:avLst/>
            <a:gdLst>
              <a:gd name="connsiteX0" fmla="*/ 1 w 737395"/>
              <a:gd name="connsiteY0" fmla="*/ 0 h 737393"/>
              <a:gd name="connsiteX1" fmla="*/ 733588 w 737395"/>
              <a:gd name="connsiteY1" fmla="*/ 662000 h 737393"/>
              <a:gd name="connsiteX2" fmla="*/ 737395 w 737395"/>
              <a:gd name="connsiteY2" fmla="*/ 737393 h 737393"/>
              <a:gd name="connsiteX3" fmla="*/ 0 w 737395"/>
              <a:gd name="connsiteY3" fmla="*/ 737393 h 737393"/>
              <a:gd name="connsiteX4" fmla="*/ 0 w 737395"/>
              <a:gd name="connsiteY4" fmla="*/ 0 h 737393"/>
              <a:gd name="connsiteX5" fmla="*/ 1 w 737395"/>
              <a:gd name="connsiteY5" fmla="*/ 0 h 737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7395" h="737393">
                <a:moveTo>
                  <a:pt x="1" y="0"/>
                </a:moveTo>
                <a:cubicBezTo>
                  <a:pt x="381799" y="0"/>
                  <a:pt x="695826" y="290165"/>
                  <a:pt x="733588" y="662000"/>
                </a:cubicBezTo>
                <a:lnTo>
                  <a:pt x="737395" y="737393"/>
                </a:lnTo>
                <a:lnTo>
                  <a:pt x="0" y="737393"/>
                </a:ln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rot="16200000">
            <a:off x="1686160" y="2192981"/>
            <a:ext cx="737395" cy="737393"/>
          </a:xfrm>
          <a:custGeom>
            <a:avLst/>
            <a:gdLst>
              <a:gd name="connsiteX0" fmla="*/ 1 w 737395"/>
              <a:gd name="connsiteY0" fmla="*/ 0 h 737393"/>
              <a:gd name="connsiteX1" fmla="*/ 733588 w 737395"/>
              <a:gd name="connsiteY1" fmla="*/ 662000 h 737393"/>
              <a:gd name="connsiteX2" fmla="*/ 737395 w 737395"/>
              <a:gd name="connsiteY2" fmla="*/ 737393 h 737393"/>
              <a:gd name="connsiteX3" fmla="*/ 0 w 737395"/>
              <a:gd name="connsiteY3" fmla="*/ 737393 h 737393"/>
              <a:gd name="connsiteX4" fmla="*/ 0 w 737395"/>
              <a:gd name="connsiteY4" fmla="*/ 0 h 737393"/>
              <a:gd name="connsiteX5" fmla="*/ 1 w 737395"/>
              <a:gd name="connsiteY5" fmla="*/ 0 h 737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7395" h="737393">
                <a:moveTo>
                  <a:pt x="1" y="0"/>
                </a:moveTo>
                <a:cubicBezTo>
                  <a:pt x="381799" y="0"/>
                  <a:pt x="695826" y="290165"/>
                  <a:pt x="733588" y="662000"/>
                </a:cubicBezTo>
                <a:lnTo>
                  <a:pt x="737395" y="737393"/>
                </a:lnTo>
                <a:lnTo>
                  <a:pt x="0" y="737393"/>
                </a:ln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rot="5400000">
            <a:off x="2433513" y="2930376"/>
            <a:ext cx="737395" cy="737393"/>
          </a:xfrm>
          <a:custGeom>
            <a:avLst/>
            <a:gdLst>
              <a:gd name="connsiteX0" fmla="*/ 1 w 737395"/>
              <a:gd name="connsiteY0" fmla="*/ 0 h 737393"/>
              <a:gd name="connsiteX1" fmla="*/ 733588 w 737395"/>
              <a:gd name="connsiteY1" fmla="*/ 662000 h 737393"/>
              <a:gd name="connsiteX2" fmla="*/ 737395 w 737395"/>
              <a:gd name="connsiteY2" fmla="*/ 737393 h 737393"/>
              <a:gd name="connsiteX3" fmla="*/ 0 w 737395"/>
              <a:gd name="connsiteY3" fmla="*/ 737393 h 737393"/>
              <a:gd name="connsiteX4" fmla="*/ 0 w 737395"/>
              <a:gd name="connsiteY4" fmla="*/ 0 h 737393"/>
              <a:gd name="connsiteX5" fmla="*/ 1 w 737395"/>
              <a:gd name="connsiteY5" fmla="*/ 0 h 737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7395" h="737393">
                <a:moveTo>
                  <a:pt x="1" y="0"/>
                </a:moveTo>
                <a:cubicBezTo>
                  <a:pt x="381799" y="0"/>
                  <a:pt x="695826" y="290165"/>
                  <a:pt x="733588" y="662000"/>
                </a:cubicBezTo>
                <a:lnTo>
                  <a:pt x="737395" y="737393"/>
                </a:lnTo>
                <a:lnTo>
                  <a:pt x="0" y="737393"/>
                </a:ln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箭头连接符 8"/>
          <p:cNvCxnSpPr/>
          <p:nvPr/>
        </p:nvCxnSpPr>
        <p:spPr>
          <a:xfrm flipV="1">
            <a:off x="2443152" y="1904952"/>
            <a:ext cx="486900" cy="1025424"/>
          </a:xfrm>
          <a:prstGeom prst="straightConnector1">
            <a:avLst/>
          </a:prstGeom>
          <a:ln w="25400">
            <a:solidFill>
              <a:srgbClr val="00A1DA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flipV="1">
            <a:off x="2443152" y="2192983"/>
            <a:ext cx="918948" cy="737394"/>
          </a:xfrm>
          <a:prstGeom prst="straightConnector1">
            <a:avLst/>
          </a:prstGeom>
          <a:ln w="25400">
            <a:solidFill>
              <a:srgbClr val="00A1DA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V="1">
            <a:off x="2443152" y="2561680"/>
            <a:ext cx="1062964" cy="368697"/>
          </a:xfrm>
          <a:prstGeom prst="straightConnector1">
            <a:avLst/>
          </a:prstGeom>
          <a:ln w="25400">
            <a:solidFill>
              <a:srgbClr val="00A1DA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H="1">
            <a:off x="1918243" y="2959764"/>
            <a:ext cx="486900" cy="1025424"/>
          </a:xfrm>
          <a:prstGeom prst="straightConnector1">
            <a:avLst/>
          </a:prstGeom>
          <a:ln w="25400">
            <a:solidFill>
              <a:srgbClr val="00A1DA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flipH="1">
            <a:off x="1497249" y="2945119"/>
            <a:ext cx="918948" cy="737394"/>
          </a:xfrm>
          <a:prstGeom prst="straightConnector1">
            <a:avLst/>
          </a:prstGeom>
          <a:ln w="25400">
            <a:solidFill>
              <a:srgbClr val="00A1DA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1360590" y="2952154"/>
            <a:ext cx="1062964" cy="368697"/>
          </a:xfrm>
          <a:prstGeom prst="straightConnector1">
            <a:avLst/>
          </a:prstGeom>
          <a:ln w="25400">
            <a:solidFill>
              <a:srgbClr val="00A1DA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右箭头 14"/>
          <p:cNvSpPr/>
          <p:nvPr/>
        </p:nvSpPr>
        <p:spPr>
          <a:xfrm>
            <a:off x="4139952" y="2618476"/>
            <a:ext cx="936104" cy="542101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箭头连接符 15"/>
          <p:cNvCxnSpPr/>
          <p:nvPr/>
        </p:nvCxnSpPr>
        <p:spPr>
          <a:xfrm flipH="1">
            <a:off x="5519618" y="2618476"/>
            <a:ext cx="643484" cy="778244"/>
          </a:xfrm>
          <a:prstGeom prst="straightConnector1">
            <a:avLst/>
          </a:prstGeom>
          <a:ln w="25400">
            <a:solidFill>
              <a:srgbClr val="FF9900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5887480" y="2875958"/>
            <a:ext cx="18778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MVD direction</a:t>
            </a:r>
            <a:endParaRPr lang="zh-CN" altLang="en-US" b="1" dirty="0" smtClean="0">
              <a:solidFill>
                <a:srgbClr val="FF9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 flipH="1">
            <a:off x="1360590" y="4184559"/>
            <a:ext cx="2145526" cy="2080235"/>
            <a:chOff x="1360590" y="4088673"/>
            <a:chExt cx="2145526" cy="2080235"/>
          </a:xfrm>
        </p:grpSpPr>
        <p:sp>
          <p:nvSpPr>
            <p:cNvPr id="19" name="任意多边形 18"/>
            <p:cNvSpPr/>
            <p:nvPr/>
          </p:nvSpPr>
          <p:spPr>
            <a:xfrm>
              <a:off x="2428533" y="4376705"/>
              <a:ext cx="737395" cy="737393"/>
            </a:xfrm>
            <a:custGeom>
              <a:avLst/>
              <a:gdLst>
                <a:gd name="connsiteX0" fmla="*/ 1 w 737395"/>
                <a:gd name="connsiteY0" fmla="*/ 0 h 737393"/>
                <a:gd name="connsiteX1" fmla="*/ 733588 w 737395"/>
                <a:gd name="connsiteY1" fmla="*/ 662000 h 737393"/>
                <a:gd name="connsiteX2" fmla="*/ 737395 w 737395"/>
                <a:gd name="connsiteY2" fmla="*/ 737393 h 737393"/>
                <a:gd name="connsiteX3" fmla="*/ 0 w 737395"/>
                <a:gd name="connsiteY3" fmla="*/ 737393 h 737393"/>
                <a:gd name="connsiteX4" fmla="*/ 0 w 737395"/>
                <a:gd name="connsiteY4" fmla="*/ 0 h 737393"/>
                <a:gd name="connsiteX5" fmla="*/ 1 w 737395"/>
                <a:gd name="connsiteY5" fmla="*/ 0 h 737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7395" h="737393">
                  <a:moveTo>
                    <a:pt x="1" y="0"/>
                  </a:moveTo>
                  <a:cubicBezTo>
                    <a:pt x="381799" y="0"/>
                    <a:pt x="695826" y="290165"/>
                    <a:pt x="733588" y="662000"/>
                  </a:cubicBezTo>
                  <a:lnTo>
                    <a:pt x="737395" y="737393"/>
                  </a:lnTo>
                  <a:lnTo>
                    <a:pt x="0" y="737393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10800000">
              <a:off x="1688442" y="5114097"/>
              <a:ext cx="737395" cy="737393"/>
            </a:xfrm>
            <a:custGeom>
              <a:avLst/>
              <a:gdLst>
                <a:gd name="connsiteX0" fmla="*/ 1 w 737395"/>
                <a:gd name="connsiteY0" fmla="*/ 0 h 737393"/>
                <a:gd name="connsiteX1" fmla="*/ 733588 w 737395"/>
                <a:gd name="connsiteY1" fmla="*/ 662000 h 737393"/>
                <a:gd name="connsiteX2" fmla="*/ 737395 w 737395"/>
                <a:gd name="connsiteY2" fmla="*/ 737393 h 737393"/>
                <a:gd name="connsiteX3" fmla="*/ 0 w 737395"/>
                <a:gd name="connsiteY3" fmla="*/ 737393 h 737393"/>
                <a:gd name="connsiteX4" fmla="*/ 0 w 737395"/>
                <a:gd name="connsiteY4" fmla="*/ 0 h 737393"/>
                <a:gd name="connsiteX5" fmla="*/ 1 w 737395"/>
                <a:gd name="connsiteY5" fmla="*/ 0 h 737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7395" h="737393">
                  <a:moveTo>
                    <a:pt x="1" y="0"/>
                  </a:moveTo>
                  <a:cubicBezTo>
                    <a:pt x="381799" y="0"/>
                    <a:pt x="695826" y="290165"/>
                    <a:pt x="733588" y="662000"/>
                  </a:cubicBezTo>
                  <a:lnTo>
                    <a:pt x="737395" y="737393"/>
                  </a:lnTo>
                  <a:lnTo>
                    <a:pt x="0" y="737393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 rot="16200000">
              <a:off x="1686160" y="4376701"/>
              <a:ext cx="737395" cy="737393"/>
            </a:xfrm>
            <a:custGeom>
              <a:avLst/>
              <a:gdLst>
                <a:gd name="connsiteX0" fmla="*/ 1 w 737395"/>
                <a:gd name="connsiteY0" fmla="*/ 0 h 737393"/>
                <a:gd name="connsiteX1" fmla="*/ 733588 w 737395"/>
                <a:gd name="connsiteY1" fmla="*/ 662000 h 737393"/>
                <a:gd name="connsiteX2" fmla="*/ 737395 w 737395"/>
                <a:gd name="connsiteY2" fmla="*/ 737393 h 737393"/>
                <a:gd name="connsiteX3" fmla="*/ 0 w 737395"/>
                <a:gd name="connsiteY3" fmla="*/ 737393 h 737393"/>
                <a:gd name="connsiteX4" fmla="*/ 0 w 737395"/>
                <a:gd name="connsiteY4" fmla="*/ 0 h 737393"/>
                <a:gd name="connsiteX5" fmla="*/ 1 w 737395"/>
                <a:gd name="connsiteY5" fmla="*/ 0 h 737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7395" h="737393">
                  <a:moveTo>
                    <a:pt x="1" y="0"/>
                  </a:moveTo>
                  <a:cubicBezTo>
                    <a:pt x="381799" y="0"/>
                    <a:pt x="695826" y="290165"/>
                    <a:pt x="733588" y="662000"/>
                  </a:cubicBezTo>
                  <a:lnTo>
                    <a:pt x="737395" y="737393"/>
                  </a:lnTo>
                  <a:lnTo>
                    <a:pt x="0" y="737393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rot="5400000">
              <a:off x="2433513" y="5114096"/>
              <a:ext cx="737395" cy="737393"/>
            </a:xfrm>
            <a:custGeom>
              <a:avLst/>
              <a:gdLst>
                <a:gd name="connsiteX0" fmla="*/ 1 w 737395"/>
                <a:gd name="connsiteY0" fmla="*/ 0 h 737393"/>
                <a:gd name="connsiteX1" fmla="*/ 733588 w 737395"/>
                <a:gd name="connsiteY1" fmla="*/ 662000 h 737393"/>
                <a:gd name="connsiteX2" fmla="*/ 737395 w 737395"/>
                <a:gd name="connsiteY2" fmla="*/ 737393 h 737393"/>
                <a:gd name="connsiteX3" fmla="*/ 0 w 737395"/>
                <a:gd name="connsiteY3" fmla="*/ 737393 h 737393"/>
                <a:gd name="connsiteX4" fmla="*/ 0 w 737395"/>
                <a:gd name="connsiteY4" fmla="*/ 0 h 737393"/>
                <a:gd name="connsiteX5" fmla="*/ 1 w 737395"/>
                <a:gd name="connsiteY5" fmla="*/ 0 h 737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7395" h="737393">
                  <a:moveTo>
                    <a:pt x="1" y="0"/>
                  </a:moveTo>
                  <a:cubicBezTo>
                    <a:pt x="381799" y="0"/>
                    <a:pt x="695826" y="290165"/>
                    <a:pt x="733588" y="662000"/>
                  </a:cubicBezTo>
                  <a:lnTo>
                    <a:pt x="737395" y="737393"/>
                  </a:lnTo>
                  <a:lnTo>
                    <a:pt x="0" y="737393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3" name="直接箭头连接符 22"/>
            <p:cNvCxnSpPr/>
            <p:nvPr/>
          </p:nvCxnSpPr>
          <p:spPr>
            <a:xfrm flipV="1">
              <a:off x="2443152" y="4088673"/>
              <a:ext cx="486900" cy="1025424"/>
            </a:xfrm>
            <a:prstGeom prst="straightConnector1">
              <a:avLst/>
            </a:prstGeom>
            <a:ln w="25400">
              <a:solidFill>
                <a:srgbClr val="00A1DA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箭头连接符 23"/>
            <p:cNvCxnSpPr/>
            <p:nvPr/>
          </p:nvCxnSpPr>
          <p:spPr>
            <a:xfrm flipV="1">
              <a:off x="2443152" y="4376703"/>
              <a:ext cx="918948" cy="737394"/>
            </a:xfrm>
            <a:prstGeom prst="straightConnector1">
              <a:avLst/>
            </a:prstGeom>
            <a:ln w="25400">
              <a:solidFill>
                <a:srgbClr val="00A1DA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箭头连接符 24"/>
            <p:cNvCxnSpPr/>
            <p:nvPr/>
          </p:nvCxnSpPr>
          <p:spPr>
            <a:xfrm flipV="1">
              <a:off x="2443152" y="4745400"/>
              <a:ext cx="1062964" cy="368697"/>
            </a:xfrm>
            <a:prstGeom prst="straightConnector1">
              <a:avLst/>
            </a:prstGeom>
            <a:ln w="25400">
              <a:solidFill>
                <a:srgbClr val="00A1DA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箭头连接符 25"/>
            <p:cNvCxnSpPr/>
            <p:nvPr/>
          </p:nvCxnSpPr>
          <p:spPr>
            <a:xfrm flipH="1">
              <a:off x="1918243" y="5143484"/>
              <a:ext cx="486900" cy="1025424"/>
            </a:xfrm>
            <a:prstGeom prst="straightConnector1">
              <a:avLst/>
            </a:prstGeom>
            <a:ln w="25400">
              <a:solidFill>
                <a:srgbClr val="00A1DA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箭头连接符 26"/>
            <p:cNvCxnSpPr/>
            <p:nvPr/>
          </p:nvCxnSpPr>
          <p:spPr>
            <a:xfrm flipH="1">
              <a:off x="1497249" y="5128839"/>
              <a:ext cx="918948" cy="737394"/>
            </a:xfrm>
            <a:prstGeom prst="straightConnector1">
              <a:avLst/>
            </a:prstGeom>
            <a:ln w="25400">
              <a:solidFill>
                <a:srgbClr val="00A1DA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箭头连接符 27"/>
            <p:cNvCxnSpPr/>
            <p:nvPr/>
          </p:nvCxnSpPr>
          <p:spPr>
            <a:xfrm flipH="1">
              <a:off x="1360590" y="5135874"/>
              <a:ext cx="1062964" cy="368697"/>
            </a:xfrm>
            <a:prstGeom prst="straightConnector1">
              <a:avLst/>
            </a:prstGeom>
            <a:ln w="25400">
              <a:solidFill>
                <a:srgbClr val="00A1DA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右箭头 28"/>
          <p:cNvSpPr/>
          <p:nvPr/>
        </p:nvSpPr>
        <p:spPr>
          <a:xfrm>
            <a:off x="4139952" y="4898082"/>
            <a:ext cx="936104" cy="542101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箭头连接符 29"/>
          <p:cNvCxnSpPr/>
          <p:nvPr/>
        </p:nvCxnSpPr>
        <p:spPr>
          <a:xfrm>
            <a:off x="5519618" y="4898082"/>
            <a:ext cx="643484" cy="778244"/>
          </a:xfrm>
          <a:prstGeom prst="straightConnector1">
            <a:avLst/>
          </a:prstGeom>
          <a:ln w="25400">
            <a:solidFill>
              <a:srgbClr val="FF9900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5926108" y="4985544"/>
            <a:ext cx="18778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MVD direction</a:t>
            </a:r>
            <a:endParaRPr lang="zh-CN" altLang="en-US" b="1" dirty="0" smtClean="0">
              <a:solidFill>
                <a:srgbClr val="FF9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8785501"/>
      </p:ext>
    </p:extLst>
  </p:cSld>
  <p:clrMapOvr>
    <a:masterClrMapping/>
  </p:clrMapOvr>
  <p:transition spd="slow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1E8D73-E9C6-42CA-B97E-A53901DE7270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</a:t>
            </a:r>
            <a:r>
              <a:rPr lang="en-US" altLang="zh-CN" dirty="0" smtClean="0"/>
              <a:t>Method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zh-CN" dirty="0"/>
              <a:t>Advance multi-hypothesis inter prediction (AMHP) </a:t>
            </a:r>
            <a:endParaRPr lang="en-CA" altLang="zh-CN" dirty="0">
              <a:solidFill>
                <a:srgbClr val="FFC000"/>
              </a:solidFill>
            </a:endParaRPr>
          </a:p>
          <a:p>
            <a:pPr lvl="1"/>
            <a:r>
              <a:rPr lang="en-CA" altLang="zh-CN" dirty="0">
                <a:solidFill>
                  <a:schemeClr val="accent6"/>
                </a:solidFill>
              </a:rPr>
              <a:t>MVD</a:t>
            </a:r>
            <a:r>
              <a:rPr lang="en-CA" altLang="zh-CN" dirty="0"/>
              <a:t> direction is determined by </a:t>
            </a:r>
            <a:r>
              <a:rPr lang="en-CA" altLang="zh-CN" dirty="0" err="1">
                <a:solidFill>
                  <a:srgbClr val="00A1DA"/>
                </a:solidFill>
              </a:rPr>
              <a:t>uni</a:t>
            </a:r>
            <a:r>
              <a:rPr lang="en-CA" altLang="zh-CN" dirty="0">
                <a:solidFill>
                  <a:srgbClr val="00A1DA"/>
                </a:solidFill>
              </a:rPr>
              <a:t>-prediction MV</a:t>
            </a:r>
            <a:r>
              <a:rPr lang="en-CA" altLang="zh-CN" dirty="0"/>
              <a:t>’s</a:t>
            </a:r>
            <a:r>
              <a:rPr lang="en-CA" altLang="zh-CN" dirty="0">
                <a:solidFill>
                  <a:srgbClr val="00A1DA"/>
                </a:solidFill>
              </a:rPr>
              <a:t> </a:t>
            </a:r>
            <a:r>
              <a:rPr lang="en-CA" altLang="zh-CN" dirty="0"/>
              <a:t>direction</a:t>
            </a:r>
          </a:p>
          <a:p>
            <a:endParaRPr lang="zh-CN" altLang="en-US" dirty="0"/>
          </a:p>
        </p:txBody>
      </p:sp>
      <p:sp>
        <p:nvSpPr>
          <p:cNvPr id="5" name="右箭头 4"/>
          <p:cNvSpPr/>
          <p:nvPr/>
        </p:nvSpPr>
        <p:spPr>
          <a:xfrm>
            <a:off x="4139952" y="2618476"/>
            <a:ext cx="936104" cy="542101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65305" y="2370982"/>
            <a:ext cx="18778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MVD direction</a:t>
            </a:r>
            <a:endParaRPr lang="zh-CN" altLang="en-US" b="1" dirty="0" smtClean="0">
              <a:solidFill>
                <a:srgbClr val="FF9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4139952" y="4898082"/>
            <a:ext cx="936104" cy="542101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741199" y="4898082"/>
            <a:ext cx="18778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MVD direction</a:t>
            </a:r>
            <a:endParaRPr lang="zh-CN" altLang="en-US" b="1" dirty="0" smtClean="0">
              <a:solidFill>
                <a:srgbClr val="FF9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6093231" y="2889524"/>
            <a:ext cx="1294159" cy="0"/>
          </a:xfrm>
          <a:prstGeom prst="straightConnector1">
            <a:avLst/>
          </a:prstGeom>
          <a:ln w="25400">
            <a:solidFill>
              <a:srgbClr val="FF9900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rot="5400000">
            <a:off x="6021730" y="5105003"/>
            <a:ext cx="1294159" cy="0"/>
          </a:xfrm>
          <a:prstGeom prst="straightConnector1">
            <a:avLst/>
          </a:prstGeom>
          <a:ln w="25400">
            <a:solidFill>
              <a:srgbClr val="FF9900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736424" y="4105305"/>
            <a:ext cx="1505552" cy="2168677"/>
            <a:chOff x="1426440" y="4187338"/>
            <a:chExt cx="1505552" cy="2168677"/>
          </a:xfrm>
        </p:grpSpPr>
        <p:sp>
          <p:nvSpPr>
            <p:cNvPr id="12" name="任意多边形 11"/>
            <p:cNvSpPr/>
            <p:nvPr/>
          </p:nvSpPr>
          <p:spPr>
            <a:xfrm>
              <a:off x="2179215" y="4514637"/>
              <a:ext cx="752777" cy="1505552"/>
            </a:xfrm>
            <a:custGeom>
              <a:avLst/>
              <a:gdLst>
                <a:gd name="connsiteX0" fmla="*/ 1 w 752777"/>
                <a:gd name="connsiteY0" fmla="*/ 0 h 1505552"/>
                <a:gd name="connsiteX1" fmla="*/ 752777 w 752777"/>
                <a:gd name="connsiteY1" fmla="*/ 752776 h 1505552"/>
                <a:gd name="connsiteX2" fmla="*/ 1 w 752777"/>
                <a:gd name="connsiteY2" fmla="*/ 1505552 h 1505552"/>
                <a:gd name="connsiteX3" fmla="*/ 0 w 752777"/>
                <a:gd name="connsiteY3" fmla="*/ 1505552 h 1505552"/>
                <a:gd name="connsiteX4" fmla="*/ 0 w 752777"/>
                <a:gd name="connsiteY4" fmla="*/ 0 h 1505552"/>
                <a:gd name="connsiteX5" fmla="*/ 1 w 752777"/>
                <a:gd name="connsiteY5" fmla="*/ 0 h 1505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2777" h="1505552">
                  <a:moveTo>
                    <a:pt x="1" y="0"/>
                  </a:moveTo>
                  <a:cubicBezTo>
                    <a:pt x="415748" y="0"/>
                    <a:pt x="752777" y="337029"/>
                    <a:pt x="752777" y="752776"/>
                  </a:cubicBezTo>
                  <a:cubicBezTo>
                    <a:pt x="752777" y="1168523"/>
                    <a:pt x="415748" y="1505552"/>
                    <a:pt x="1" y="1505552"/>
                  </a:cubicBezTo>
                  <a:lnTo>
                    <a:pt x="0" y="150555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1426440" y="4514637"/>
              <a:ext cx="752775" cy="1505552"/>
            </a:xfrm>
            <a:custGeom>
              <a:avLst/>
              <a:gdLst>
                <a:gd name="connsiteX0" fmla="*/ 752775 w 752775"/>
                <a:gd name="connsiteY0" fmla="*/ 0 h 1505552"/>
                <a:gd name="connsiteX1" fmla="*/ 752775 w 752775"/>
                <a:gd name="connsiteY1" fmla="*/ 1505552 h 1505552"/>
                <a:gd name="connsiteX2" fmla="*/ 675809 w 752775"/>
                <a:gd name="connsiteY2" fmla="*/ 1501666 h 1505552"/>
                <a:gd name="connsiteX3" fmla="*/ 0 w 752775"/>
                <a:gd name="connsiteY3" fmla="*/ 752776 h 1505552"/>
                <a:gd name="connsiteX4" fmla="*/ 675809 w 752775"/>
                <a:gd name="connsiteY4" fmla="*/ 3886 h 1505552"/>
                <a:gd name="connsiteX5" fmla="*/ 752775 w 752775"/>
                <a:gd name="connsiteY5" fmla="*/ 0 h 1505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2775" h="1505552">
                  <a:moveTo>
                    <a:pt x="752775" y="0"/>
                  </a:moveTo>
                  <a:lnTo>
                    <a:pt x="752775" y="1505552"/>
                  </a:lnTo>
                  <a:lnTo>
                    <a:pt x="675809" y="1501666"/>
                  </a:lnTo>
                  <a:cubicBezTo>
                    <a:pt x="296217" y="1463116"/>
                    <a:pt x="0" y="1142539"/>
                    <a:pt x="0" y="752776"/>
                  </a:cubicBezTo>
                  <a:cubicBezTo>
                    <a:pt x="0" y="363013"/>
                    <a:pt x="296217" y="42436"/>
                    <a:pt x="675809" y="3886"/>
                  </a:cubicBezTo>
                  <a:lnTo>
                    <a:pt x="752775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箭头连接符 13"/>
            <p:cNvCxnSpPr/>
            <p:nvPr/>
          </p:nvCxnSpPr>
          <p:spPr>
            <a:xfrm>
              <a:off x="2179215" y="5267413"/>
              <a:ext cx="0" cy="1088602"/>
            </a:xfrm>
            <a:prstGeom prst="straightConnector1">
              <a:avLst/>
            </a:prstGeom>
            <a:ln w="25400">
              <a:solidFill>
                <a:srgbClr val="00A1DA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箭头连接符 14"/>
            <p:cNvCxnSpPr/>
            <p:nvPr/>
          </p:nvCxnSpPr>
          <p:spPr>
            <a:xfrm flipV="1">
              <a:off x="2179214" y="4187338"/>
              <a:ext cx="0" cy="1080075"/>
            </a:xfrm>
            <a:prstGeom prst="straightConnector1">
              <a:avLst/>
            </a:prstGeom>
            <a:ln w="25400">
              <a:solidFill>
                <a:srgbClr val="00A1DA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 rot="5400000">
            <a:off x="1732160" y="1805188"/>
            <a:ext cx="1505552" cy="2168677"/>
            <a:chOff x="468313" y="2079763"/>
            <a:chExt cx="1505552" cy="2168677"/>
          </a:xfrm>
        </p:grpSpPr>
        <p:sp>
          <p:nvSpPr>
            <p:cNvPr id="17" name="任意多边形 16"/>
            <p:cNvSpPr/>
            <p:nvPr/>
          </p:nvSpPr>
          <p:spPr>
            <a:xfrm>
              <a:off x="1221088" y="2407062"/>
              <a:ext cx="752777" cy="1505552"/>
            </a:xfrm>
            <a:custGeom>
              <a:avLst/>
              <a:gdLst>
                <a:gd name="connsiteX0" fmla="*/ 1 w 752777"/>
                <a:gd name="connsiteY0" fmla="*/ 0 h 1505552"/>
                <a:gd name="connsiteX1" fmla="*/ 752777 w 752777"/>
                <a:gd name="connsiteY1" fmla="*/ 752776 h 1505552"/>
                <a:gd name="connsiteX2" fmla="*/ 1 w 752777"/>
                <a:gd name="connsiteY2" fmla="*/ 1505552 h 1505552"/>
                <a:gd name="connsiteX3" fmla="*/ 0 w 752777"/>
                <a:gd name="connsiteY3" fmla="*/ 1505552 h 1505552"/>
                <a:gd name="connsiteX4" fmla="*/ 0 w 752777"/>
                <a:gd name="connsiteY4" fmla="*/ 0 h 1505552"/>
                <a:gd name="connsiteX5" fmla="*/ 1 w 752777"/>
                <a:gd name="connsiteY5" fmla="*/ 0 h 1505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2777" h="1505552">
                  <a:moveTo>
                    <a:pt x="1" y="0"/>
                  </a:moveTo>
                  <a:cubicBezTo>
                    <a:pt x="415748" y="0"/>
                    <a:pt x="752777" y="337029"/>
                    <a:pt x="752777" y="752776"/>
                  </a:cubicBezTo>
                  <a:cubicBezTo>
                    <a:pt x="752777" y="1168523"/>
                    <a:pt x="415748" y="1505552"/>
                    <a:pt x="1" y="1505552"/>
                  </a:cubicBezTo>
                  <a:lnTo>
                    <a:pt x="0" y="150555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468313" y="2407062"/>
              <a:ext cx="752775" cy="1505552"/>
            </a:xfrm>
            <a:custGeom>
              <a:avLst/>
              <a:gdLst>
                <a:gd name="connsiteX0" fmla="*/ 752775 w 752775"/>
                <a:gd name="connsiteY0" fmla="*/ 0 h 1505552"/>
                <a:gd name="connsiteX1" fmla="*/ 752775 w 752775"/>
                <a:gd name="connsiteY1" fmla="*/ 1505552 h 1505552"/>
                <a:gd name="connsiteX2" fmla="*/ 675809 w 752775"/>
                <a:gd name="connsiteY2" fmla="*/ 1501666 h 1505552"/>
                <a:gd name="connsiteX3" fmla="*/ 0 w 752775"/>
                <a:gd name="connsiteY3" fmla="*/ 752776 h 1505552"/>
                <a:gd name="connsiteX4" fmla="*/ 675809 w 752775"/>
                <a:gd name="connsiteY4" fmla="*/ 3886 h 1505552"/>
                <a:gd name="connsiteX5" fmla="*/ 752775 w 752775"/>
                <a:gd name="connsiteY5" fmla="*/ 0 h 1505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2775" h="1505552">
                  <a:moveTo>
                    <a:pt x="752775" y="0"/>
                  </a:moveTo>
                  <a:lnTo>
                    <a:pt x="752775" y="1505552"/>
                  </a:lnTo>
                  <a:lnTo>
                    <a:pt x="675809" y="1501666"/>
                  </a:lnTo>
                  <a:cubicBezTo>
                    <a:pt x="296217" y="1463116"/>
                    <a:pt x="0" y="1142539"/>
                    <a:pt x="0" y="752776"/>
                  </a:cubicBezTo>
                  <a:cubicBezTo>
                    <a:pt x="0" y="363013"/>
                    <a:pt x="296217" y="42436"/>
                    <a:pt x="675809" y="3886"/>
                  </a:cubicBezTo>
                  <a:lnTo>
                    <a:pt x="752775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箭头连接符 18"/>
            <p:cNvCxnSpPr/>
            <p:nvPr/>
          </p:nvCxnSpPr>
          <p:spPr>
            <a:xfrm>
              <a:off x="1221088" y="3159838"/>
              <a:ext cx="0" cy="1088602"/>
            </a:xfrm>
            <a:prstGeom prst="straightConnector1">
              <a:avLst/>
            </a:prstGeom>
            <a:ln w="25400">
              <a:solidFill>
                <a:srgbClr val="00A1DA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/>
            <p:cNvCxnSpPr/>
            <p:nvPr/>
          </p:nvCxnSpPr>
          <p:spPr>
            <a:xfrm flipV="1">
              <a:off x="1221087" y="2079763"/>
              <a:ext cx="0" cy="1080075"/>
            </a:xfrm>
            <a:prstGeom prst="straightConnector1">
              <a:avLst/>
            </a:prstGeom>
            <a:ln w="25400">
              <a:solidFill>
                <a:srgbClr val="00A1DA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49849455"/>
      </p:ext>
    </p:extLst>
  </p:cSld>
  <p:clrMapOvr>
    <a:masterClrMapping/>
  </p:clrMapOvr>
  <p:transition spd="slow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1E8D73-E9C6-42CA-B97E-A53901DE7270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</a:t>
            </a:r>
            <a:r>
              <a:rPr lang="en-US" altLang="zh-CN" dirty="0" smtClean="0"/>
              <a:t>Method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zh-CN" dirty="0"/>
              <a:t>Advance multi-hypothesis inter prediction (AMHP) </a:t>
            </a:r>
            <a:endParaRPr lang="en-CA" altLang="zh-CN" dirty="0">
              <a:solidFill>
                <a:srgbClr val="FFC000"/>
              </a:solidFill>
            </a:endParaRPr>
          </a:p>
          <a:p>
            <a:pPr lvl="1"/>
            <a:r>
              <a:rPr lang="en-CA" altLang="zh-CN" dirty="0">
                <a:solidFill>
                  <a:schemeClr val="accent6"/>
                </a:solidFill>
              </a:rPr>
              <a:t>MVD</a:t>
            </a:r>
            <a:r>
              <a:rPr lang="en-CA" altLang="zh-CN" dirty="0"/>
              <a:t> direction is determined by </a:t>
            </a:r>
            <a:r>
              <a:rPr lang="en-CA" altLang="zh-CN" dirty="0" err="1">
                <a:solidFill>
                  <a:srgbClr val="00A1DA"/>
                </a:solidFill>
              </a:rPr>
              <a:t>uni</a:t>
            </a:r>
            <a:r>
              <a:rPr lang="en-CA" altLang="zh-CN" dirty="0">
                <a:solidFill>
                  <a:srgbClr val="00A1DA"/>
                </a:solidFill>
              </a:rPr>
              <a:t>-prediction MV</a:t>
            </a:r>
            <a:r>
              <a:rPr lang="en-CA" altLang="zh-CN" dirty="0"/>
              <a:t>’s</a:t>
            </a:r>
            <a:r>
              <a:rPr lang="en-CA" altLang="zh-CN" dirty="0">
                <a:solidFill>
                  <a:srgbClr val="00A1DA"/>
                </a:solidFill>
              </a:rPr>
              <a:t> </a:t>
            </a:r>
            <a:r>
              <a:rPr lang="en-CA" altLang="zh-CN" dirty="0" smtClean="0"/>
              <a:t>direction</a:t>
            </a:r>
          </a:p>
          <a:p>
            <a:pPr lvl="1"/>
            <a:r>
              <a:rPr lang="en-CA" altLang="zh-CN" dirty="0" smtClean="0">
                <a:solidFill>
                  <a:srgbClr val="FF9900"/>
                </a:solidFill>
              </a:rPr>
              <a:t>MVD</a:t>
            </a:r>
            <a:r>
              <a:rPr lang="en-CA" altLang="zh-CN" dirty="0" smtClean="0"/>
              <a:t> value is determined by </a:t>
            </a:r>
            <a:r>
              <a:rPr lang="en-CA" altLang="zh-CN" b="1" dirty="0" err="1" smtClean="0"/>
              <a:t>amhp_idx</a:t>
            </a:r>
            <a:endParaRPr lang="en-CA" altLang="zh-CN" b="1" dirty="0"/>
          </a:p>
          <a:p>
            <a:endParaRPr lang="zh-CN" altLang="en-US" dirty="0"/>
          </a:p>
        </p:txBody>
      </p:sp>
      <p:graphicFrame>
        <p:nvGraphicFramePr>
          <p:cNvPr id="21" name="表格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9841670"/>
              </p:ext>
            </p:extLst>
          </p:nvPr>
        </p:nvGraphicFramePr>
        <p:xfrm>
          <a:off x="1254262" y="2412771"/>
          <a:ext cx="6646587" cy="145230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85723">
                  <a:extLst>
                    <a:ext uri="{9D8B030D-6E8A-4147-A177-3AD203B41FA5}">
                      <a16:colId xmlns:a16="http://schemas.microsoft.com/office/drawing/2014/main" xmlns="" val="3918377253"/>
                    </a:ext>
                  </a:extLst>
                </a:gridCol>
                <a:gridCol w="909907">
                  <a:extLst>
                    <a:ext uri="{9D8B030D-6E8A-4147-A177-3AD203B41FA5}">
                      <a16:colId xmlns:a16="http://schemas.microsoft.com/office/drawing/2014/main" xmlns="" val="4240062451"/>
                    </a:ext>
                  </a:extLst>
                </a:gridCol>
                <a:gridCol w="909907">
                  <a:extLst>
                    <a:ext uri="{9D8B030D-6E8A-4147-A177-3AD203B41FA5}">
                      <a16:colId xmlns:a16="http://schemas.microsoft.com/office/drawing/2014/main" xmlns="" val="2442422748"/>
                    </a:ext>
                  </a:extLst>
                </a:gridCol>
                <a:gridCol w="910618">
                  <a:extLst>
                    <a:ext uri="{9D8B030D-6E8A-4147-A177-3AD203B41FA5}">
                      <a16:colId xmlns:a16="http://schemas.microsoft.com/office/drawing/2014/main" xmlns="" val="3422057483"/>
                    </a:ext>
                  </a:extLst>
                </a:gridCol>
                <a:gridCol w="909907">
                  <a:extLst>
                    <a:ext uri="{9D8B030D-6E8A-4147-A177-3AD203B41FA5}">
                      <a16:colId xmlns:a16="http://schemas.microsoft.com/office/drawing/2014/main" xmlns="" val="3426164988"/>
                    </a:ext>
                  </a:extLst>
                </a:gridCol>
                <a:gridCol w="909907">
                  <a:extLst>
                    <a:ext uri="{9D8B030D-6E8A-4147-A177-3AD203B41FA5}">
                      <a16:colId xmlns:a16="http://schemas.microsoft.com/office/drawing/2014/main" xmlns="" val="4261957626"/>
                    </a:ext>
                  </a:extLst>
                </a:gridCol>
                <a:gridCol w="910618">
                  <a:extLst>
                    <a:ext uri="{9D8B030D-6E8A-4147-A177-3AD203B41FA5}">
                      <a16:colId xmlns:a16="http://schemas.microsoft.com/office/drawing/2014/main" xmlns="" val="1862910352"/>
                    </a:ext>
                  </a:extLst>
                </a:gridCol>
              </a:tblGrid>
              <a:tr h="48257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 err="1">
                          <a:effectLst/>
                        </a:rPr>
                        <a:t>amhp_idx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4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5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64858513"/>
                  </a:ext>
                </a:extLst>
              </a:tr>
              <a:tr h="48257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b="0" dirty="0" smtClean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AMHP</a:t>
                      </a:r>
                      <a:r>
                        <a:rPr lang="en-US" altLang="zh-CN" sz="1400" b="0" baseline="0" dirty="0" smtClean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mode</a:t>
                      </a:r>
                      <a:endParaRPr lang="zh-CN" sz="1400" b="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dirty="0" smtClean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Non-</a:t>
                      </a:r>
                      <a:r>
                        <a:rPr lang="en-US" altLang="zh-CN" sz="1400" dirty="0" err="1" smtClean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sym</a:t>
                      </a:r>
                      <a:r>
                        <a:rPr lang="en-US" altLang="zh-CN" sz="1400" dirty="0" smtClean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mode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dirty="0" err="1" smtClean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Sym</a:t>
                      </a:r>
                      <a:r>
                        <a:rPr lang="en-US" altLang="zh-CN" sz="1400" baseline="0" dirty="0" smtClean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mode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4217772901"/>
                  </a:ext>
                </a:extLst>
              </a:tr>
              <a:tr h="48716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smtClean="0">
                          <a:effectLst/>
                        </a:rPr>
                        <a:t>MVD </a:t>
                      </a:r>
                      <a:r>
                        <a:rPr lang="en-US" sz="1400" dirty="0">
                          <a:effectLst/>
                        </a:rPr>
                        <a:t>value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1/4-pel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1/16-pel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1/4-pel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1/16-pel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1/4-pel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1/2-pel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47444149"/>
                  </a:ext>
                </a:extLst>
              </a:tr>
            </a:tbl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3956374"/>
              </p:ext>
            </p:extLst>
          </p:nvPr>
        </p:nvGraphicFramePr>
        <p:xfrm>
          <a:off x="874642" y="3865079"/>
          <a:ext cx="7405828" cy="25166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Visio" r:id="rId3" imgW="11772934" imgH="3990870" progId="Visio.Drawing.15">
                  <p:embed/>
                </p:oleObj>
              </mc:Choice>
              <mc:Fallback>
                <p:oleObj name="Visio" r:id="rId3" imgW="11772934" imgH="3990870" progId="Visio.Drawing.15">
                  <p:embed/>
                  <p:pic>
                    <p:nvPicPr>
                      <p:cNvPr id="9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4642" y="3865079"/>
                        <a:ext cx="7405828" cy="251667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1895641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1E8D73-E9C6-42CA-B97E-A53901DE7270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method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/>
              <a:t>Be referenced by other mode</a:t>
            </a:r>
          </a:p>
          <a:p>
            <a:pPr lvl="1">
              <a:lnSpc>
                <a:spcPct val="150000"/>
              </a:lnSpc>
            </a:pPr>
            <a:r>
              <a:rPr lang="en-US" altLang="zh-CN" dirty="0"/>
              <a:t>AMVP mode:</a:t>
            </a:r>
          </a:p>
          <a:p>
            <a:pPr lvl="2">
              <a:lnSpc>
                <a:spcPct val="150000"/>
              </a:lnSpc>
            </a:pPr>
            <a:r>
              <a:rPr lang="en-US" altLang="zh-CN" dirty="0"/>
              <a:t>Regard AMHP as a </a:t>
            </a:r>
            <a:r>
              <a:rPr lang="en-US" altLang="zh-CN" dirty="0" err="1">
                <a:solidFill>
                  <a:srgbClr val="FF0000"/>
                </a:solidFill>
              </a:rPr>
              <a:t>uni</a:t>
            </a:r>
            <a:r>
              <a:rPr lang="en-US" altLang="zh-CN" dirty="0">
                <a:solidFill>
                  <a:srgbClr val="FF0000"/>
                </a:solidFill>
              </a:rPr>
              <a:t>-prediction</a:t>
            </a:r>
            <a:r>
              <a:rPr lang="en-US" altLang="zh-CN" dirty="0"/>
              <a:t> block</a:t>
            </a:r>
          </a:p>
          <a:p>
            <a:pPr lvl="2">
              <a:lnSpc>
                <a:spcPct val="150000"/>
              </a:lnSpc>
            </a:pPr>
            <a:r>
              <a:rPr lang="en-US" altLang="zh-CN" dirty="0"/>
              <a:t>Use </a:t>
            </a:r>
            <a:r>
              <a:rPr lang="en-US" altLang="zh-CN" dirty="0">
                <a:solidFill>
                  <a:srgbClr val="FF0000"/>
                </a:solidFill>
              </a:rPr>
              <a:t>average MV </a:t>
            </a:r>
            <a:r>
              <a:rPr lang="en-US" altLang="zh-CN" dirty="0"/>
              <a:t>for MVP list construction</a:t>
            </a:r>
          </a:p>
          <a:p>
            <a:pPr lvl="1">
              <a:lnSpc>
                <a:spcPct val="150000"/>
              </a:lnSpc>
            </a:pPr>
            <a:r>
              <a:rPr lang="en-US" altLang="zh-CN" dirty="0"/>
              <a:t>Other mode( Merge, HMVP, MMVD):</a:t>
            </a:r>
          </a:p>
          <a:p>
            <a:pPr lvl="2">
              <a:lnSpc>
                <a:spcPct val="150000"/>
              </a:lnSpc>
            </a:pPr>
            <a:r>
              <a:rPr lang="en-US" altLang="zh-CN" dirty="0"/>
              <a:t>Regard AMHP as a </a:t>
            </a:r>
            <a:r>
              <a:rPr lang="en-US" altLang="zh-CN" dirty="0">
                <a:solidFill>
                  <a:srgbClr val="FF0000"/>
                </a:solidFill>
              </a:rPr>
              <a:t>bi-</a:t>
            </a:r>
            <a:r>
              <a:rPr lang="en-US" altLang="zh-CN" dirty="0" err="1">
                <a:solidFill>
                  <a:srgbClr val="FF0000"/>
                </a:solidFill>
              </a:rPr>
              <a:t>predction</a:t>
            </a:r>
            <a:r>
              <a:rPr lang="en-US" altLang="zh-CN" dirty="0"/>
              <a:t> block</a:t>
            </a:r>
          </a:p>
          <a:p>
            <a:pPr lvl="2">
              <a:lnSpc>
                <a:spcPct val="150000"/>
              </a:lnSpc>
            </a:pPr>
            <a:r>
              <a:rPr lang="en-US" altLang="zh-CN" dirty="0"/>
              <a:t>Use two AMHP MV for candidate list </a:t>
            </a:r>
            <a:r>
              <a:rPr lang="en-US" altLang="zh-CN" dirty="0" smtClean="0"/>
              <a:t>construction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4627624"/>
      </p:ext>
    </p:extLst>
  </p:cSld>
  <p:clrMapOvr>
    <a:masterClrMapping/>
  </p:clrMapOvr>
  <p:transition spd="slow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1E8D73-E9C6-42CA-B97E-A53901DE7270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</a:rPr>
              <a:t>Bandwidth </a:t>
            </a:r>
            <a:r>
              <a:rPr lang="en-US" altLang="zh-CN" dirty="0" smtClean="0">
                <a:latin typeface="微软雅黑" panose="020B0503020204020204" pitchFamily="34" charset="-122"/>
              </a:rPr>
              <a:t>Analysis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zh-CN" dirty="0"/>
              <a:t>Advance multi-hypothesis inter prediction (AMHP) </a:t>
            </a:r>
            <a:endParaRPr lang="en-CA" altLang="zh-CN" dirty="0">
              <a:solidFill>
                <a:srgbClr val="FFC000"/>
              </a:solidFill>
            </a:endParaRPr>
          </a:p>
          <a:p>
            <a:pPr lvl="1"/>
            <a:r>
              <a:rPr lang="en-US" altLang="zh-CN" dirty="0" smtClean="0"/>
              <a:t>Only </a:t>
            </a:r>
            <a:r>
              <a:rPr lang="en-US" altLang="zh-CN" dirty="0" err="1" smtClean="0"/>
              <a:t>i</a:t>
            </a:r>
            <a:r>
              <a:rPr lang="en-CA" altLang="zh-CN" dirty="0" smtClean="0"/>
              <a:t>n </a:t>
            </a:r>
            <a:r>
              <a:rPr lang="en-US" altLang="zh-CN" dirty="0" smtClean="0">
                <a:solidFill>
                  <a:srgbClr val="FF0000"/>
                </a:solidFill>
              </a:rPr>
              <a:t>B</a:t>
            </a:r>
            <a:r>
              <a:rPr lang="en-CA" altLang="zh-CN" dirty="0" smtClean="0">
                <a:solidFill>
                  <a:srgbClr val="FF0000"/>
                </a:solidFill>
              </a:rPr>
              <a:t> frame</a:t>
            </a:r>
          </a:p>
          <a:p>
            <a:pPr lvl="2"/>
            <a:r>
              <a:rPr lang="en-US" altLang="zh-CN" dirty="0" smtClean="0"/>
              <a:t>AMHP get the prediction block from the same reference</a:t>
            </a:r>
            <a:endParaRPr lang="en-CA" altLang="zh-CN" dirty="0" smtClean="0"/>
          </a:p>
          <a:p>
            <a:pPr lvl="2"/>
            <a:r>
              <a:rPr lang="en-CA" altLang="zh-CN" dirty="0" smtClean="0"/>
              <a:t>AMHP decrease </a:t>
            </a:r>
            <a:r>
              <a:rPr lang="en-CA" altLang="zh-CN" dirty="0"/>
              <a:t>the </a:t>
            </a:r>
            <a:r>
              <a:rPr lang="en-CA" altLang="zh-CN" dirty="0" smtClean="0"/>
              <a:t>bandwidth cost.</a:t>
            </a:r>
          </a:p>
          <a:p>
            <a:pPr lvl="3"/>
            <a:r>
              <a:rPr lang="en-CA" altLang="zh-CN" dirty="0" smtClean="0"/>
              <a:t>from 10.31 to 9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9585636"/>
              </p:ext>
            </p:extLst>
          </p:nvPr>
        </p:nvGraphicFramePr>
        <p:xfrm>
          <a:off x="1481212" y="2996952"/>
          <a:ext cx="6192687" cy="256963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949545">
                  <a:extLst>
                    <a:ext uri="{9D8B030D-6E8A-4147-A177-3AD203B41FA5}">
                      <a16:colId xmlns:a16="http://schemas.microsoft.com/office/drawing/2014/main" xmlns="" val="2366077184"/>
                    </a:ext>
                  </a:extLst>
                </a:gridCol>
                <a:gridCol w="949545">
                  <a:extLst>
                    <a:ext uri="{9D8B030D-6E8A-4147-A177-3AD203B41FA5}">
                      <a16:colId xmlns:a16="http://schemas.microsoft.com/office/drawing/2014/main" xmlns="" val="1234807850"/>
                    </a:ext>
                  </a:extLst>
                </a:gridCol>
                <a:gridCol w="1431199">
                  <a:extLst>
                    <a:ext uri="{9D8B030D-6E8A-4147-A177-3AD203B41FA5}">
                      <a16:colId xmlns:a16="http://schemas.microsoft.com/office/drawing/2014/main" xmlns="" val="3264987632"/>
                    </a:ext>
                  </a:extLst>
                </a:gridCol>
                <a:gridCol w="1431199">
                  <a:extLst>
                    <a:ext uri="{9D8B030D-6E8A-4147-A177-3AD203B41FA5}">
                      <a16:colId xmlns:a16="http://schemas.microsoft.com/office/drawing/2014/main" xmlns="" val="1334932923"/>
                    </a:ext>
                  </a:extLst>
                </a:gridCol>
                <a:gridCol w="1431199">
                  <a:extLst>
                    <a:ext uri="{9D8B030D-6E8A-4147-A177-3AD203B41FA5}">
                      <a16:colId xmlns:a16="http://schemas.microsoft.com/office/drawing/2014/main" xmlns="" val="488071082"/>
                    </a:ext>
                  </a:extLst>
                </a:gridCol>
              </a:tblGrid>
              <a:tr h="360114"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block size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bandwidth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64832222"/>
                  </a:ext>
                </a:extLst>
              </a:tr>
              <a:tr h="31390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width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height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uni-prediction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bi-prediction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AMHP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428015254"/>
                  </a:ext>
                </a:extLst>
              </a:tr>
              <a:tr h="32611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4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4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7.56</a:t>
                      </a:r>
                      <a:endParaRPr lang="zh-CN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strike="sngStrike" dirty="0">
                          <a:effectLst/>
                        </a:rPr>
                        <a:t>-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9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348644178"/>
                  </a:ext>
                </a:extLst>
              </a:tr>
              <a:tr h="31390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4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8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5.16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Disable</a:t>
                      </a:r>
                      <a:r>
                        <a:rPr lang="zh-CN" altLang="en-US" sz="14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en-US" altLang="zh-CN" sz="14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(</a:t>
                      </a:r>
                      <a:r>
                        <a:rPr lang="en-US" altLang="zh-CN" sz="14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10.31)</a:t>
                      </a:r>
                      <a:endParaRPr lang="zh-CN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6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444440417"/>
                  </a:ext>
                </a:extLst>
              </a:tr>
              <a:tr h="31390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8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4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5.16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Disable (10.31)</a:t>
                      </a:r>
                      <a:endParaRPr lang="zh-CN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6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111396525"/>
                  </a:ext>
                </a:extLst>
              </a:tr>
              <a:tr h="31390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8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8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3.52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7.03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dirty="0" smtClean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700411947"/>
                  </a:ext>
                </a:extLst>
              </a:tr>
              <a:tr h="31390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4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16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3.95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7.91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dirty="0" smtClean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461764188"/>
                  </a:ext>
                </a:extLst>
              </a:tr>
              <a:tr h="31390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16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4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3.95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7.91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400" dirty="0" smtClean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7923670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180850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3年3季度工程改进总结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25400">
          <a:solidFill>
            <a:srgbClr val="FFC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b="1" dirty="0"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>
    <a:extraClrScheme>
      <a:clrScheme name="0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2013年3季度工程改进总结</Template>
  <TotalTime>2119</TotalTime>
  <Words>636</Words>
  <Application>Microsoft Office PowerPoint</Application>
  <PresentationFormat>全屏显示(4:3)</PresentationFormat>
  <Paragraphs>259</Paragraphs>
  <Slides>12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Arial Unicode MS</vt:lpstr>
      <vt:lpstr>等线</vt:lpstr>
      <vt:lpstr>方正瘦金书_GBK</vt:lpstr>
      <vt:lpstr>黑体</vt:lpstr>
      <vt:lpstr>华文细黑</vt:lpstr>
      <vt:lpstr>宋体</vt:lpstr>
      <vt:lpstr>微软雅黑</vt:lpstr>
      <vt:lpstr>Arial</vt:lpstr>
      <vt:lpstr>Arial Black</vt:lpstr>
      <vt:lpstr>Georgia</vt:lpstr>
      <vt:lpstr>Times New Roman</vt:lpstr>
      <vt:lpstr>Verdana</vt:lpstr>
      <vt:lpstr>Wingdings</vt:lpstr>
      <vt:lpstr>2013年3季度工程改进总结</vt:lpstr>
      <vt:lpstr>Visio</vt:lpstr>
      <vt:lpstr>Non-CE4: Advanced Multi-hypothesis Inter Prediction for bandwidth reduction in B frame</vt:lpstr>
      <vt:lpstr>PowerPoint 演示文稿</vt:lpstr>
      <vt:lpstr>Proposed Method</vt:lpstr>
      <vt:lpstr>Proposed Method</vt:lpstr>
      <vt:lpstr>Proposed Method</vt:lpstr>
      <vt:lpstr>Proposed Method</vt:lpstr>
      <vt:lpstr>Proposed Method</vt:lpstr>
      <vt:lpstr>Proposed method</vt:lpstr>
      <vt:lpstr>Bandwidth Analysis</vt:lpstr>
      <vt:lpstr>Experimental Results</vt:lpstr>
      <vt:lpstr>Conclusion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ppt模板</dc:title>
  <dc:creator>sunyucheng</dc:creator>
  <cp:lastModifiedBy>孙煜程</cp:lastModifiedBy>
  <cp:revision>76</cp:revision>
  <dcterms:created xsi:type="dcterms:W3CDTF">2014-03-20T05:52:21Z</dcterms:created>
  <dcterms:modified xsi:type="dcterms:W3CDTF">2019-03-18T12:54:37Z</dcterms:modified>
  <cp:category>汇报模板</cp:category>
  <cp:version>1.0</cp:version>
</cp:coreProperties>
</file>