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9" r:id="rId3"/>
    <p:sldId id="269" r:id="rId4"/>
    <p:sldId id="267" r:id="rId5"/>
    <p:sldId id="268" r:id="rId6"/>
    <p:sldId id="26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BF84-1D64-4488-B4A8-A6884E2D22EE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C1211-D006-4FA6-86A3-6BB5BB5417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1096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421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626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622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582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448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656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742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075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2019/3/21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65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F93E4633-669B-4996-B8A2-300717DB978A}" type="datetime1">
              <a:rPr lang="ja-JP" altLang="en-US" smtClean="0"/>
              <a:t>2019/3/21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2735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ロボホン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26" y="2773002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15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70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054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597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3289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09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8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35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B38F9-37F7-4A72-81DA-6EC9D2ADA6B3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10F6F-5223-40F6-9C83-507754B41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184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Non-CE1: </a:t>
            </a:r>
            <a:b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Simplification of division calculation in LIC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2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JVET-N0144</a:t>
            </a:r>
            <a:endParaRPr kumimoji="1"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SHARP Corporation</a:t>
            </a:r>
            <a:endParaRPr kumimoji="1"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Yasugi and T. Ikai</a:t>
            </a:r>
            <a:endParaRPr kumimoji="1"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231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>
                <a:latin typeface="Arial Black" panose="020B0A0402010202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altLang="ja-JP" sz="3200" dirty="0" smtClean="0">
                <a:latin typeface="Arial Black" panose="020B0A0402010202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cale derivation in LIC</a:t>
            </a:r>
            <a:endParaRPr kumimoji="1" lang="ja-JP" altLang="en-US" sz="3200" dirty="0">
              <a:latin typeface="Arial Black" panose="020B0A04020102020204" pitchFamily="34" charset="0"/>
              <a:ea typeface="Arial Unicode MS" panose="020B0604020202020204" pitchFamily="50" charset="-128"/>
              <a:cs typeface="Tahoma" panose="020B060403050404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255601" y="980728"/>
            <a:ext cx="8636880" cy="5256584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Scale derivation in o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riginal 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LIC:</a:t>
            </a:r>
            <a:endParaRPr kumimoji="1" lang="en-US" altLang="ja-JP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table size: 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1024 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bits</a:t>
            </a:r>
          </a:p>
          <a:p>
            <a:pPr marL="0" indent="0">
              <a:buNone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bit-width of multiplication: 28 bits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endParaRPr kumimoji="1" lang="en-US" altLang="ja-JP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scale: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ratio of a1 (current) to a2 (reference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</a:t>
            </a:r>
          </a:p>
          <a:p>
            <a:pPr marL="0" indent="0">
              <a:buNone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table[0] = 0</a:t>
            </a:r>
            <a:endParaRPr kumimoji="1" lang="en-US" altLang="ja-JP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table[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] = ( (1&lt;&lt;15) + (k&gt;&gt;1) ) / k</a:t>
            </a:r>
          </a:p>
          <a:p>
            <a:pPr marL="0" indent="0">
              <a:buNone/>
            </a:pP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table 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size: 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16 bits * 64 entries = 1024 bits</a:t>
            </a:r>
          </a:p>
          <a:p>
            <a:pPr marL="0" indent="0">
              <a:buNone/>
            </a:pPr>
            <a:endParaRPr lang="en-US" altLang="ja-JP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scale = (</a:t>
            </a:r>
            <a:r>
              <a:rPr kumimoji="1" lang="en-US" altLang="ja-JP" u="sng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a1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* </a:t>
            </a:r>
            <a:r>
              <a:rPr kumimoji="1" lang="en-US" altLang="ja-JP" u="sng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table[a2]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&gt;&gt; shiftA2 </a:t>
            </a:r>
          </a:p>
          <a:p>
            <a:pPr marL="0" indent="0">
              <a:buNone/>
            </a:pP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28-bit </a:t>
            </a:r>
            <a:r>
              <a:rPr kumimoji="1"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multiplication</a:t>
            </a:r>
          </a:p>
        </p:txBody>
      </p:sp>
      <p:sp>
        <p:nvSpPr>
          <p:cNvPr id="10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75473" y="493187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12 bits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36256" y="493187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16 bits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179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latin typeface="Arial Black" panose="020B0A0402010202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Proposed method</a:t>
            </a:r>
            <a:endParaRPr kumimoji="1" lang="ja-JP" altLang="en-US" sz="3200" dirty="0">
              <a:latin typeface="Arial Black" panose="020B0A04020102020204" pitchFamily="34" charset="0"/>
              <a:ea typeface="Arial Unicode MS" panose="020B0604020202020204" pitchFamily="50" charset="-128"/>
              <a:cs typeface="Tahoma" panose="020B060403050404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255600" y="980728"/>
            <a:ext cx="8636880" cy="5328592"/>
          </a:xfrm>
        </p:spPr>
        <p:txBody>
          <a:bodyPr anchor="t">
            <a:no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Same method as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CCLM in VVC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draft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</a:t>
            </a: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table size: 64 bits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bit-width of multiplication: 10 bits</a:t>
            </a:r>
          </a:p>
          <a:p>
            <a:pPr marL="0" indent="0">
              <a:lnSpc>
                <a:spcPct val="70000"/>
              </a:lnSpc>
              <a:buNone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342900" indent="-342900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Small mantissa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table: [0,14,12,10,9,8,7,6,5,4,3,2,2,1,1,0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]</a:t>
            </a:r>
          </a:p>
          <a:p>
            <a:pPr marL="685783" lvl="2" indent="-3429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 size: 4bits * 16 entries = 64 bits</a:t>
            </a:r>
          </a:p>
          <a:p>
            <a:pPr marL="685783" lvl="2" indent="-3429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Actual precision of mantissa is 5 bits with hidden MSB 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bits</a:t>
            </a:r>
          </a:p>
          <a:p>
            <a:pPr marL="685783" lvl="2" indent="-3429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LUT in CCLM is 3 bits * 16 entries.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a1 is reduced into a 5-bit value (a1’)</a:t>
            </a: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scale = (</a:t>
            </a:r>
            <a:r>
              <a:rPr lang="en-US" altLang="ja-JP" sz="2400" u="sng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a1’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* (</a:t>
            </a:r>
            <a:r>
              <a:rPr lang="en-US" altLang="ja-JP" sz="2400" u="sng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table[a2’] | 16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+ round) &gt;&gt; shiftA2’ </a:t>
            </a:r>
          </a:p>
          <a:p>
            <a:pPr marL="0" indent="0">
              <a:lnSpc>
                <a:spcPct val="70000"/>
              </a:lnSpc>
              <a:buNone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		10-bit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multiplication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lnSpc>
                <a:spcPct val="70000"/>
              </a:lnSpc>
              <a:buNone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lvl="1" indent="0">
              <a:lnSpc>
                <a:spcPct val="70000"/>
              </a:lnSpc>
              <a:spcBef>
                <a:spcPts val="1000"/>
              </a:spcBef>
              <a:buNone/>
            </a:pP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lvl="1" indent="0">
              <a:lnSpc>
                <a:spcPct val="70000"/>
              </a:lnSpc>
              <a:spcBef>
                <a:spcPts val="1000"/>
              </a:spcBef>
              <a:buNone/>
            </a:pP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507995" y="4797152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5</a:t>
            </a:r>
            <a:r>
              <a:rPr kumimoji="1" lang="en-US" altLang="ja-JP" dirty="0" smtClean="0"/>
              <a:t> bits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07182" y="4797152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5</a:t>
            </a:r>
            <a:r>
              <a:rPr kumimoji="1" lang="en-US" altLang="ja-JP" dirty="0" smtClean="0"/>
              <a:t> bits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6468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latin typeface="Arial Black" panose="020B0A0402010202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Experimental results</a:t>
            </a:r>
            <a:endParaRPr kumimoji="1" lang="ja-JP" altLang="en-US" sz="3200" dirty="0">
              <a:latin typeface="Arial Black" panose="020B0A04020102020204" pitchFamily="34" charset="0"/>
              <a:ea typeface="Arial Unicode MS" panose="020B0604020202020204" pitchFamily="50" charset="-128"/>
              <a:cs typeface="Tahoma" panose="020B0604030504040204" pitchFamily="34" charset="0"/>
            </a:endParaRPr>
          </a:p>
        </p:txBody>
      </p:sp>
      <p:sp>
        <p:nvSpPr>
          <p:cNvPr id="10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13375"/>
              </p:ext>
            </p:extLst>
          </p:nvPr>
        </p:nvGraphicFramePr>
        <p:xfrm>
          <a:off x="255600" y="908721"/>
          <a:ext cx="6476640" cy="4883429"/>
        </p:xfrm>
        <a:graphic>
          <a:graphicData uri="http://schemas.openxmlformats.org/drawingml/2006/table">
            <a:tbl>
              <a:tblPr/>
              <a:tblGrid>
                <a:gridCol w="1558575"/>
                <a:gridCol w="983613"/>
                <a:gridCol w="983613"/>
                <a:gridCol w="983613"/>
                <a:gridCol w="983613"/>
                <a:gridCol w="983613"/>
              </a:tblGrid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VTM-4.0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-0.35%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-0.83%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-0.49%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VTM-4.0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5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-2.70%</a:t>
                      </a:r>
                    </a:p>
                  </a:txBody>
                  <a:tcPr marL="14203" marR="14203" marT="1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14203" marR="14203" marT="1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14203" marR="14203" marT="1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24553"/>
              </p:ext>
            </p:extLst>
          </p:nvPr>
        </p:nvGraphicFramePr>
        <p:xfrm>
          <a:off x="251520" y="6047580"/>
          <a:ext cx="6480719" cy="426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80203"/>
                <a:gridCol w="1004139"/>
                <a:gridCol w="1004139"/>
                <a:gridCol w="1004139"/>
                <a:gridCol w="940885"/>
                <a:gridCol w="947214"/>
              </a:tblGrid>
              <a:tr h="189230"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400" dirty="0" smtClean="0">
                          <a:effectLst/>
                          <a:latin typeface="+mn-lt"/>
                        </a:rPr>
                        <a:t>RA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  <a:latin typeface="+mn-lt"/>
                        </a:rPr>
                        <a:t>-0.43%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  <a:latin typeface="+mn-lt"/>
                        </a:rPr>
                        <a:t>-0.17%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  <a:latin typeface="+mn-lt"/>
                        </a:rPr>
                        <a:t>-0.16%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>
                          <a:effectLst/>
                          <a:latin typeface="+mn-lt"/>
                        </a:rPr>
                        <a:t>113%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400" dirty="0" smtClean="0">
                          <a:effectLst/>
                          <a:latin typeface="+mn-lt"/>
                        </a:rPr>
                        <a:t>100%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189230"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400" dirty="0" smtClean="0">
                          <a:effectLst/>
                          <a:latin typeface="+mn-lt"/>
                        </a:rPr>
                        <a:t>LB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-0.42%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-0.04%</a:t>
                      </a:r>
                      <a:endParaRPr lang="ja-JP" sz="140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-0.36%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111%</a:t>
                      </a:r>
                      <a:endParaRPr lang="ja-JP" sz="140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101%</a:t>
                      </a:r>
                      <a:endParaRPr lang="ja-JP" sz="14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179512" y="5733256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CE1-5.1a overall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154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latin typeface="Arial Black" panose="020B0A0402010202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Conclusion</a:t>
            </a:r>
            <a:endParaRPr kumimoji="1" lang="ja-JP" altLang="en-US" sz="3200" dirty="0">
              <a:latin typeface="Arial Black" panose="020B0A04020102020204" pitchFamily="34" charset="0"/>
              <a:ea typeface="Arial Unicode MS" panose="020B0604020202020204" pitchFamily="50" charset="-128"/>
              <a:cs typeface="Tahoma" panose="020B060403050404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255600" y="980728"/>
            <a:ext cx="8636880" cy="5328592"/>
          </a:xfrm>
        </p:spPr>
        <p:txBody>
          <a:bodyPr anchor="t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Modify the derivation of scaling factor in LIC </a:t>
            </a:r>
          </a:p>
          <a:p>
            <a:pPr marL="757221" lvl="1" indent="-457200">
              <a:buFont typeface="Arial" panose="020B0604020202020204" pitchFamily="34" charset="0"/>
              <a:buChar char="•"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 the same way of CCLM scale calculation</a:t>
            </a:r>
          </a:p>
          <a:p>
            <a:pPr marL="757221" lvl="1" indent="-4572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LUT reduction: 1024 </a:t>
            </a: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 64 bits</a:t>
            </a:r>
          </a:p>
          <a:p>
            <a:pPr marL="757221" lvl="1" indent="-4572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Bit-width reduction of multiplication: 28  10 bits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sym typeface="Wingdings" panose="05000000000000000000" pitchFamily="2" charset="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We propose to adopt the proposed method to the next version of the VVC draft and VTM software.</a:t>
            </a:r>
          </a:p>
          <a:p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765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245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</TotalTime>
  <Words>371</Words>
  <Application>Microsoft Office PowerPoint</Application>
  <PresentationFormat>画面に合わせる (4:3)</PresentationFormat>
  <Paragraphs>173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(日本語用のフォントを使用)</vt:lpstr>
      <vt:lpstr>Arial Unicode MS</vt:lpstr>
      <vt:lpstr>HGPｺﾞｼｯｸE</vt:lpstr>
      <vt:lpstr>HGPｺﾞｼｯｸM</vt:lpstr>
      <vt:lpstr>ＭＳ Ｐゴシック</vt:lpstr>
      <vt:lpstr>PMingLiU</vt:lpstr>
      <vt:lpstr>Arial</vt:lpstr>
      <vt:lpstr>Arial Black</vt:lpstr>
      <vt:lpstr>Calibri</vt:lpstr>
      <vt:lpstr>Calibri Light</vt:lpstr>
      <vt:lpstr>Tahoma</vt:lpstr>
      <vt:lpstr>Verdana</vt:lpstr>
      <vt:lpstr>Wingdings</vt:lpstr>
      <vt:lpstr>Office テーマ</vt:lpstr>
      <vt:lpstr>Non-CE1:  Simplification of division calculation in LIC</vt:lpstr>
      <vt:lpstr>Scale derivation in LIC</vt:lpstr>
      <vt:lpstr>Proposed method</vt:lpstr>
      <vt:lpstr>Experimental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Non-CE1:  Simplification of division calculation in LIC</dc:title>
  <dc:creator>Y. Yasugi</dc:creator>
  <cp:lastModifiedBy>Y. Yasugi</cp:lastModifiedBy>
  <cp:revision>28</cp:revision>
  <dcterms:created xsi:type="dcterms:W3CDTF">2019-03-14T01:05:19Z</dcterms:created>
  <dcterms:modified xsi:type="dcterms:W3CDTF">2019-03-21T08:17:29Z</dcterms:modified>
</cp:coreProperties>
</file>