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1"/>
  </p:handoutMasterIdLst>
  <p:sldIdLst>
    <p:sldId id="289" r:id="rId3"/>
    <p:sldId id="291" r:id="rId4"/>
    <p:sldId id="292" r:id="rId5"/>
    <p:sldId id="295" r:id="rId6"/>
    <p:sldId id="313" r:id="rId7"/>
    <p:sldId id="315" r:id="rId8"/>
    <p:sldId id="311" r:id="rId9"/>
    <p:sldId id="270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1E4BA7"/>
    <a:srgbClr val="004C97"/>
    <a:srgbClr val="9F1115"/>
    <a:srgbClr val="FFFFFF"/>
    <a:srgbClr val="000000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1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JVET-N0132: Simplification of DC Prediction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Jianglin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Wang,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Shuai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Wei Zhang,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Mar. 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Current DC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4344538"/>
            <a:ext cx="8428723" cy="215549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To </a:t>
            </a:r>
            <a:r>
              <a:rPr lang="en-CA" altLang="zh-CN" dirty="0"/>
              <a:t>calculate the DC value: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 err="1"/>
              <a:t>NxN</a:t>
            </a:r>
            <a:r>
              <a:rPr lang="en-US" altLang="zh-CN" sz="1800" dirty="0"/>
              <a:t> square block, top and left samples(</a:t>
            </a:r>
            <a:r>
              <a:rPr lang="en-US" altLang="zh-CN" sz="1800" b="1" dirty="0">
                <a:solidFill>
                  <a:srgbClr val="0070C0"/>
                </a:solidFill>
              </a:rPr>
              <a:t>2N</a:t>
            </a:r>
            <a:r>
              <a:rPr lang="en-US" altLang="zh-CN" sz="1800" dirty="0"/>
              <a:t> samples)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 err="1"/>
              <a:t>MxN</a:t>
            </a:r>
            <a:r>
              <a:rPr lang="en-US" altLang="zh-CN" sz="1800" dirty="0"/>
              <a:t> non-square block, samples on longer boundary(</a:t>
            </a:r>
            <a:r>
              <a:rPr lang="en-US" altLang="zh-CN" sz="1800" b="1" dirty="0">
                <a:solidFill>
                  <a:srgbClr val="0070C0"/>
                </a:solidFill>
              </a:rPr>
              <a:t>max(M,N) </a:t>
            </a:r>
            <a:r>
              <a:rPr lang="en-US" altLang="zh-CN" sz="1800" dirty="0"/>
              <a:t>samples)</a:t>
            </a:r>
            <a:endParaRPr lang="zh-CN" altLang="en-US" sz="1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48596"/>
              </p:ext>
            </p:extLst>
          </p:nvPr>
        </p:nvGraphicFramePr>
        <p:xfrm>
          <a:off x="736600" y="979046"/>
          <a:ext cx="6839969" cy="325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Visio" r:id="rId3" imgW="6874883" imgH="3274830" progId="Visio.Drawing.11">
                  <p:embed/>
                </p:oleObj>
              </mc:Choice>
              <mc:Fallback>
                <p:oleObj name="Visio" r:id="rId3" imgW="6874883" imgH="32748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979046"/>
                        <a:ext cx="6839969" cy="32563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77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JVET-N0132 Simplification of DC Prediction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020604"/>
              </p:ext>
            </p:extLst>
          </p:nvPr>
        </p:nvGraphicFramePr>
        <p:xfrm>
          <a:off x="742632" y="1002984"/>
          <a:ext cx="6847517" cy="3268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Visio" r:id="rId3" imgW="6874883" imgH="3274830" progId="Visio.Drawing.11">
                  <p:embed/>
                </p:oleObj>
              </mc:Choice>
              <mc:Fallback>
                <p:oleObj name="Visio" r:id="rId3" imgW="6874883" imgH="32748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632" y="1002984"/>
                        <a:ext cx="6847517" cy="32681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5084DF29-74B0-4542-8677-836EA1019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4353636"/>
            <a:ext cx="8291809" cy="20481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Unified </a:t>
            </a:r>
            <a:r>
              <a:rPr lang="en-CA" altLang="zh-CN" dirty="0" smtClean="0"/>
              <a:t>DC </a:t>
            </a:r>
            <a:r>
              <a:rPr lang="en-US" altLang="zh-CN" dirty="0" smtClean="0"/>
              <a:t>calculation method for any CU block</a:t>
            </a:r>
            <a:r>
              <a:rPr lang="en-CA" altLang="zh-CN" dirty="0" smtClean="0"/>
              <a:t>:</a:t>
            </a:r>
            <a:endParaRPr lang="en-CA" altLang="zh-CN" dirty="0"/>
          </a:p>
          <a:p>
            <a:pPr lvl="1">
              <a:lnSpc>
                <a:spcPct val="150000"/>
              </a:lnSpc>
            </a:pPr>
            <a:r>
              <a:rPr lang="en-US" altLang="zh-CN" sz="1800" dirty="0" err="1"/>
              <a:t>NxN</a:t>
            </a:r>
            <a:r>
              <a:rPr lang="en-US" altLang="zh-CN" sz="1800" dirty="0"/>
              <a:t> square block, </a:t>
            </a:r>
            <a:r>
              <a:rPr lang="en-US" altLang="zh-CN" sz="1800" b="1" dirty="0">
                <a:solidFill>
                  <a:srgbClr val="0070C0"/>
                </a:solidFill>
              </a:rPr>
              <a:t>1</a:t>
            </a:r>
            <a:r>
              <a:rPr lang="en-US" altLang="zh-CN" sz="1800" dirty="0"/>
              <a:t> sample on top and </a:t>
            </a:r>
            <a:r>
              <a:rPr lang="en-US" altLang="zh-CN" sz="1800" b="1" dirty="0">
                <a:solidFill>
                  <a:srgbClr val="0070C0"/>
                </a:solidFill>
              </a:rPr>
              <a:t>1</a:t>
            </a:r>
            <a:r>
              <a:rPr lang="en-US" altLang="zh-CN" sz="1800" dirty="0"/>
              <a:t> on left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 err="1"/>
              <a:t>MxN</a:t>
            </a:r>
            <a:r>
              <a:rPr lang="en-US" altLang="zh-CN" sz="1800" dirty="0"/>
              <a:t> non-square block, </a:t>
            </a:r>
            <a:r>
              <a:rPr lang="en-US" altLang="zh-CN" sz="1800" b="1" dirty="0">
                <a:solidFill>
                  <a:srgbClr val="0070C0"/>
                </a:solidFill>
              </a:rPr>
              <a:t>1</a:t>
            </a:r>
            <a:r>
              <a:rPr lang="en-US" altLang="zh-CN" sz="1800" dirty="0"/>
              <a:t> sample on longer boundary</a:t>
            </a:r>
            <a:endParaRPr lang="zh-CN" altLang="en-US" sz="1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2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904258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All Intra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VTM-4.0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0.16%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RandomAccess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VTM-4.0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  <a:endParaRPr lang="zh-CN" sz="14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-0.46%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  <a:endParaRPr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b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CF8E34-BA51-498C-B2E0-07E2C76EB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JVET-N0132 Simplification of DC Prediction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41EB34-FB76-434B-AC61-DA4FCC062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33" y="1122831"/>
            <a:ext cx="8291809" cy="756011"/>
          </a:xfrm>
        </p:spPr>
        <p:txBody>
          <a:bodyPr/>
          <a:lstStyle/>
          <a:p>
            <a:r>
              <a:rPr lang="en-US" altLang="zh-CN" dirty="0"/>
              <a:t>Uniform </a:t>
            </a:r>
            <a:r>
              <a:rPr lang="en-CA" altLang="zh-CN" dirty="0"/>
              <a:t>DC </a:t>
            </a:r>
            <a:r>
              <a:rPr lang="en-US" altLang="zh-CN" dirty="0"/>
              <a:t>calculation method 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758764"/>
              </p:ext>
            </p:extLst>
          </p:nvPr>
        </p:nvGraphicFramePr>
        <p:xfrm>
          <a:off x="341974" y="2977691"/>
          <a:ext cx="8592525" cy="3216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2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3293">
                  <a:extLst>
                    <a:ext uri="{9D8B030D-6E8A-4147-A177-3AD203B41FA5}">
                      <a16:colId xmlns:a16="http://schemas.microsoft.com/office/drawing/2014/main" xmlns="" val="3258603179"/>
                    </a:ext>
                  </a:extLst>
                </a:gridCol>
                <a:gridCol w="2213293">
                  <a:extLst>
                    <a:ext uri="{9D8B030D-6E8A-4147-A177-3AD203B41FA5}">
                      <a16:colId xmlns:a16="http://schemas.microsoft.com/office/drawing/2014/main" xmlns="" val="560362102"/>
                    </a:ext>
                  </a:extLst>
                </a:gridCol>
                <a:gridCol w="221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746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effectLst/>
                        </a:rPr>
                        <a:t> </a:t>
                      </a:r>
                      <a:r>
                        <a:rPr lang="en-CA" altLang="zh-CN" sz="1800" dirty="0"/>
                        <a:t>Number of </a:t>
                      </a:r>
                      <a:r>
                        <a:rPr lang="en-US" altLang="zh-CN" sz="1800" dirty="0"/>
                        <a:t>samples used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effectLst/>
                        </a:rPr>
                        <a:t> </a:t>
                      </a:r>
                      <a:r>
                        <a:rPr lang="en-CA" altLang="zh-CN" sz="1800" dirty="0"/>
                        <a:t>Number of </a:t>
                      </a:r>
                      <a:r>
                        <a:rPr lang="zh-CN" altLang="en-US" sz="1800" dirty="0"/>
                        <a:t>‘</a:t>
                      </a:r>
                      <a:r>
                        <a:rPr lang="en-US" altLang="zh-CN" sz="1800" dirty="0"/>
                        <a:t>+</a:t>
                      </a:r>
                      <a:r>
                        <a:rPr lang="zh-CN" altLang="en-US" sz="1800" dirty="0"/>
                        <a:t>’</a:t>
                      </a:r>
                      <a:r>
                        <a:rPr lang="en-US" altLang="zh-CN" sz="1800" dirty="0"/>
                        <a:t> operations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effectLst/>
                        </a:rPr>
                        <a:t> </a:t>
                      </a:r>
                      <a:r>
                        <a:rPr lang="en-CA" altLang="zh-CN" sz="1800" dirty="0"/>
                        <a:t>Number of </a:t>
                      </a:r>
                      <a:r>
                        <a:rPr lang="zh-CN" altLang="en-US" sz="1800" dirty="0"/>
                        <a:t>‘</a:t>
                      </a:r>
                      <a:r>
                        <a:rPr lang="en-US" altLang="zh-CN" sz="1800" dirty="0"/>
                        <a:t>&gt;&gt;</a:t>
                      </a:r>
                      <a:r>
                        <a:rPr lang="zh-CN" altLang="en-US" sz="1800" dirty="0"/>
                        <a:t>’</a:t>
                      </a:r>
                      <a:r>
                        <a:rPr lang="en-US" altLang="zh-CN" sz="1800" dirty="0"/>
                        <a:t> operations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zh-CN" altLang="en-US" sz="1800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684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VTM4.0 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2N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2N-1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9684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>
                          <a:effectLst/>
                        </a:rPr>
                        <a:t>The proposed method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2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C7FE5D2-F60E-46D3-A11A-18EDF0E7F29D}"/>
              </a:ext>
            </a:extLst>
          </p:cNvPr>
          <p:cNvSpPr/>
          <p:nvPr/>
        </p:nvSpPr>
        <p:spPr>
          <a:xfrm>
            <a:off x="6391183" y="2199431"/>
            <a:ext cx="15295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Square block </a:t>
            </a:r>
            <a:endParaRPr lang="zh-CN" altLang="zh-CN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38E6DBF-7E5A-4FAB-B3F7-05601FCD913A}"/>
              </a:ext>
            </a:extLst>
          </p:cNvPr>
          <p:cNvSpPr/>
          <p:nvPr/>
        </p:nvSpPr>
        <p:spPr>
          <a:xfrm>
            <a:off x="6621439" y="1228299"/>
            <a:ext cx="1069074" cy="97113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DB2704-03FB-4DD2-BBD7-6D00EE95AF6E}"/>
              </a:ext>
            </a:extLst>
          </p:cNvPr>
          <p:cNvSpPr/>
          <p:nvPr/>
        </p:nvSpPr>
        <p:spPr>
          <a:xfrm>
            <a:off x="7736293" y="2197023"/>
            <a:ext cx="7312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(</a:t>
            </a:r>
            <a:r>
              <a:rPr lang="en-US" altLang="zh-CN" b="1" dirty="0" err="1"/>
              <a:t>NxN</a:t>
            </a:r>
            <a:r>
              <a:rPr lang="en-US" altLang="zh-CN" b="1" dirty="0"/>
              <a:t>)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B5F5F34-41D1-4335-A759-FA78D8115B9C}"/>
              </a:ext>
            </a:extLst>
          </p:cNvPr>
          <p:cNvSpPr/>
          <p:nvPr/>
        </p:nvSpPr>
        <p:spPr>
          <a:xfrm>
            <a:off x="6480809" y="1228299"/>
            <a:ext cx="140629" cy="9711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421544A-621A-46CD-8732-A55DD3F0208C}"/>
              </a:ext>
            </a:extLst>
          </p:cNvPr>
          <p:cNvSpPr/>
          <p:nvPr/>
        </p:nvSpPr>
        <p:spPr>
          <a:xfrm>
            <a:off x="6621438" y="1066799"/>
            <a:ext cx="1069074" cy="16029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15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CF8E34-BA51-498C-B2E0-07E2C76EB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JVET-N0132 Simplification of DC Prediction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41EB34-FB76-434B-AC61-DA4FCC062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33" y="1122831"/>
            <a:ext cx="8291809" cy="756011"/>
          </a:xfrm>
        </p:spPr>
        <p:txBody>
          <a:bodyPr/>
          <a:lstStyle/>
          <a:p>
            <a:r>
              <a:rPr lang="en-US" altLang="zh-CN" dirty="0"/>
              <a:t>Uniform </a:t>
            </a:r>
            <a:r>
              <a:rPr lang="en-CA" altLang="zh-CN" dirty="0"/>
              <a:t>DC </a:t>
            </a:r>
            <a:r>
              <a:rPr lang="en-US" altLang="zh-CN" dirty="0"/>
              <a:t>calculation method 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477337"/>
              </p:ext>
            </p:extLst>
          </p:nvPr>
        </p:nvGraphicFramePr>
        <p:xfrm>
          <a:off x="341974" y="2977691"/>
          <a:ext cx="8592525" cy="3216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2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3293">
                  <a:extLst>
                    <a:ext uri="{9D8B030D-6E8A-4147-A177-3AD203B41FA5}">
                      <a16:colId xmlns:a16="http://schemas.microsoft.com/office/drawing/2014/main" xmlns="" val="3258603179"/>
                    </a:ext>
                  </a:extLst>
                </a:gridCol>
                <a:gridCol w="2213293">
                  <a:extLst>
                    <a:ext uri="{9D8B030D-6E8A-4147-A177-3AD203B41FA5}">
                      <a16:colId xmlns:a16="http://schemas.microsoft.com/office/drawing/2014/main" xmlns="" val="560362102"/>
                    </a:ext>
                  </a:extLst>
                </a:gridCol>
                <a:gridCol w="221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746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effectLst/>
                        </a:rPr>
                        <a:t> </a:t>
                      </a:r>
                      <a:r>
                        <a:rPr lang="en-CA" altLang="zh-CN" sz="1800" dirty="0"/>
                        <a:t>Number of </a:t>
                      </a:r>
                      <a:r>
                        <a:rPr lang="en-US" altLang="zh-CN" sz="1800" dirty="0"/>
                        <a:t>samples used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effectLst/>
                        </a:rPr>
                        <a:t> </a:t>
                      </a:r>
                      <a:r>
                        <a:rPr lang="en-CA" altLang="zh-CN" sz="1800" dirty="0"/>
                        <a:t>Number of </a:t>
                      </a:r>
                      <a:r>
                        <a:rPr lang="zh-CN" altLang="en-US" sz="1800" dirty="0"/>
                        <a:t>‘</a:t>
                      </a:r>
                      <a:r>
                        <a:rPr lang="en-US" altLang="zh-CN" sz="1800" dirty="0"/>
                        <a:t>+</a:t>
                      </a:r>
                      <a:r>
                        <a:rPr lang="zh-CN" altLang="en-US" sz="1800" dirty="0"/>
                        <a:t>’</a:t>
                      </a:r>
                      <a:r>
                        <a:rPr lang="en-US" altLang="zh-CN" sz="1800" dirty="0"/>
                        <a:t> operations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effectLst/>
                        </a:rPr>
                        <a:t> </a:t>
                      </a:r>
                      <a:r>
                        <a:rPr lang="en-CA" altLang="zh-CN" sz="1800" dirty="0"/>
                        <a:t>Number of </a:t>
                      </a:r>
                      <a:r>
                        <a:rPr lang="zh-CN" altLang="en-US" sz="1800" dirty="0"/>
                        <a:t>‘</a:t>
                      </a:r>
                      <a:r>
                        <a:rPr lang="en-US" altLang="zh-CN" sz="1800" dirty="0"/>
                        <a:t>&gt;&gt;</a:t>
                      </a:r>
                      <a:r>
                        <a:rPr lang="zh-CN" altLang="en-US" sz="1800" dirty="0"/>
                        <a:t>’</a:t>
                      </a:r>
                      <a:r>
                        <a:rPr lang="en-US" altLang="zh-CN" sz="1800" dirty="0"/>
                        <a:t> operations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zh-CN" altLang="en-US" sz="1800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684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VTM4.0 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Max(M,N)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Max(M,N)-1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9684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>
                          <a:effectLst/>
                        </a:rPr>
                        <a:t>The proposed method</a:t>
                      </a:r>
                      <a:endParaRPr lang="zh-CN" alt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1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0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0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C7FE5D2-F60E-46D3-A11A-18EDF0E7F29D}"/>
              </a:ext>
            </a:extLst>
          </p:cNvPr>
          <p:cNvSpPr/>
          <p:nvPr/>
        </p:nvSpPr>
        <p:spPr>
          <a:xfrm>
            <a:off x="5864363" y="2199431"/>
            <a:ext cx="1973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/>
              <a:t>Non-square block </a:t>
            </a:r>
            <a:endParaRPr lang="zh-CN" altLang="zh-CN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38E6DBF-7E5A-4FAB-B3F7-05601FCD913A}"/>
              </a:ext>
            </a:extLst>
          </p:cNvPr>
          <p:cNvSpPr/>
          <p:nvPr/>
        </p:nvSpPr>
        <p:spPr>
          <a:xfrm>
            <a:off x="6621439" y="1368679"/>
            <a:ext cx="1069074" cy="54499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DB2704-03FB-4DD2-BBD7-6D00EE95AF6E}"/>
              </a:ext>
            </a:extLst>
          </p:cNvPr>
          <p:cNvSpPr/>
          <p:nvPr/>
        </p:nvSpPr>
        <p:spPr>
          <a:xfrm>
            <a:off x="7736293" y="2197023"/>
            <a:ext cx="7553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(</a:t>
            </a:r>
            <a:r>
              <a:rPr lang="en-US" altLang="zh-CN" b="1" dirty="0" err="1"/>
              <a:t>MxN</a:t>
            </a:r>
            <a:r>
              <a:rPr lang="en-US" altLang="zh-CN" b="1" dirty="0"/>
              <a:t>)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C4058C8-54DC-40B1-9F22-02596351E7EC}"/>
              </a:ext>
            </a:extLst>
          </p:cNvPr>
          <p:cNvSpPr/>
          <p:nvPr/>
        </p:nvSpPr>
        <p:spPr>
          <a:xfrm>
            <a:off x="6621439" y="1243007"/>
            <a:ext cx="1069074" cy="1390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1DB690A-3B12-41F4-8AA7-C931E846180D}"/>
              </a:ext>
            </a:extLst>
          </p:cNvPr>
          <p:cNvSpPr/>
          <p:nvPr/>
        </p:nvSpPr>
        <p:spPr>
          <a:xfrm>
            <a:off x="6473971" y="1382071"/>
            <a:ext cx="147467" cy="5449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1122831"/>
            <a:ext cx="8291809" cy="475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Unified </a:t>
            </a:r>
            <a:r>
              <a:rPr lang="en-CA" altLang="zh-CN" dirty="0" smtClean="0"/>
              <a:t>DC </a:t>
            </a:r>
            <a:r>
              <a:rPr lang="en-US" altLang="zh-CN" dirty="0" smtClean="0"/>
              <a:t>calculation method for any CU block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Simplification, 1 or 2 reference samples are used</a:t>
            </a:r>
            <a:endParaRPr lang="en-US" altLang="zh-CN" sz="2000" dirty="0"/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Performance reserved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Suggest to be </a:t>
            </a:r>
            <a:r>
              <a:rPr lang="en-US" altLang="zh-CN" sz="2000" dirty="0" smtClean="0"/>
              <a:t>considered into CE</a:t>
            </a:r>
            <a:endParaRPr lang="zh-CN" altLang="en-US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1230</TotalTime>
  <Words>385</Words>
  <Application>Microsoft Office PowerPoint</Application>
  <PresentationFormat>全屏显示(4:3)</PresentationFormat>
  <Paragraphs>172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 Unicode MS</vt:lpstr>
      <vt:lpstr>新細明體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1_新实验室模板</vt:lpstr>
      <vt:lpstr>Visio</vt:lpstr>
      <vt:lpstr>JVET-N0132: Simplification of DC Prediction </vt:lpstr>
      <vt:lpstr>Current DC</vt:lpstr>
      <vt:lpstr>JVET-N0132 Simplification of DC Prediction</vt:lpstr>
      <vt:lpstr>Experimental results  </vt:lpstr>
      <vt:lpstr>JVET-N0132 Simplification of DC Prediction</vt:lpstr>
      <vt:lpstr>JVET-N0132 Simplification of DC Prediction</vt:lpstr>
      <vt:lpstr>Conclusion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Lin</cp:lastModifiedBy>
  <cp:revision>228</cp:revision>
  <dcterms:created xsi:type="dcterms:W3CDTF">2018-12-28T13:08:00Z</dcterms:created>
  <dcterms:modified xsi:type="dcterms:W3CDTF">2019-03-20T12:14:29Z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