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5"/>
  </p:notesMasterIdLst>
  <p:handoutMasterIdLst>
    <p:handoutMasterId r:id="rId6"/>
  </p:handoutMasterIdLst>
  <p:sldIdLst>
    <p:sldId id="256" r:id="rId2"/>
    <p:sldId id="279" r:id="rId3"/>
    <p:sldId id="280" r:id="rId4"/>
  </p:sldIdLst>
  <p:sldSz cx="9144000" cy="6858000" type="screen4x3"/>
  <p:notesSz cx="6797675" cy="9926638"/>
  <p:embeddedFontLst>
    <p:embeddedFont>
      <p:font typeface="Calibri" panose="020F0502020204030204" pitchFamily="34" charset="0"/>
      <p:regular r:id="rId7"/>
      <p:bold r:id="rId8"/>
      <p:italic r:id="rId9"/>
      <p:boldItalic r:id="rId10"/>
    </p:embeddedFont>
    <p:embeddedFont>
      <p:font typeface="맑은 고딕" panose="020B0503020000020004" pitchFamily="50" charset="-127"/>
      <p:regular r:id="rId11"/>
      <p:bold r:id="rId12"/>
    </p:embeddedFont>
  </p:embeddedFont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52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밝은 스타일 2 - 강조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5649" autoAdjust="0"/>
  </p:normalViewPr>
  <p:slideViewPr>
    <p:cSldViewPr>
      <p:cViewPr>
        <p:scale>
          <a:sx n="69" d="100"/>
          <a:sy n="69" d="100"/>
        </p:scale>
        <p:origin x="1200" y="-1400"/>
      </p:cViewPr>
      <p:guideLst>
        <p:guide orient="horz" pos="2160"/>
        <p:guide pos="2880"/>
      </p:guideLst>
    </p:cSldViewPr>
  </p:slideViewPr>
  <p:notesTextViewPr>
    <p:cViewPr>
      <p:scale>
        <a:sx n="125" d="100"/>
        <a:sy n="125" d="100"/>
      </p:scale>
      <p:origin x="0" y="0"/>
    </p:cViewPr>
  </p:notesTextViewPr>
  <p:notesViewPr>
    <p:cSldViewPr>
      <p:cViewPr varScale="1">
        <p:scale>
          <a:sx n="83" d="100"/>
          <a:sy n="83" d="100"/>
        </p:scale>
        <p:origin x="-1050"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font" Target="fonts/font5.fntdata"/><Relationship Id="rId5" Type="http://schemas.openxmlformats.org/officeDocument/2006/relationships/notesMaster" Target="notesMasters/notesMaster1.xml"/><Relationship Id="rId15" Type="http://schemas.openxmlformats.org/officeDocument/2006/relationships/theme" Target="theme/theme1.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C6A26A57-4F12-4FD9-8E9E-F76BEC4761DA}" type="datetimeFigureOut">
              <a:rPr lang="ko-KR" altLang="en-US" smtClean="0"/>
              <a:t>2019-03-21</a:t>
            </a:fld>
            <a:endParaRPr lang="ko-KR" altLang="en-US"/>
          </a:p>
        </p:txBody>
      </p:sp>
      <p:sp>
        <p:nvSpPr>
          <p:cNvPr id="4" name="바닥글 개체 틀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A8461E05-E1C7-45F8-9AF4-86B305375DC5}" type="slidenum">
              <a:rPr lang="ko-KR" altLang="en-US" smtClean="0"/>
              <a:t>‹#›</a:t>
            </a:fld>
            <a:endParaRPr lang="ko-KR" altLang="en-US"/>
          </a:p>
        </p:txBody>
      </p:sp>
    </p:spTree>
    <p:extLst>
      <p:ext uri="{BB962C8B-B14F-4D97-AF65-F5344CB8AC3E}">
        <p14:creationId xmlns:p14="http://schemas.microsoft.com/office/powerpoint/2010/main" val="27995068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F39BA0D-1B65-4EC0-AA76-4BBC3B7409B9}" type="datetimeFigureOut">
              <a:rPr lang="ko-KR" altLang="en-US" smtClean="0"/>
              <a:pPr/>
              <a:t>2019-03-21</a:t>
            </a:fld>
            <a:endParaRPr lang="ko-KR" altLang="en-US"/>
          </a:p>
        </p:txBody>
      </p:sp>
      <p:sp>
        <p:nvSpPr>
          <p:cNvPr id="4" name="슬라이드 이미지 개체 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04A93FB-ABC8-4DB8-AF76-B8DFE9B83B0C}" type="slidenum">
              <a:rPr lang="ko-KR" altLang="en-US" smtClean="0"/>
              <a:pPr/>
              <a:t>‹#›</a:t>
            </a:fld>
            <a:endParaRPr lang="ko-KR" altLang="en-US"/>
          </a:p>
        </p:txBody>
      </p:sp>
    </p:spTree>
    <p:extLst>
      <p:ext uri="{BB962C8B-B14F-4D97-AF65-F5344CB8AC3E}">
        <p14:creationId xmlns:p14="http://schemas.microsoft.com/office/powerpoint/2010/main" val="3088785414"/>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pPr/>
              <a:t>1</a:t>
            </a:fld>
            <a:endParaRPr lang="ko-KR" altLang="en-US"/>
          </a:p>
        </p:txBody>
      </p:sp>
    </p:spTree>
    <p:extLst>
      <p:ext uri="{BB962C8B-B14F-4D97-AF65-F5344CB8AC3E}">
        <p14:creationId xmlns:p14="http://schemas.microsoft.com/office/powerpoint/2010/main" val="638529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600" dirty="0"/>
              <a:t>This proposal is a simple modification.</a:t>
            </a:r>
          </a:p>
          <a:p>
            <a:r>
              <a:rPr lang="en-US" altLang="ko-KR" sz="1600" dirty="0"/>
              <a:t>In VTM 4.0, An integer reference sample is used for PDPC in the angular prediction.</a:t>
            </a:r>
          </a:p>
          <a:p>
            <a:r>
              <a:rPr lang="en-CA" altLang="ko-KR" sz="1600" dirty="0"/>
              <a:t>The integer reference is determined by the fractional distance so that the nearest one is used.</a:t>
            </a:r>
          </a:p>
          <a:p>
            <a:r>
              <a:rPr lang="en-CA" altLang="ko-KR" sz="1600" dirty="0"/>
              <a:t>This contribution proposes to replace the round operation with the floor operation to choose an integer sample.</a:t>
            </a:r>
          </a:p>
          <a:p>
            <a:r>
              <a:rPr lang="en-CA" altLang="ko-KR" sz="1600" dirty="0"/>
              <a:t>Then we don’t need to calculate the fractional distance.</a:t>
            </a:r>
          </a:p>
          <a:p>
            <a:r>
              <a:rPr lang="en-CA" altLang="ko-KR" sz="1600" dirty="0"/>
              <a:t>There is no performance change for AI, </a:t>
            </a:r>
            <a:r>
              <a:rPr lang="en-US" altLang="ko-KR" sz="1600" dirty="0"/>
              <a:t>0.01 BD-BR gain for RA and LDB</a:t>
            </a:r>
            <a:r>
              <a:rPr lang="en-CA" altLang="ko-KR" sz="1600" dirty="0"/>
              <a:t>.</a:t>
            </a:r>
            <a:endParaRPr lang="ko-KR" altLang="en-US" sz="1600" dirty="0"/>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pPr/>
              <a:t>2</a:t>
            </a:fld>
            <a:endParaRPr lang="ko-KR" altLang="en-US"/>
          </a:p>
        </p:txBody>
      </p:sp>
    </p:spTree>
    <p:extLst>
      <p:ext uri="{BB962C8B-B14F-4D97-AF65-F5344CB8AC3E}">
        <p14:creationId xmlns:p14="http://schemas.microsoft.com/office/powerpoint/2010/main" val="1819324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pPr/>
              <a:t>3</a:t>
            </a:fld>
            <a:endParaRPr lang="ko-KR" altLang="en-US"/>
          </a:p>
        </p:txBody>
      </p:sp>
    </p:spTree>
    <p:extLst>
      <p:ext uri="{BB962C8B-B14F-4D97-AF65-F5344CB8AC3E}">
        <p14:creationId xmlns:p14="http://schemas.microsoft.com/office/powerpoint/2010/main" val="5287175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35626" y="3645709"/>
            <a:ext cx="3508373" cy="1872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5649912" y="3946974"/>
            <a:ext cx="3396109" cy="1763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29684" y="529213"/>
            <a:ext cx="1597025" cy="117338"/>
          </a:xfrm>
          <a:prstGeom prst="rect">
            <a:avLst/>
          </a:prstGeom>
          <a:noFill/>
          <a:extLst>
            <a:ext uri="{909E8E84-426E-40DD-AFC4-6F175D3DCCD1}">
              <a14:hiddenFill xmlns:a14="http://schemas.microsoft.com/office/drawing/2010/main">
                <a:solidFill>
                  <a:srgbClr val="FFFFFF"/>
                </a:solidFill>
              </a14:hiddenFill>
            </a:ext>
          </a:extLst>
        </p:spPr>
      </p:pic>
      <p:sp>
        <p:nvSpPr>
          <p:cNvPr id="19" name="제목 18"/>
          <p:cNvSpPr>
            <a:spLocks noGrp="1"/>
          </p:cNvSpPr>
          <p:nvPr>
            <p:ph type="title"/>
          </p:nvPr>
        </p:nvSpPr>
        <p:spPr>
          <a:xfrm>
            <a:off x="567528" y="3426611"/>
            <a:ext cx="4993823" cy="520363"/>
          </a:xfrm>
          <a:prstGeom prst="rect">
            <a:avLst/>
          </a:prstGeom>
        </p:spPr>
        <p:txBody>
          <a:bodyPr/>
          <a:lstStyle>
            <a:lvl1pPr>
              <a:defRPr kumimoji="1" lang="ko-KR" altLang="en-US" sz="3300">
                <a:solidFill>
                  <a:schemeClr val="bg2">
                    <a:lumMod val="10000"/>
                  </a:schemeClr>
                </a:solidFill>
                <a:cs typeface="Exo 2" charset="0"/>
              </a:defRPr>
            </a:lvl1pPr>
          </a:lstStyle>
          <a:p>
            <a:pPr marL="0" lvl="0"/>
            <a:r>
              <a:rPr lang="ko-KR" altLang="en-US"/>
              <a:t>마스터 제목 스타일 편집</a:t>
            </a:r>
            <a:endParaRPr lang="ko-KR" altLang="en-US" dirty="0"/>
          </a:p>
        </p:txBody>
      </p:sp>
    </p:spTree>
    <p:extLst>
      <p:ext uri="{BB962C8B-B14F-4D97-AF65-F5344CB8AC3E}">
        <p14:creationId xmlns:p14="http://schemas.microsoft.com/office/powerpoint/2010/main" val="321058943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_사용자 지정 레이아웃">
    <p:spTree>
      <p:nvGrpSpPr>
        <p:cNvPr id="1" name=""/>
        <p:cNvGrpSpPr/>
        <p:nvPr/>
      </p:nvGrpSpPr>
      <p:grpSpPr>
        <a:xfrm>
          <a:off x="0" y="0"/>
          <a:ext cx="0" cy="0"/>
          <a:chOff x="0" y="0"/>
          <a:chExt cx="0" cy="0"/>
        </a:xfrm>
      </p:grpSpPr>
      <p:pic>
        <p:nvPicPr>
          <p:cNvPr id="2052" name="Picture 4" descr="I:\YISSUE\삼성\그래픽 모티브\아이콘\브랜딩4-1(아이콘)-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00088"/>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6"/>
          <p:cNvSpPr/>
          <p:nvPr/>
        </p:nvSpPr>
        <p:spPr>
          <a:xfrm>
            <a:off x="0" y="6312219"/>
            <a:ext cx="8486775" cy="45719"/>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직사각형 11"/>
          <p:cNvSpPr/>
          <p:nvPr/>
        </p:nvSpPr>
        <p:spPr>
          <a:xfrm>
            <a:off x="8562976" y="6312218"/>
            <a:ext cx="175418"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직사각형 12"/>
          <p:cNvSpPr/>
          <p:nvPr/>
        </p:nvSpPr>
        <p:spPr>
          <a:xfrm>
            <a:off x="8808243" y="6312218"/>
            <a:ext cx="8770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직사각형 13"/>
          <p:cNvSpPr/>
          <p:nvPr/>
        </p:nvSpPr>
        <p:spPr>
          <a:xfrm>
            <a:off x="8957666" y="6312218"/>
            <a:ext cx="4571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67771" y="6553396"/>
            <a:ext cx="1597025" cy="11733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I:\YISSUE\삼성\그래픽 모티브\작업\브랜딩4-1(아이콘)-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551" y="6547046"/>
            <a:ext cx="2578100" cy="1254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385891" y="6471252"/>
            <a:ext cx="372218" cy="276999"/>
          </a:xfrm>
          <a:prstGeom prst="rect">
            <a:avLst/>
          </a:prstGeom>
          <a:noFill/>
        </p:spPr>
        <p:txBody>
          <a:bodyPr wrap="none" rtlCol="0">
            <a:spAutoFit/>
          </a:bodyPr>
          <a:lstStyle/>
          <a:p>
            <a:pPr algn="l"/>
            <a:fld id="{260E2A6B-A809-4840-BF14-8648BC0BDF87}" type="slidenum">
              <a:rPr lang="id-ID" sz="1200" b="0" i="0" smtClean="0">
                <a:solidFill>
                  <a:schemeClr val="bg1">
                    <a:lumMod val="50000"/>
                  </a:schemeClr>
                </a:solidFill>
                <a:latin typeface="+mn-ea"/>
                <a:ea typeface="+mn-ea"/>
                <a:cs typeface="Titillium" charset="0"/>
              </a:rPr>
              <a:pPr algn="l"/>
              <a:t>‹#›</a:t>
            </a:fld>
            <a:endParaRPr lang="en-MY" sz="2400" b="0" i="0" dirty="0">
              <a:solidFill>
                <a:schemeClr val="bg1">
                  <a:lumMod val="50000"/>
                </a:schemeClr>
              </a:solidFill>
              <a:latin typeface="+mn-ea"/>
              <a:ea typeface="+mn-ea"/>
              <a:cs typeface="Titillium" charset="0"/>
            </a:endParaRPr>
          </a:p>
        </p:txBody>
      </p:sp>
      <p:sp>
        <p:nvSpPr>
          <p:cNvPr id="3" name="텍스트 개체 틀 2"/>
          <p:cNvSpPr>
            <a:spLocks noGrp="1"/>
          </p:cNvSpPr>
          <p:nvPr>
            <p:ph type="body" sz="quarter" idx="10"/>
          </p:nvPr>
        </p:nvSpPr>
        <p:spPr>
          <a:xfrm>
            <a:off x="248444" y="895546"/>
            <a:ext cx="8647112" cy="5221214"/>
          </a:xfrm>
          <a:prstGeom prst="rect">
            <a:avLst/>
          </a:prstGeom>
        </p:spPr>
        <p:txBody>
          <a:bodyPr/>
          <a:lstStyle>
            <a:lvl1pPr marL="285750" indent="-285750" algn="l" defTabSz="914400" rtl="0" eaLnBrk="1" latinLnBrk="1" hangingPunct="1">
              <a:buBlip>
                <a:blip r:embed="rId5"/>
              </a:buBlip>
              <a:defRPr lang="ko-KR" altLang="en-US" sz="1800" b="1" kern="1200" dirty="0" smtClean="0">
                <a:solidFill>
                  <a:schemeClr val="tx1"/>
                </a:solidFill>
                <a:latin typeface="+mj-ea"/>
                <a:ea typeface="+mn-ea"/>
                <a:cs typeface="+mn-cs"/>
              </a:defRPr>
            </a:lvl1pPr>
            <a:lvl2pPr marL="539750" indent="-179388">
              <a:defRPr sz="1600"/>
            </a:lvl2pPr>
            <a:lvl3pPr marL="809625" indent="-179388">
              <a:defRPr sz="1400"/>
            </a:lvl3pPr>
            <a:lvl4pPr marL="1079500" indent="-179388">
              <a:defRPr sz="1200"/>
            </a:lvl4pPr>
            <a:lvl5pPr marL="1341438" indent="-179388">
              <a:defRPr sz="1100"/>
            </a:lvl5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ko-KR" altLang="en-US" dirty="0"/>
          </a:p>
        </p:txBody>
      </p:sp>
      <p:sp>
        <p:nvSpPr>
          <p:cNvPr id="5" name="제목 4"/>
          <p:cNvSpPr>
            <a:spLocks noGrp="1"/>
          </p:cNvSpPr>
          <p:nvPr>
            <p:ph type="title"/>
          </p:nvPr>
        </p:nvSpPr>
        <p:spPr>
          <a:xfrm>
            <a:off x="248445" y="118693"/>
            <a:ext cx="8647112" cy="480131"/>
          </a:xfrm>
          <a:prstGeom prst="rect">
            <a:avLst/>
          </a:prstGeom>
        </p:spPr>
        <p:txBody>
          <a:bodyPr wrap="square">
            <a:spAutoFit/>
          </a:bodyPr>
          <a:lstStyle>
            <a:lvl1pPr>
              <a:defRPr lang="ko-KR" altLang="en-US" sz="2800">
                <a:solidFill>
                  <a:schemeClr val="bg1"/>
                </a:solidFill>
                <a:cs typeface="+mn-cs"/>
              </a:defRPr>
            </a:lvl1pPr>
          </a:lstStyle>
          <a:p>
            <a:pPr marL="0" lvl="0"/>
            <a:r>
              <a:rPr lang="ko-KR" altLang="en-US"/>
              <a:t>마스터 제목 스타일 편집</a:t>
            </a:r>
            <a:endParaRPr lang="ko-KR" altLang="en-US" dirty="0"/>
          </a:p>
        </p:txBody>
      </p:sp>
    </p:spTree>
    <p:extLst>
      <p:ext uri="{BB962C8B-B14F-4D97-AF65-F5344CB8AC3E}">
        <p14:creationId xmlns:p14="http://schemas.microsoft.com/office/powerpoint/2010/main" val="42066211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사용자 지정 레이아웃">
    <p:spTree>
      <p:nvGrpSpPr>
        <p:cNvPr id="1" name=""/>
        <p:cNvGrpSpPr/>
        <p:nvPr/>
      </p:nvGrpSpPr>
      <p:grpSpPr>
        <a:xfrm>
          <a:off x="0" y="0"/>
          <a:ext cx="0" cy="0"/>
          <a:chOff x="0" y="0"/>
          <a:chExt cx="0" cy="0"/>
        </a:xfrm>
      </p:grpSpPr>
      <p:sp>
        <p:nvSpPr>
          <p:cNvPr id="25" name="직사각형 24"/>
          <p:cNvSpPr/>
          <p:nvPr/>
        </p:nvSpPr>
        <p:spPr>
          <a:xfrm>
            <a:off x="3835400" y="0"/>
            <a:ext cx="5308600" cy="6858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8" name="Picture 9" descr="I:\YISSUE\삼성\그래픽 모티브\작업\브랜딩4-1(아이콘)-0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551" y="6547046"/>
            <a:ext cx="2578100" cy="125413"/>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I:\YISSUE\삼성\그래픽 모티브\아이콘\브랜딩4-1(아이콘)-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461" y="2175459"/>
            <a:ext cx="2915328" cy="3510966"/>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I:\YISSUE\삼성\그래픽 모티브\아이콘\브랜딩4-1(아이콘)-1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56"/>
          <a:stretch/>
        </p:blipFill>
        <p:spPr bwMode="auto">
          <a:xfrm>
            <a:off x="3835400" y="-2"/>
            <a:ext cx="5308600" cy="6858001"/>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직선 연결선 67"/>
          <p:cNvCxnSpPr/>
          <p:nvPr/>
        </p:nvCxnSpPr>
        <p:spPr>
          <a:xfrm>
            <a:off x="0" y="1417973"/>
            <a:ext cx="234315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267774" y="6553396"/>
            <a:ext cx="1597018" cy="117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72690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제목 슬라이드">
    <p:spTree>
      <p:nvGrpSpPr>
        <p:cNvPr id="1" name=""/>
        <p:cNvGrpSpPr/>
        <p:nvPr/>
      </p:nvGrpSpPr>
      <p:grpSpPr>
        <a:xfrm>
          <a:off x="0" y="0"/>
          <a:ext cx="0" cy="0"/>
          <a:chOff x="0" y="0"/>
          <a:chExt cx="0" cy="0"/>
        </a:xfrm>
      </p:grpSpPr>
      <p:sp>
        <p:nvSpPr>
          <p:cNvPr id="3" name="부제목 2"/>
          <p:cNvSpPr>
            <a:spLocks noGrp="1"/>
          </p:cNvSpPr>
          <p:nvPr>
            <p:ph type="subTitle" idx="1" hasCustomPrompt="1"/>
          </p:nvPr>
        </p:nvSpPr>
        <p:spPr>
          <a:xfrm>
            <a:off x="3419872" y="4437112"/>
            <a:ext cx="2304256" cy="461665"/>
          </a:xfrm>
          <a:prstGeom prst="rect">
            <a:avLst/>
          </a:prstGeom>
          <a:noFill/>
        </p:spPr>
        <p:txBody>
          <a:bodyPr wrap="square" rtlCol="0">
            <a:spAutoFit/>
          </a:bodyPr>
          <a:lstStyle>
            <a:lvl1pPr marL="0" indent="0">
              <a:buNone/>
              <a:defRPr kumimoji="1" lang="ko-KR" altLang="en-US" sz="2400" b="0" spc="-180" dirty="0">
                <a:ln w="11430"/>
                <a:solidFill>
                  <a:schemeClr val="tx1">
                    <a:lumMod val="65000"/>
                    <a:lumOff val="35000"/>
                  </a:schemeClr>
                </a:solidFill>
                <a:effectLst/>
                <a:latin typeface="Arial" panose="020B0604020202020204" pitchFamily="34" charset="0"/>
                <a:ea typeface="삼성고딕 M" panose="020B0600000000000000" pitchFamily="50" charset="-127"/>
                <a:cs typeface="Arial" panose="020B0604020202020204" pitchFamily="34" charset="0"/>
              </a:defRPr>
            </a:lvl1pPr>
          </a:lstStyle>
          <a:p>
            <a:pPr marL="0" lvl="0" algn="ctr"/>
            <a:r>
              <a:rPr lang="en-US" altLang="ko-KR" dirty="0"/>
              <a:t>2016. 01. 11</a:t>
            </a:r>
            <a:endParaRPr lang="ko-KR" altLang="en-US" dirty="0"/>
          </a:p>
        </p:txBody>
      </p:sp>
      <p:sp>
        <p:nvSpPr>
          <p:cNvPr id="16" name="TextBox 15"/>
          <p:cNvSpPr txBox="1"/>
          <p:nvPr userDrawn="1"/>
        </p:nvSpPr>
        <p:spPr>
          <a:xfrm>
            <a:off x="51367" y="6597352"/>
            <a:ext cx="1220453" cy="211203"/>
          </a:xfrm>
          <a:prstGeom prst="rect">
            <a:avLst/>
          </a:prstGeom>
          <a:noFill/>
          <a:ln>
            <a:noFill/>
          </a:ln>
        </p:spPr>
        <p:txBody>
          <a:bodyPr wrap="none" lIns="36000" tIns="36000" rIns="36000" bIns="36000" rtlCol="0">
            <a:spAutoFit/>
          </a:bodyPr>
          <a:lstStyle/>
          <a:p>
            <a:r>
              <a:rPr lang="en-US" altLang="ko-KR" sz="900" dirty="0">
                <a:solidFill>
                  <a:srgbClr val="FF0000"/>
                </a:solidFill>
                <a:latin typeface="Arial" panose="020B0604020202020204" pitchFamily="34" charset="0"/>
                <a:ea typeface="+mn-ea"/>
                <a:cs typeface="Arial" panose="020B0604020202020204" pitchFamily="34" charset="0"/>
              </a:rPr>
              <a:t>Samsung </a:t>
            </a:r>
            <a:r>
              <a:rPr lang="en-US" altLang="ko-KR" sz="900" b="0" dirty="0">
                <a:solidFill>
                  <a:srgbClr val="FF0000"/>
                </a:solidFill>
                <a:latin typeface="Arial" panose="020B0604020202020204" pitchFamily="34" charset="0"/>
                <a:ea typeface="+mn-ea"/>
                <a:cs typeface="Arial" panose="020B0604020202020204" pitchFamily="34" charset="0"/>
              </a:rPr>
              <a:t>Confidential</a:t>
            </a:r>
            <a:endParaRPr lang="ko-KR" altLang="en-US" sz="900" b="0" dirty="0">
              <a:solidFill>
                <a:srgbClr val="FF0000"/>
              </a:solidFill>
              <a:latin typeface="Arial" panose="020B0604020202020204" pitchFamily="34" charset="0"/>
              <a:ea typeface="+mn-ea"/>
              <a:cs typeface="Arial" panose="020B0604020202020204" pitchFamily="34" charset="0"/>
            </a:endParaRPr>
          </a:p>
        </p:txBody>
      </p:sp>
      <p:sp>
        <p:nvSpPr>
          <p:cNvPr id="2" name="제목 1"/>
          <p:cNvSpPr>
            <a:spLocks noGrp="1"/>
          </p:cNvSpPr>
          <p:nvPr>
            <p:ph type="ctrTitle" hasCustomPrompt="1"/>
          </p:nvPr>
        </p:nvSpPr>
        <p:spPr>
          <a:xfrm>
            <a:off x="685800" y="1799687"/>
            <a:ext cx="7772400" cy="864096"/>
          </a:xfrm>
          <a:prstGeom prst="rect">
            <a:avLst/>
          </a:prstGeom>
        </p:spPr>
        <p:txBody>
          <a:bodyPr/>
          <a:lstStyle>
            <a:lvl1pPr>
              <a:defRPr kumimoji="1" lang="ko-KR" altLang="en-US" sz="4800" b="1" kern="1200" spc="-150" dirty="0" smtClean="0">
                <a:ln w="11430"/>
                <a:solidFill>
                  <a:schemeClr val="tx1"/>
                </a:solidFill>
                <a:effectLst/>
                <a:latin typeface="Arial" panose="020B0604020202020204" pitchFamily="34" charset="0"/>
                <a:ea typeface="삼성긴고딕OTF ExtraBold" pitchFamily="34" charset="-127"/>
                <a:cs typeface="Arial" panose="020B0604020202020204" pitchFamily="34" charset="0"/>
              </a:defRPr>
            </a:lvl1pPr>
          </a:lstStyle>
          <a:p>
            <a:r>
              <a:rPr lang="en-US" altLang="ko-KR" dirty="0"/>
              <a:t>Master Title</a:t>
            </a:r>
            <a:endParaRPr lang="ko-KR" altLang="en-US" dirty="0"/>
          </a:p>
        </p:txBody>
      </p:sp>
    </p:spTree>
    <p:extLst>
      <p:ext uri="{BB962C8B-B14F-4D97-AF65-F5344CB8AC3E}">
        <p14:creationId xmlns:p14="http://schemas.microsoft.com/office/powerpoint/2010/main" val="62058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
        <p:nvSpPr>
          <p:cNvPr id="6" name="슬라이드 번호 개체 틀 5"/>
          <p:cNvSpPr>
            <a:spLocks noGrp="1"/>
          </p:cNvSpPr>
          <p:nvPr>
            <p:ph type="sldNum" sz="quarter" idx="12"/>
          </p:nvPr>
        </p:nvSpPr>
        <p:spPr>
          <a:xfrm>
            <a:off x="8045301" y="6579410"/>
            <a:ext cx="1066800" cy="233602"/>
          </a:xfrm>
          <a:prstGeom prst="rect">
            <a:avLst/>
          </a:prstGeom>
        </p:spPr>
        <p:txBody>
          <a:bodyPr/>
          <a:lstStyle>
            <a:lvl1pPr algn="r">
              <a:defRPr sz="1000">
                <a:solidFill>
                  <a:schemeClr val="tx1">
                    <a:lumMod val="50000"/>
                    <a:lumOff val="50000"/>
                  </a:schemeClr>
                </a:solidFill>
                <a:latin typeface="Arial" panose="020B0604020202020204" pitchFamily="34" charset="0"/>
                <a:ea typeface="+mn-ea"/>
                <a:cs typeface="Arial" panose="020B0604020202020204" pitchFamily="34" charset="0"/>
              </a:defRPr>
            </a:lvl1pPr>
          </a:lstStyle>
          <a:p>
            <a:fld id="{41CB6D96-E065-46D7-BFC0-473F3D5B23B3}" type="slidenum">
              <a:rPr lang="ko-KR" altLang="en-US" smtClean="0"/>
              <a:pPr/>
              <a:t>‹#›</a:t>
            </a:fld>
            <a:r>
              <a:rPr lang="ko-KR" altLang="en-US" dirty="0"/>
              <a:t> </a:t>
            </a:r>
            <a:r>
              <a:rPr lang="en-US" altLang="ko-KR" dirty="0"/>
              <a:t>/ 4</a:t>
            </a:r>
            <a:endParaRPr lang="ko-KR" altLang="en-US" dirty="0"/>
          </a:p>
        </p:txBody>
      </p:sp>
      <p:sp>
        <p:nvSpPr>
          <p:cNvPr id="13" name="내용 개체 틀 2"/>
          <p:cNvSpPr>
            <a:spLocks noGrp="1"/>
          </p:cNvSpPr>
          <p:nvPr>
            <p:ph idx="13" hasCustomPrompt="1"/>
          </p:nvPr>
        </p:nvSpPr>
        <p:spPr>
          <a:xfrm>
            <a:off x="251520" y="798195"/>
            <a:ext cx="8712968" cy="5727150"/>
          </a:xfrm>
          <a:prstGeom prst="rect">
            <a:avLst/>
          </a:prstGeom>
        </p:spPr>
        <p:txBody>
          <a:bodyPr/>
          <a:lstStyle>
            <a:lvl1pPr marL="265113" indent="-265113">
              <a:lnSpc>
                <a:spcPct val="160000"/>
              </a:lnSpc>
              <a:spcBef>
                <a:spcPts val="0"/>
              </a:spcBef>
              <a:buSzPct val="110000"/>
              <a:buFontTx/>
              <a:buBlip>
                <a:blip r:embed="rId2"/>
              </a:buBlip>
              <a:defRPr sz="1800" b="1">
                <a:latin typeface="Arial" panose="020B0604020202020204" pitchFamily="34" charset="0"/>
                <a:cs typeface="Arial" panose="020B0604020202020204" pitchFamily="34" charset="0"/>
              </a:defRPr>
            </a:lvl1pPr>
            <a:lvl2pPr marL="504825" indent="-200025">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a:t>Master Text</a:t>
            </a:r>
            <a:endParaRPr lang="ko-KR" altLang="en-US" dirty="0"/>
          </a:p>
          <a:p>
            <a:pPr lvl="1"/>
            <a:r>
              <a:rPr lang="en-US" altLang="ko-KR" dirty="0"/>
              <a:t>Second Level</a:t>
            </a:r>
          </a:p>
          <a:p>
            <a:pPr lvl="2"/>
            <a:r>
              <a:rPr lang="en-US" altLang="ko-KR" dirty="0"/>
              <a:t>Third Level</a:t>
            </a:r>
            <a:endParaRPr lang="ko-KR" altLang="en-US" dirty="0"/>
          </a:p>
        </p:txBody>
      </p:sp>
      <p:sp>
        <p:nvSpPr>
          <p:cNvPr id="9" name="직사각형 8"/>
          <p:cNvSpPr/>
          <p:nvPr userDrawn="1"/>
        </p:nvSpPr>
        <p:spPr>
          <a:xfrm>
            <a:off x="-10633" y="752476"/>
            <a:ext cx="9144000" cy="45719"/>
          </a:xfrm>
          <a:prstGeom prst="rect">
            <a:avLst/>
          </a:prstGeom>
          <a:gradFill>
            <a:gsLst>
              <a:gs pos="100000">
                <a:schemeClr val="tx1">
                  <a:lumMod val="50000"/>
                  <a:lumOff val="50000"/>
                </a:schemeClr>
              </a:gs>
              <a:gs pos="0">
                <a:schemeClr val="bg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Arial" panose="020B0604020202020204" pitchFamily="34" charset="0"/>
              <a:cs typeface="Arial" panose="020B0604020202020204" pitchFamily="34" charset="0"/>
            </a:endParaRPr>
          </a:p>
        </p:txBody>
      </p:sp>
      <p:pic>
        <p:nvPicPr>
          <p:cNvPr id="23" name="그림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57820" y="186607"/>
            <a:ext cx="1042058" cy="784533"/>
          </a:xfrm>
          <a:prstGeom prst="rect">
            <a:avLst/>
          </a:prstGeom>
        </p:spPr>
      </p:pic>
      <p:sp>
        <p:nvSpPr>
          <p:cNvPr id="2" name="제목 1"/>
          <p:cNvSpPr>
            <a:spLocks noGrp="1"/>
          </p:cNvSpPr>
          <p:nvPr>
            <p:ph type="title" hasCustomPrompt="1"/>
          </p:nvPr>
        </p:nvSpPr>
        <p:spPr>
          <a:xfrm>
            <a:off x="179512" y="126302"/>
            <a:ext cx="8229600" cy="529764"/>
          </a:xfrm>
          <a:prstGeom prst="rect">
            <a:avLst/>
          </a:prstGeom>
        </p:spPr>
        <p:txBody>
          <a:bodyPr vert="horz" lIns="91440" tIns="45720" rIns="91440" bIns="45720" rtlCol="0" anchor="ctr">
            <a:noAutofit/>
          </a:bodyPr>
          <a:lstStyle>
            <a:lvl1pPr algn="l">
              <a:defRPr kumimoji="0" lang="ko-KR" altLang="en-US" sz="2800" b="1" i="0" u="none" strike="noStrike" cap="none" spc="0" normalizeH="0" baseline="0" dirty="0">
                <a:ln>
                  <a:noFill/>
                </a:ln>
                <a:solidFill>
                  <a:schemeClr val="tx1"/>
                </a:solidFill>
                <a:effectLst/>
                <a:uLnTx/>
                <a:uFillTx/>
                <a:latin typeface="Arial" panose="020B0604020202020204" pitchFamily="34" charset="0"/>
                <a:ea typeface="삼성긴고딕OTF ExtraBold" pitchFamily="34" charset="-127"/>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a:t>Title</a:t>
            </a:r>
            <a:endParaRPr lang="ko-KR" altLang="en-US" dirty="0"/>
          </a:p>
        </p:txBody>
      </p:sp>
      <p:sp>
        <p:nvSpPr>
          <p:cNvPr id="14" name="TextBox 13"/>
          <p:cNvSpPr txBox="1"/>
          <p:nvPr userDrawn="1"/>
        </p:nvSpPr>
        <p:spPr>
          <a:xfrm>
            <a:off x="7924539" y="-1506"/>
            <a:ext cx="1201217" cy="211203"/>
          </a:xfrm>
          <a:prstGeom prst="rect">
            <a:avLst/>
          </a:prstGeom>
          <a:noFill/>
          <a:ln>
            <a:noFill/>
          </a:ln>
        </p:spPr>
        <p:txBody>
          <a:bodyPr wrap="none" lIns="36000" tIns="36000" rIns="36000" bIns="36000" rtlCol="0">
            <a:spAutoFit/>
          </a:bodyPr>
          <a:lstStyle/>
          <a:p>
            <a:pPr algn="r"/>
            <a:r>
              <a:rPr lang="en-US" altLang="ko-KR" sz="900" dirty="0">
                <a:solidFill>
                  <a:srgbClr val="FF0000"/>
                </a:solidFill>
                <a:latin typeface="Arial" panose="020B0604020202020204" pitchFamily="34" charset="0"/>
                <a:ea typeface="+mn-ea"/>
                <a:cs typeface="Arial" panose="020B0604020202020204" pitchFamily="34" charset="0"/>
              </a:rPr>
              <a:t>Samsung </a:t>
            </a:r>
            <a:r>
              <a:rPr lang="en-US" altLang="ko-KR" sz="900" b="0" dirty="0">
                <a:solidFill>
                  <a:srgbClr val="FF0000"/>
                </a:solidFill>
                <a:latin typeface="Arial" panose="020B0604020202020204" pitchFamily="34" charset="0"/>
                <a:ea typeface="+mn-ea"/>
                <a:cs typeface="Arial" panose="020B0604020202020204" pitchFamily="34" charset="0"/>
              </a:rPr>
              <a:t>Confidential</a:t>
            </a:r>
            <a:endParaRPr lang="ko-KR" altLang="en-US" sz="900" b="0" dirty="0">
              <a:solidFill>
                <a:srgbClr val="FF0000"/>
              </a:solidFill>
              <a:latin typeface="Arial" panose="020B0604020202020204" pitchFamily="34" charset="0"/>
              <a:ea typeface="+mn-ea"/>
              <a:cs typeface="Arial" panose="020B0604020202020204" pitchFamily="34" charset="0"/>
            </a:endParaRPr>
          </a:p>
        </p:txBody>
      </p:sp>
      <p:sp>
        <p:nvSpPr>
          <p:cNvPr id="15" name="TextBox 14"/>
          <p:cNvSpPr txBox="1"/>
          <p:nvPr userDrawn="1"/>
        </p:nvSpPr>
        <p:spPr>
          <a:xfrm>
            <a:off x="212384" y="6606678"/>
            <a:ext cx="3881438" cy="211203"/>
          </a:xfrm>
          <a:prstGeom prst="rect">
            <a:avLst/>
          </a:prstGeom>
          <a:noFill/>
          <a:ln>
            <a:noFill/>
          </a:ln>
        </p:spPr>
        <p:txBody>
          <a:bodyPr wrap="none" lIns="36000" tIns="36000" rIns="36000" bIns="36000" rtlCol="0">
            <a:spAutoFit/>
          </a:bodyPr>
          <a:lstStyle/>
          <a:p>
            <a:r>
              <a:rPr lang="en-US" altLang="ko-KR" sz="900" kern="1200" dirty="0">
                <a:solidFill>
                  <a:schemeClr val="bg1">
                    <a:lumMod val="65000"/>
                  </a:schemeClr>
                </a:solidFill>
                <a:latin typeface="Arial" panose="020B0604020202020204" pitchFamily="34" charset="0"/>
                <a:ea typeface="삼성고딕 M" panose="020B0600000000000000" pitchFamily="50" charset="-127"/>
                <a:cs typeface="Arial" panose="020B0604020202020204" pitchFamily="34" charset="0"/>
              </a:rPr>
              <a:t>ⓒ 2016. Digital Media &amp; Communications R&amp;D Center. All rights reserved.</a:t>
            </a:r>
            <a:endParaRPr lang="ko-KR" altLang="en-US" sz="900" b="0" dirty="0">
              <a:solidFill>
                <a:schemeClr val="bg1">
                  <a:lumMod val="65000"/>
                </a:schemeClr>
              </a:solidFill>
              <a:latin typeface="Arial" panose="020B0604020202020204" pitchFamily="34" charset="0"/>
              <a:ea typeface="삼성고딕 M" panose="020B0600000000000000" pitchFamily="50" charset="-127"/>
              <a:cs typeface="Arial" panose="020B0604020202020204" pitchFamily="34" charset="0"/>
            </a:endParaRPr>
          </a:p>
        </p:txBody>
      </p:sp>
    </p:spTree>
    <p:extLst>
      <p:ext uri="{BB962C8B-B14F-4D97-AF65-F5344CB8AC3E}">
        <p14:creationId xmlns:p14="http://schemas.microsoft.com/office/powerpoint/2010/main" val="92607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hank you">
    <p:spTree>
      <p:nvGrpSpPr>
        <p:cNvPr id="1" name=""/>
        <p:cNvGrpSpPr/>
        <p:nvPr/>
      </p:nvGrpSpPr>
      <p:grpSpPr>
        <a:xfrm>
          <a:off x="0" y="0"/>
          <a:ext cx="0" cy="0"/>
          <a:chOff x="0" y="0"/>
          <a:chExt cx="0" cy="0"/>
        </a:xfrm>
      </p:grpSpPr>
      <p:pic>
        <p:nvPicPr>
          <p:cNvPr id="11" name="그림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51" y="4765072"/>
            <a:ext cx="9162798" cy="2105117"/>
          </a:xfrm>
          <a:prstGeom prst="rect">
            <a:avLst/>
          </a:prstGeom>
        </p:spPr>
      </p:pic>
      <p:sp>
        <p:nvSpPr>
          <p:cNvPr id="2" name="제목 1"/>
          <p:cNvSpPr>
            <a:spLocks noGrp="1"/>
          </p:cNvSpPr>
          <p:nvPr>
            <p:ph type="title" hasCustomPrompt="1"/>
          </p:nvPr>
        </p:nvSpPr>
        <p:spPr>
          <a:xfrm>
            <a:off x="457200" y="2492896"/>
            <a:ext cx="8229600" cy="1143000"/>
          </a:xfrm>
          <a:prstGeom prst="rect">
            <a:avLst/>
          </a:prstGeom>
        </p:spPr>
        <p:txBody>
          <a:bodyPr/>
          <a:lstStyle>
            <a:lvl1pPr>
              <a:defRPr sz="8000" b="0">
                <a:solidFill>
                  <a:srgbClr val="16529A"/>
                </a:solidFill>
                <a:effectLst>
                  <a:outerShdw blurRad="38100" dist="38100" dir="2700000" algn="tl">
                    <a:srgbClr val="000000">
                      <a:alpha val="43137"/>
                    </a:srgbClr>
                  </a:outerShdw>
                </a:effectLst>
                <a:latin typeface="Arial" panose="020B0604020202020204" pitchFamily="34" charset="0"/>
                <a:ea typeface="삼성긴고딕OTF ExtraBold" pitchFamily="34" charset="-127"/>
                <a:cs typeface="Arial" panose="020B0604020202020204" pitchFamily="34" charset="0"/>
              </a:defRPr>
            </a:lvl1pPr>
          </a:lstStyle>
          <a:p>
            <a:r>
              <a:rPr lang="en-US" altLang="ko-KR" dirty="0"/>
              <a:t>Thank You</a:t>
            </a:r>
            <a:endParaRPr lang="ko-KR" altLang="en-US" dirty="0"/>
          </a:p>
        </p:txBody>
      </p:sp>
      <p:pic>
        <p:nvPicPr>
          <p:cNvPr id="21" name="그림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85769" y="16301"/>
            <a:ext cx="2097847" cy="1579407"/>
          </a:xfrm>
          <a:prstGeom prst="rect">
            <a:avLst/>
          </a:prstGeom>
        </p:spPr>
      </p:pic>
      <p:sp>
        <p:nvSpPr>
          <p:cNvPr id="6" name="TextBox 5"/>
          <p:cNvSpPr txBox="1"/>
          <p:nvPr userDrawn="1"/>
        </p:nvSpPr>
        <p:spPr>
          <a:xfrm>
            <a:off x="51367" y="6597352"/>
            <a:ext cx="1201217" cy="211203"/>
          </a:xfrm>
          <a:prstGeom prst="rect">
            <a:avLst/>
          </a:prstGeom>
          <a:noFill/>
          <a:ln>
            <a:noFill/>
          </a:ln>
        </p:spPr>
        <p:txBody>
          <a:bodyPr wrap="none" lIns="36000" tIns="36000" rIns="36000" bIns="36000" rtlCol="0">
            <a:spAutoFit/>
          </a:bodyPr>
          <a:lstStyle/>
          <a:p>
            <a:r>
              <a:rPr lang="en-US" altLang="ko-KR" sz="900" dirty="0">
                <a:solidFill>
                  <a:srgbClr val="FF0000"/>
                </a:solidFill>
                <a:latin typeface="Arial" panose="020B0604020202020204" pitchFamily="34" charset="0"/>
                <a:ea typeface="+mn-ea"/>
                <a:cs typeface="Arial" panose="020B0604020202020204" pitchFamily="34" charset="0"/>
              </a:rPr>
              <a:t>Samsung </a:t>
            </a:r>
            <a:r>
              <a:rPr lang="en-US" altLang="ko-KR" sz="900" b="0" dirty="0">
                <a:solidFill>
                  <a:srgbClr val="FF0000"/>
                </a:solidFill>
                <a:latin typeface="Arial" panose="020B0604020202020204" pitchFamily="34" charset="0"/>
                <a:ea typeface="+mn-ea"/>
                <a:cs typeface="Arial" panose="020B0604020202020204" pitchFamily="34" charset="0"/>
              </a:rPr>
              <a:t>Confidential</a:t>
            </a:r>
            <a:endParaRPr lang="ko-KR" altLang="en-US" sz="900" b="0" dirty="0">
              <a:solidFill>
                <a:srgbClr val="FF0000"/>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51482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구역 머리글">
    <p:spTree>
      <p:nvGrpSpPr>
        <p:cNvPr id="1" name=""/>
        <p:cNvGrpSpPr/>
        <p:nvPr/>
      </p:nvGrpSpPr>
      <p:grpSpPr>
        <a:xfrm>
          <a:off x="0" y="0"/>
          <a:ext cx="0" cy="0"/>
          <a:chOff x="0" y="0"/>
          <a:chExt cx="0" cy="0"/>
        </a:xfrm>
      </p:grpSpPr>
      <p:sp>
        <p:nvSpPr>
          <p:cNvPr id="3" name="텍스트 개체 틀 2"/>
          <p:cNvSpPr>
            <a:spLocks noGrp="1"/>
          </p:cNvSpPr>
          <p:nvPr>
            <p:ph type="body" idx="1" hasCustomPrompt="1"/>
          </p:nvPr>
        </p:nvSpPr>
        <p:spPr>
          <a:xfrm>
            <a:off x="2683488" y="2889091"/>
            <a:ext cx="6136984" cy="752034"/>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None/>
              <a:defRPr kumimoji="1" lang="ko-KR" altLang="en-US" sz="2600" b="0" baseline="0" dirty="0" smtClean="0">
                <a:ln w="11430"/>
                <a:effectLst/>
                <a:latin typeface="Arial" panose="020B0604020202020204" pitchFamily="34" charset="0"/>
                <a:ea typeface="삼성긴고딕OTF Regular" pitchFamily="34"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a:t>Master Text</a:t>
            </a:r>
            <a:endParaRPr lang="ko-KR" altLang="en-US" dirty="0"/>
          </a:p>
        </p:txBody>
      </p:sp>
      <p:sp>
        <p:nvSpPr>
          <p:cNvPr id="38" name="텍스트 개체 틀 2"/>
          <p:cNvSpPr>
            <a:spLocks noGrp="1"/>
          </p:cNvSpPr>
          <p:nvPr>
            <p:ph type="body" idx="10" hasCustomPrompt="1"/>
          </p:nvPr>
        </p:nvSpPr>
        <p:spPr>
          <a:xfrm>
            <a:off x="2691166" y="3693704"/>
            <a:ext cx="6136984" cy="752034"/>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None/>
              <a:defRPr kumimoji="1" lang="ko-KR" altLang="en-US" sz="2600" b="0" dirty="0" smtClean="0">
                <a:ln w="11430"/>
                <a:effectLst/>
                <a:latin typeface="Arial" panose="020B0604020202020204" pitchFamily="34" charset="0"/>
                <a:ea typeface="삼성긴고딕OTF Regular" pitchFamily="34"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a:t>Master Text</a:t>
            </a:r>
            <a:endParaRPr lang="ko-KR" altLang="en-US" dirty="0"/>
          </a:p>
        </p:txBody>
      </p:sp>
      <p:sp>
        <p:nvSpPr>
          <p:cNvPr id="39" name="텍스트 개체 틀 2"/>
          <p:cNvSpPr>
            <a:spLocks noGrp="1"/>
          </p:cNvSpPr>
          <p:nvPr>
            <p:ph type="body" idx="11" hasCustomPrompt="1"/>
          </p:nvPr>
        </p:nvSpPr>
        <p:spPr>
          <a:xfrm>
            <a:off x="2699792" y="4505051"/>
            <a:ext cx="6136984" cy="752034"/>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None/>
              <a:defRPr kumimoji="1" lang="ko-KR" altLang="en-US" sz="2600" b="0" dirty="0" smtClean="0">
                <a:ln w="11430"/>
                <a:effectLst/>
                <a:latin typeface="Arial" panose="020B0604020202020204" pitchFamily="34" charset="0"/>
                <a:ea typeface="삼성긴고딕OTF Regular" pitchFamily="34"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a:t>Master Text</a:t>
            </a:r>
            <a:endParaRPr lang="ko-KR" altLang="en-US" dirty="0"/>
          </a:p>
        </p:txBody>
      </p:sp>
      <p:sp>
        <p:nvSpPr>
          <p:cNvPr id="40" name="텍스트 개체 틀 2"/>
          <p:cNvSpPr>
            <a:spLocks noGrp="1"/>
          </p:cNvSpPr>
          <p:nvPr>
            <p:ph type="body" idx="12" hasCustomPrompt="1"/>
          </p:nvPr>
        </p:nvSpPr>
        <p:spPr>
          <a:xfrm>
            <a:off x="2699792" y="5314391"/>
            <a:ext cx="6136984" cy="752034"/>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None/>
              <a:defRPr kumimoji="1" lang="ko-KR" altLang="en-US" sz="2600" b="0" dirty="0" smtClean="0">
                <a:ln w="11430"/>
                <a:effectLst/>
                <a:latin typeface="Arial" panose="020B0604020202020204" pitchFamily="34" charset="0"/>
                <a:ea typeface="삼성긴고딕OTF Regular" pitchFamily="34"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a:t>Master Text</a:t>
            </a:r>
            <a:endParaRPr lang="ko-KR" altLang="en-US" dirty="0"/>
          </a:p>
        </p:txBody>
      </p:sp>
      <p:pic>
        <p:nvPicPr>
          <p:cNvPr id="41" name="그림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85769" y="16301"/>
            <a:ext cx="2097847" cy="1579407"/>
          </a:xfrm>
          <a:prstGeom prst="rect">
            <a:avLst/>
          </a:prstGeom>
        </p:spPr>
      </p:pic>
      <p:sp>
        <p:nvSpPr>
          <p:cNvPr id="2" name="제목 1"/>
          <p:cNvSpPr>
            <a:spLocks noGrp="1"/>
          </p:cNvSpPr>
          <p:nvPr>
            <p:ph type="title" hasCustomPrompt="1"/>
          </p:nvPr>
        </p:nvSpPr>
        <p:spPr>
          <a:xfrm>
            <a:off x="685800" y="1268760"/>
            <a:ext cx="7772400" cy="1362075"/>
          </a:xfrm>
          <a:prstGeom prst="rect">
            <a:avLst/>
          </a:prstGeom>
          <a:ln>
            <a:noFill/>
          </a:ln>
        </p:spPr>
        <p:txBody>
          <a:bodyPr vert="horz" lIns="91440" tIns="45720" rIns="91440" bIns="45720" rtlCol="0" anchor="ctr">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a:defRPr kumimoji="1" lang="ko-KR" altLang="en-US" sz="4400" b="1" spc="0" dirty="0">
                <a:ln w="11430"/>
                <a:solidFill>
                  <a:srgbClr val="16529A"/>
                </a:solidFill>
                <a:effectLst/>
                <a:latin typeface="Arial" panose="020B0604020202020204" pitchFamily="34" charset="0"/>
                <a:ea typeface="삼성긴고딕OTF ExtraBold" pitchFamily="34" charset="-127"/>
                <a:cs typeface="Arial" panose="020B0604020202020204" pitchFamily="34" charset="0"/>
              </a:defRPr>
            </a:lvl1pPr>
          </a:lstStyle>
          <a:p>
            <a:pPr marL="0" lvl="0" fontAlgn="base">
              <a:spcAft>
                <a:spcPct val="0"/>
              </a:spcAft>
            </a:pPr>
            <a:r>
              <a:rPr lang="en-US" altLang="ko-KR" dirty="0"/>
              <a:t>Master Title</a:t>
            </a:r>
            <a:endParaRPr lang="ko-KR" altLang="en-US" dirty="0"/>
          </a:p>
        </p:txBody>
      </p:sp>
      <p:sp>
        <p:nvSpPr>
          <p:cNvPr id="22" name="TextBox 21"/>
          <p:cNvSpPr txBox="1"/>
          <p:nvPr userDrawn="1"/>
        </p:nvSpPr>
        <p:spPr>
          <a:xfrm>
            <a:off x="51367" y="6597352"/>
            <a:ext cx="1220453" cy="211203"/>
          </a:xfrm>
          <a:prstGeom prst="rect">
            <a:avLst/>
          </a:prstGeom>
          <a:noFill/>
          <a:ln>
            <a:noFill/>
          </a:ln>
        </p:spPr>
        <p:txBody>
          <a:bodyPr wrap="none" lIns="36000" tIns="36000" rIns="36000" bIns="36000" rtlCol="0">
            <a:spAutoFit/>
          </a:bodyPr>
          <a:lstStyle/>
          <a:p>
            <a:r>
              <a:rPr lang="en-US" altLang="ko-KR" sz="900" dirty="0">
                <a:solidFill>
                  <a:srgbClr val="FF0000"/>
                </a:solidFill>
                <a:latin typeface="Arial" panose="020B0604020202020204" pitchFamily="34" charset="0"/>
                <a:ea typeface="+mn-ea"/>
                <a:cs typeface="Arial" panose="020B0604020202020204" pitchFamily="34" charset="0"/>
              </a:rPr>
              <a:t>Samsung </a:t>
            </a:r>
            <a:r>
              <a:rPr lang="en-US" altLang="ko-KR" sz="900" b="0" dirty="0">
                <a:solidFill>
                  <a:srgbClr val="FF0000"/>
                </a:solidFill>
                <a:latin typeface="Arial" panose="020B0604020202020204" pitchFamily="34" charset="0"/>
                <a:ea typeface="+mn-ea"/>
                <a:cs typeface="Arial" panose="020B0604020202020204" pitchFamily="34" charset="0"/>
              </a:rPr>
              <a:t>Confidential</a:t>
            </a:r>
            <a:endParaRPr lang="ko-KR" altLang="en-US" sz="900" b="0" dirty="0">
              <a:solidFill>
                <a:srgbClr val="FF0000"/>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1618126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9748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51"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1" hangingPunct="1">
        <a:lnSpc>
          <a:spcPct val="90000"/>
        </a:lnSpc>
        <a:spcBef>
          <a:spcPct val="0"/>
        </a:spcBef>
        <a:buNone/>
        <a:defRPr sz="3600" b="1" i="0" kern="1200">
          <a:solidFill>
            <a:schemeClr val="tx1"/>
          </a:solidFill>
          <a:latin typeface="+mj-ea"/>
          <a:ea typeface="+mj-ea"/>
          <a:cs typeface="Noto Sans CJK KR" charset="-127"/>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그룹 3"/>
          <p:cNvGrpSpPr/>
          <p:nvPr/>
        </p:nvGrpSpPr>
        <p:grpSpPr>
          <a:xfrm>
            <a:off x="427356" y="2636914"/>
            <a:ext cx="7529019" cy="2088231"/>
            <a:chOff x="793276" y="2994935"/>
            <a:chExt cx="4276726" cy="1661298"/>
          </a:xfrm>
        </p:grpSpPr>
        <p:sp>
          <p:nvSpPr>
            <p:cNvPr id="6" name="제목 1"/>
            <p:cNvSpPr txBox="1">
              <a:spLocks/>
            </p:cNvSpPr>
            <p:nvPr/>
          </p:nvSpPr>
          <p:spPr>
            <a:xfrm>
              <a:off x="793276" y="3363111"/>
              <a:ext cx="4276726" cy="636035"/>
            </a:xfrm>
            <a:prstGeom prst="rect">
              <a:avLst/>
            </a:prstGeom>
          </p:spPr>
          <p:txBody>
            <a:bodyPr/>
            <a:lstStyle>
              <a:lvl1pPr algn="l" defTabSz="914400" rtl="0" eaLnBrk="1" latinLnBrk="1" hangingPunct="1">
                <a:lnSpc>
                  <a:spcPct val="90000"/>
                </a:lnSpc>
                <a:spcBef>
                  <a:spcPct val="0"/>
                </a:spcBef>
                <a:buNone/>
                <a:defRPr sz="3600" b="1" i="0" kern="1200">
                  <a:solidFill>
                    <a:schemeClr val="tx1"/>
                  </a:solidFill>
                  <a:latin typeface="+mj-ea"/>
                  <a:ea typeface="+mj-ea"/>
                  <a:cs typeface="Noto Sans CJK KR" charset="-127"/>
                </a:defRPr>
              </a:lvl1pPr>
            </a:lstStyle>
            <a:p>
              <a:r>
                <a:rPr kumimoji="1" lang="fr-FR" altLang="ko-KR" sz="3000" dirty="0">
                  <a:solidFill>
                    <a:schemeClr val="bg2">
                      <a:lumMod val="10000"/>
                    </a:schemeClr>
                  </a:solidFill>
                  <a:cs typeface="Exo 2" charset="0"/>
                </a:rPr>
                <a:t>Non-CE3: PDPC Simplification</a:t>
              </a:r>
              <a:endParaRPr kumimoji="1" lang="ko-KR" altLang="en-US" sz="3000" dirty="0">
                <a:solidFill>
                  <a:schemeClr val="bg2">
                    <a:lumMod val="10000"/>
                  </a:schemeClr>
                </a:solidFill>
                <a:cs typeface="Exo 2" charset="0"/>
              </a:endParaRPr>
            </a:p>
          </p:txBody>
        </p:sp>
        <p:sp>
          <p:nvSpPr>
            <p:cNvPr id="7" name="부제 2"/>
            <p:cNvSpPr txBox="1">
              <a:spLocks/>
            </p:cNvSpPr>
            <p:nvPr/>
          </p:nvSpPr>
          <p:spPr>
            <a:xfrm>
              <a:off x="816104" y="3968798"/>
              <a:ext cx="3961039" cy="687435"/>
            </a:xfrm>
            <a:prstGeom prst="rect">
              <a:avLst/>
            </a:prstGeom>
          </p:spPr>
          <p:txBody>
            <a:bodyP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ko-KR" sz="1500" dirty="0">
                  <a:solidFill>
                    <a:schemeClr val="bg2">
                      <a:lumMod val="10000"/>
                    </a:schemeClr>
                  </a:solidFill>
                </a:rPr>
                <a:t>March 21, 2019</a:t>
              </a:r>
            </a:p>
            <a:p>
              <a:pPr marL="0" indent="0">
                <a:buNone/>
              </a:pPr>
              <a:r>
                <a:rPr kumimoji="1" lang="en-US" altLang="ko-KR" sz="1500" dirty="0">
                  <a:solidFill>
                    <a:schemeClr val="bg2">
                      <a:lumMod val="10000"/>
                    </a:schemeClr>
                  </a:solidFill>
                </a:rPr>
                <a:t>N. Choi, M. W. Park, and K. Choi (Samsung)</a:t>
              </a:r>
              <a:endParaRPr kumimoji="1" lang="ko-KR" altLang="en-US" sz="1500" dirty="0">
                <a:solidFill>
                  <a:schemeClr val="bg2">
                    <a:lumMod val="10000"/>
                  </a:schemeClr>
                </a:solidFill>
              </a:endParaRPr>
            </a:p>
          </p:txBody>
        </p:sp>
        <p:sp>
          <p:nvSpPr>
            <p:cNvPr id="8" name="부제 2"/>
            <p:cNvSpPr txBox="1">
              <a:spLocks/>
            </p:cNvSpPr>
            <p:nvPr/>
          </p:nvSpPr>
          <p:spPr>
            <a:xfrm>
              <a:off x="816239" y="2994935"/>
              <a:ext cx="3332165" cy="736351"/>
            </a:xfrm>
            <a:prstGeom prst="rect">
              <a:avLst/>
            </a:prstGeom>
          </p:spPr>
          <p:txBody>
            <a:bodyP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ko-KR" dirty="0">
                  <a:solidFill>
                    <a:schemeClr val="tx1">
                      <a:lumMod val="75000"/>
                      <a:lumOff val="25000"/>
                    </a:schemeClr>
                  </a:solidFill>
                </a:rPr>
                <a:t>JVET-N0129</a:t>
              </a:r>
              <a:endParaRPr kumimoji="1" lang="ko-KR" altLang="en-US" dirty="0">
                <a:solidFill>
                  <a:schemeClr val="tx1">
                    <a:lumMod val="75000"/>
                    <a:lumOff val="25000"/>
                  </a:schemeClr>
                </a:solidFill>
              </a:endParaRPr>
            </a:p>
          </p:txBody>
        </p:sp>
      </p:grpSp>
    </p:spTree>
    <p:extLst>
      <p:ext uri="{BB962C8B-B14F-4D97-AF65-F5344CB8AC3E}">
        <p14:creationId xmlns:p14="http://schemas.microsoft.com/office/powerpoint/2010/main" val="246362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CA" altLang="ko-KR" dirty="0"/>
              <a:t>An integer reference sample is used for PDPC rather than applying the bilinear interpolation.</a:t>
            </a:r>
          </a:p>
          <a:p>
            <a:r>
              <a:rPr lang="en-CA" altLang="ko-KR" dirty="0"/>
              <a:t>The integer reference is determined by the fractional distance that the nearest one is used. This contribution proposes to replace the round operation with the floor operation to choose an integer sample.</a:t>
            </a:r>
          </a:p>
          <a:p>
            <a:r>
              <a:rPr lang="en-CA" altLang="ko-KR" dirty="0"/>
              <a:t>Working draft text changes</a:t>
            </a:r>
          </a:p>
          <a:p>
            <a:pPr lvl="1"/>
            <a:endParaRPr lang="en-CA" altLang="ko-KR" sz="1400" dirty="0"/>
          </a:p>
          <a:p>
            <a:pPr lvl="1"/>
            <a:endParaRPr lang="en-CA" altLang="ko-KR" sz="1400" dirty="0"/>
          </a:p>
          <a:p>
            <a:pPr lvl="1"/>
            <a:endParaRPr lang="en-CA" altLang="ko-KR" sz="1400" dirty="0"/>
          </a:p>
          <a:p>
            <a:pPr lvl="1"/>
            <a:endParaRPr lang="en-CA" altLang="ko-KR" sz="1400" dirty="0"/>
          </a:p>
          <a:p>
            <a:pPr lvl="1"/>
            <a:endParaRPr lang="en-CA" altLang="ko-KR" sz="1400" dirty="0"/>
          </a:p>
          <a:p>
            <a:pPr lvl="1"/>
            <a:endParaRPr lang="en-CA" altLang="ko-KR" sz="1400" dirty="0"/>
          </a:p>
          <a:p>
            <a:pPr lvl="1"/>
            <a:endParaRPr lang="en-CA" altLang="ko-KR" sz="1400" dirty="0"/>
          </a:p>
        </p:txBody>
      </p:sp>
      <p:sp>
        <p:nvSpPr>
          <p:cNvPr id="4" name="Title 3"/>
          <p:cNvSpPr>
            <a:spLocks noGrp="1"/>
          </p:cNvSpPr>
          <p:nvPr>
            <p:ph type="title"/>
          </p:nvPr>
        </p:nvSpPr>
        <p:spPr>
          <a:xfrm>
            <a:off x="248445" y="118693"/>
            <a:ext cx="8647112" cy="424732"/>
          </a:xfrm>
        </p:spPr>
        <p:txBody>
          <a:bodyPr/>
          <a:lstStyle/>
          <a:p>
            <a:r>
              <a:rPr lang="en-US" sz="2400" dirty="0"/>
              <a:t>PDPC simplification</a:t>
            </a:r>
          </a:p>
        </p:txBody>
      </p:sp>
      <p:sp>
        <p:nvSpPr>
          <p:cNvPr id="2" name="직사각형 1"/>
          <p:cNvSpPr/>
          <p:nvPr/>
        </p:nvSpPr>
        <p:spPr>
          <a:xfrm>
            <a:off x="7593596" y="118693"/>
            <a:ext cx="1301959" cy="369332"/>
          </a:xfrm>
          <a:prstGeom prst="rect">
            <a:avLst/>
          </a:prstGeom>
        </p:spPr>
        <p:txBody>
          <a:bodyPr wrap="none">
            <a:spAutoFit/>
          </a:bodyPr>
          <a:lstStyle/>
          <a:p>
            <a:r>
              <a:rPr kumimoji="1" lang="en-US" altLang="ko-KR" dirty="0">
                <a:solidFill>
                  <a:schemeClr val="bg1"/>
                </a:solidFill>
              </a:rPr>
              <a:t>JVET-N0129</a:t>
            </a:r>
            <a:endParaRPr kumimoji="1" lang="ko-KR" altLang="en-US" dirty="0">
              <a:solidFill>
                <a:schemeClr val="bg1"/>
              </a:solidFill>
            </a:endParaRPr>
          </a:p>
        </p:txBody>
      </p:sp>
      <p:pic>
        <p:nvPicPr>
          <p:cNvPr id="6" name="그림 5">
            <a:extLst>
              <a:ext uri="{FF2B5EF4-FFF2-40B4-BE49-F238E27FC236}">
                <a16:creationId xmlns:a16="http://schemas.microsoft.com/office/drawing/2014/main" id="{E29A74E7-276B-4EB5-98E8-5EE18C9E032F}"/>
              </a:ext>
            </a:extLst>
          </p:cNvPr>
          <p:cNvPicPr>
            <a:picLocks noChangeAspect="1"/>
          </p:cNvPicPr>
          <p:nvPr/>
        </p:nvPicPr>
        <p:blipFill>
          <a:blip r:embed="rId3"/>
          <a:stretch>
            <a:fillRect/>
          </a:stretch>
        </p:blipFill>
        <p:spPr>
          <a:xfrm>
            <a:off x="1259632" y="2780928"/>
            <a:ext cx="5441140" cy="3443556"/>
          </a:xfrm>
          <a:prstGeom prst="rect">
            <a:avLst/>
          </a:prstGeom>
        </p:spPr>
      </p:pic>
    </p:spTree>
    <p:extLst>
      <p:ext uri="{BB962C8B-B14F-4D97-AF65-F5344CB8AC3E}">
        <p14:creationId xmlns:p14="http://schemas.microsoft.com/office/powerpoint/2010/main" val="375376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type="body" sz="quarter" idx="10"/>
          </p:nvPr>
        </p:nvSpPr>
        <p:spPr/>
        <p:txBody>
          <a:bodyPr/>
          <a:lstStyle/>
          <a:p>
            <a:r>
              <a:rPr lang="en-US" altLang="ko-KR" dirty="0"/>
              <a:t>Based on </a:t>
            </a:r>
            <a:r>
              <a:rPr lang="en-CA" altLang="ko-KR" dirty="0"/>
              <a:t>the VTM-4.0 software</a:t>
            </a:r>
          </a:p>
          <a:p>
            <a:pPr lvl="1"/>
            <a:r>
              <a:rPr lang="en-CA" altLang="ko-KR" dirty="0"/>
              <a:t>The software was compiled with GCC version 7.3 and the AVX2 SIMD instructions.</a:t>
            </a:r>
          </a:p>
          <a:p>
            <a:pPr lvl="1"/>
            <a:endParaRPr lang="en-CA" altLang="ko-KR" dirty="0"/>
          </a:p>
          <a:p>
            <a:pPr lvl="1"/>
            <a:endParaRPr lang="en-CA" altLang="ko-KR" dirty="0"/>
          </a:p>
          <a:p>
            <a:pPr lvl="1"/>
            <a:endParaRPr lang="en-CA" altLang="ko-KR" dirty="0"/>
          </a:p>
          <a:p>
            <a:pPr lvl="1"/>
            <a:endParaRPr lang="en-CA" altLang="ko-KR" dirty="0"/>
          </a:p>
          <a:p>
            <a:pPr lvl="1"/>
            <a:endParaRPr lang="en-CA" altLang="ko-KR" dirty="0"/>
          </a:p>
          <a:p>
            <a:pPr lvl="1"/>
            <a:endParaRPr lang="en-CA" altLang="ko-KR" dirty="0"/>
          </a:p>
          <a:p>
            <a:pPr lvl="1"/>
            <a:endParaRPr lang="en-CA" altLang="ko-KR" dirty="0"/>
          </a:p>
          <a:p>
            <a:r>
              <a:rPr lang="en-US" altLang="ko-KR" dirty="0"/>
              <a:t>It is suggested to adopt the PDPC simplification into the next working draft text.</a:t>
            </a:r>
          </a:p>
          <a:p>
            <a:endParaRPr lang="en-US" altLang="ko-KR" dirty="0"/>
          </a:p>
          <a:p>
            <a:r>
              <a:rPr lang="en-US" altLang="ko-KR" dirty="0"/>
              <a:t>Thank you for the crosscheck to Qualcomm.</a:t>
            </a:r>
            <a:endParaRPr lang="ko-KR" altLang="en-US" dirty="0"/>
          </a:p>
          <a:p>
            <a:endParaRPr lang="en-US" altLang="ko-KR" dirty="0"/>
          </a:p>
        </p:txBody>
      </p:sp>
      <p:sp>
        <p:nvSpPr>
          <p:cNvPr id="2" name="제목 1"/>
          <p:cNvSpPr>
            <a:spLocks noGrp="1"/>
          </p:cNvSpPr>
          <p:nvPr>
            <p:ph type="title"/>
          </p:nvPr>
        </p:nvSpPr>
        <p:spPr/>
        <p:txBody>
          <a:bodyPr/>
          <a:lstStyle/>
          <a:p>
            <a:r>
              <a:rPr lang="en-US" altLang="ko-KR" dirty="0"/>
              <a:t>Test results</a:t>
            </a:r>
            <a:endParaRPr lang="ko-KR" altLang="en-US" dirty="0"/>
          </a:p>
        </p:txBody>
      </p:sp>
      <p:sp>
        <p:nvSpPr>
          <p:cNvPr id="6" name="직사각형 5">
            <a:extLst>
              <a:ext uri="{FF2B5EF4-FFF2-40B4-BE49-F238E27FC236}">
                <a16:creationId xmlns:a16="http://schemas.microsoft.com/office/drawing/2014/main" id="{1AACEBEE-A67E-4E65-8ED8-71B5120107C4}"/>
              </a:ext>
            </a:extLst>
          </p:cNvPr>
          <p:cNvSpPr/>
          <p:nvPr/>
        </p:nvSpPr>
        <p:spPr>
          <a:xfrm>
            <a:off x="7593596" y="118693"/>
            <a:ext cx="1301959" cy="369332"/>
          </a:xfrm>
          <a:prstGeom prst="rect">
            <a:avLst/>
          </a:prstGeom>
        </p:spPr>
        <p:txBody>
          <a:bodyPr wrap="none">
            <a:spAutoFit/>
          </a:bodyPr>
          <a:lstStyle/>
          <a:p>
            <a:r>
              <a:rPr kumimoji="1" lang="en-US" altLang="ko-KR" dirty="0">
                <a:solidFill>
                  <a:schemeClr val="bg1"/>
                </a:solidFill>
              </a:rPr>
              <a:t>JVET-N0129</a:t>
            </a:r>
            <a:endParaRPr kumimoji="1" lang="ko-KR" altLang="en-US" dirty="0">
              <a:solidFill>
                <a:schemeClr val="bg1"/>
              </a:solidFill>
            </a:endParaRPr>
          </a:p>
        </p:txBody>
      </p:sp>
      <p:graphicFrame>
        <p:nvGraphicFramePr>
          <p:cNvPr id="4" name="표 3">
            <a:extLst>
              <a:ext uri="{FF2B5EF4-FFF2-40B4-BE49-F238E27FC236}">
                <a16:creationId xmlns:a16="http://schemas.microsoft.com/office/drawing/2014/main" id="{C26E63C2-9AB3-4DCD-92B4-7986295DD466}"/>
              </a:ext>
            </a:extLst>
          </p:cNvPr>
          <p:cNvGraphicFramePr>
            <a:graphicFrameLocks noGrp="1"/>
          </p:cNvGraphicFramePr>
          <p:nvPr>
            <p:extLst>
              <p:ext uri="{D42A27DB-BD31-4B8C-83A1-F6EECF244321}">
                <p14:modId xmlns:p14="http://schemas.microsoft.com/office/powerpoint/2010/main" val="194512292"/>
              </p:ext>
            </p:extLst>
          </p:nvPr>
        </p:nvGraphicFramePr>
        <p:xfrm>
          <a:off x="395536" y="1700808"/>
          <a:ext cx="8139980" cy="1483360"/>
        </p:xfrm>
        <a:graphic>
          <a:graphicData uri="http://schemas.openxmlformats.org/drawingml/2006/table">
            <a:tbl>
              <a:tblPr firstRow="1" bandRow="1">
                <a:tableStyleId>{5C22544A-7EE6-4342-B048-85BDC9FD1C3A}</a:tableStyleId>
              </a:tblPr>
              <a:tblGrid>
                <a:gridCol w="2166815">
                  <a:extLst>
                    <a:ext uri="{9D8B030D-6E8A-4147-A177-3AD203B41FA5}">
                      <a16:colId xmlns:a16="http://schemas.microsoft.com/office/drawing/2014/main" val="1676415214"/>
                    </a:ext>
                  </a:extLst>
                </a:gridCol>
                <a:gridCol w="1358588">
                  <a:extLst>
                    <a:ext uri="{9D8B030D-6E8A-4147-A177-3AD203B41FA5}">
                      <a16:colId xmlns:a16="http://schemas.microsoft.com/office/drawing/2014/main" val="4082247120"/>
                    </a:ext>
                  </a:extLst>
                </a:gridCol>
                <a:gridCol w="1293893">
                  <a:extLst>
                    <a:ext uri="{9D8B030D-6E8A-4147-A177-3AD203B41FA5}">
                      <a16:colId xmlns:a16="http://schemas.microsoft.com/office/drawing/2014/main" val="3394273953"/>
                    </a:ext>
                  </a:extLst>
                </a:gridCol>
                <a:gridCol w="1293893">
                  <a:extLst>
                    <a:ext uri="{9D8B030D-6E8A-4147-A177-3AD203B41FA5}">
                      <a16:colId xmlns:a16="http://schemas.microsoft.com/office/drawing/2014/main" val="3676173612"/>
                    </a:ext>
                  </a:extLst>
                </a:gridCol>
                <a:gridCol w="1099809">
                  <a:extLst>
                    <a:ext uri="{9D8B030D-6E8A-4147-A177-3AD203B41FA5}">
                      <a16:colId xmlns:a16="http://schemas.microsoft.com/office/drawing/2014/main" val="228446224"/>
                    </a:ext>
                  </a:extLst>
                </a:gridCol>
                <a:gridCol w="926982">
                  <a:extLst>
                    <a:ext uri="{9D8B030D-6E8A-4147-A177-3AD203B41FA5}">
                      <a16:colId xmlns:a16="http://schemas.microsoft.com/office/drawing/2014/main" val="2775526618"/>
                    </a:ext>
                  </a:extLst>
                </a:gridCol>
              </a:tblGrid>
              <a:tr h="370840">
                <a:tc>
                  <a:txBody>
                    <a:bodyPr/>
                    <a:lstStyle/>
                    <a:p>
                      <a:pPr algn="ctr" latinLnBrk="1"/>
                      <a:endParaRPr lang="ko-KR" altLang="en-US" sz="1600" dirty="0"/>
                    </a:p>
                  </a:txBody>
                  <a:tcPr/>
                </a:tc>
                <a:tc>
                  <a:txBody>
                    <a:bodyPr/>
                    <a:lstStyle/>
                    <a:p>
                      <a:pPr algn="ctr" latinLnBrk="1"/>
                      <a:r>
                        <a:rPr lang="en-US" altLang="ko-KR" sz="1600" dirty="0"/>
                        <a:t>Y</a:t>
                      </a:r>
                      <a:endParaRPr lang="ko-KR" altLang="en-US" sz="1600" dirty="0"/>
                    </a:p>
                  </a:txBody>
                  <a:tcPr/>
                </a:tc>
                <a:tc>
                  <a:txBody>
                    <a:bodyPr/>
                    <a:lstStyle/>
                    <a:p>
                      <a:pPr algn="ctr" latinLnBrk="1"/>
                      <a:r>
                        <a:rPr lang="en-US" altLang="ko-KR" sz="1600" dirty="0"/>
                        <a:t>U</a:t>
                      </a:r>
                      <a:endParaRPr lang="ko-KR" altLang="en-US" sz="1600" dirty="0"/>
                    </a:p>
                  </a:txBody>
                  <a:tcPr/>
                </a:tc>
                <a:tc>
                  <a:txBody>
                    <a:bodyPr/>
                    <a:lstStyle/>
                    <a:p>
                      <a:pPr algn="ctr" latinLnBrk="1"/>
                      <a:r>
                        <a:rPr lang="en-US" altLang="ko-KR" sz="1600" dirty="0"/>
                        <a:t>V</a:t>
                      </a:r>
                      <a:endParaRPr lang="ko-KR" altLang="en-US" sz="1600" dirty="0"/>
                    </a:p>
                  </a:txBody>
                  <a:tcPr/>
                </a:tc>
                <a:tc>
                  <a:txBody>
                    <a:bodyPr/>
                    <a:lstStyle/>
                    <a:p>
                      <a:pPr algn="ctr" latinLnBrk="1"/>
                      <a:r>
                        <a:rPr lang="en-US" altLang="ko-KR" sz="1600" dirty="0" err="1"/>
                        <a:t>EncT</a:t>
                      </a:r>
                      <a:endParaRPr lang="ko-KR" altLang="en-US" sz="1600" dirty="0"/>
                    </a:p>
                  </a:txBody>
                  <a:tcPr/>
                </a:tc>
                <a:tc>
                  <a:txBody>
                    <a:bodyPr/>
                    <a:lstStyle/>
                    <a:p>
                      <a:pPr algn="ctr" latinLnBrk="1"/>
                      <a:r>
                        <a:rPr lang="en-US" altLang="ko-KR" sz="1600" dirty="0" err="1"/>
                        <a:t>DecT</a:t>
                      </a:r>
                      <a:endParaRPr lang="ko-KR" altLang="en-US" sz="1600" dirty="0"/>
                    </a:p>
                  </a:txBody>
                  <a:tcPr/>
                </a:tc>
                <a:extLst>
                  <a:ext uri="{0D108BD9-81ED-4DB2-BD59-A6C34878D82A}">
                    <a16:rowId xmlns:a16="http://schemas.microsoft.com/office/drawing/2014/main" val="356943937"/>
                  </a:ext>
                </a:extLst>
              </a:tr>
              <a:tr h="370840">
                <a:tc>
                  <a:txBody>
                    <a:bodyPr/>
                    <a:lstStyle/>
                    <a:p>
                      <a:pPr algn="ctr" latinLnBrk="1"/>
                      <a:r>
                        <a:rPr lang="en-US" altLang="ko-KR" sz="1600" b="1" dirty="0"/>
                        <a:t>All Intra</a:t>
                      </a:r>
                      <a:endParaRPr lang="ko-KR" altLang="en-US" sz="1600" b="1" dirty="0"/>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0.00%</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0.08%</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0.06%</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98%</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98%</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extLst>
                  <a:ext uri="{0D108BD9-81ED-4DB2-BD59-A6C34878D82A}">
                    <a16:rowId xmlns:a16="http://schemas.microsoft.com/office/drawing/2014/main" val="2865048986"/>
                  </a:ext>
                </a:extLst>
              </a:tr>
              <a:tr h="370840">
                <a:tc>
                  <a:txBody>
                    <a:bodyPr/>
                    <a:lstStyle/>
                    <a:p>
                      <a:pPr algn="ctr" latinLnBrk="1"/>
                      <a:r>
                        <a:rPr lang="en-US" altLang="ko-KR" sz="1600" b="1" dirty="0"/>
                        <a:t>Random Access</a:t>
                      </a:r>
                      <a:endParaRPr lang="ko-KR" altLang="en-US" sz="1600" b="1" dirty="0"/>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-0.01%</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-0.03%</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-0.04%</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101%</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100%</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extLst>
                  <a:ext uri="{0D108BD9-81ED-4DB2-BD59-A6C34878D82A}">
                    <a16:rowId xmlns:a16="http://schemas.microsoft.com/office/drawing/2014/main" val="1429881488"/>
                  </a:ext>
                </a:extLst>
              </a:tr>
              <a:tr h="370840">
                <a:tc>
                  <a:txBody>
                    <a:bodyPr/>
                    <a:lstStyle/>
                    <a:p>
                      <a:pPr algn="ctr" latinLnBrk="1"/>
                      <a:r>
                        <a:rPr lang="en-US" altLang="ko-KR" sz="1600" b="1" dirty="0"/>
                        <a:t>Low delay B</a:t>
                      </a:r>
                      <a:endParaRPr lang="ko-KR" altLang="en-US" sz="1600" b="1" dirty="0"/>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-0.01%</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a:solidFill>
                            <a:srgbClr val="000000"/>
                          </a:solidFill>
                          <a:effectLst/>
                          <a:latin typeface="Arial" panose="020B0604020202020204" pitchFamily="34" charset="0"/>
                          <a:ea typeface="맑은 고딕" panose="020B0503020000020004" pitchFamily="50" charset="-127"/>
                        </a:rPr>
                        <a:t>0.05%</a:t>
                      </a:r>
                      <a:endParaRPr lang="ko-KR" sz="160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a:solidFill>
                            <a:srgbClr val="000000"/>
                          </a:solidFill>
                          <a:effectLst/>
                          <a:latin typeface="Arial" panose="020B0604020202020204" pitchFamily="34" charset="0"/>
                          <a:ea typeface="맑은 고딕" panose="020B0503020000020004" pitchFamily="50" charset="-127"/>
                        </a:rPr>
                        <a:t>-0.04%</a:t>
                      </a:r>
                      <a:endParaRPr lang="ko-KR" sz="160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a:solidFill>
                            <a:srgbClr val="000000"/>
                          </a:solidFill>
                          <a:effectLst/>
                          <a:latin typeface="Arial" panose="020B0604020202020204" pitchFamily="34" charset="0"/>
                          <a:ea typeface="맑은 고딕" panose="020B0503020000020004" pitchFamily="50" charset="-127"/>
                        </a:rPr>
                        <a:t>99%</a:t>
                      </a:r>
                      <a:endParaRPr lang="ko-KR" sz="1600">
                        <a:effectLst/>
                        <a:latin typeface="Times New Roman" panose="02020603050405020304" pitchFamily="18" charset="0"/>
                        <a:ea typeface="맑은 고딕" panose="020B0503020000020004" pitchFamily="50" charset="-127"/>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600" dirty="0">
                          <a:solidFill>
                            <a:srgbClr val="000000"/>
                          </a:solidFill>
                          <a:effectLst/>
                          <a:latin typeface="Arial" panose="020B0604020202020204" pitchFamily="34" charset="0"/>
                          <a:ea typeface="맑은 고딕" panose="020B0503020000020004" pitchFamily="50" charset="-127"/>
                        </a:rPr>
                        <a:t>100%</a:t>
                      </a:r>
                      <a:endParaRPr lang="ko-KR" sz="1600" dirty="0">
                        <a:effectLst/>
                        <a:latin typeface="Times New Roman" panose="02020603050405020304" pitchFamily="18" charset="0"/>
                        <a:ea typeface="맑은 고딕" panose="020B0503020000020004" pitchFamily="50" charset="-127"/>
                      </a:endParaRPr>
                    </a:p>
                  </a:txBody>
                  <a:tcPr marL="62865" marR="62865" marT="0" marB="0" anchor="ctr"/>
                </a:tc>
                <a:extLst>
                  <a:ext uri="{0D108BD9-81ED-4DB2-BD59-A6C34878D82A}">
                    <a16:rowId xmlns:a16="http://schemas.microsoft.com/office/drawing/2014/main" val="1807249580"/>
                  </a:ext>
                </a:extLst>
              </a:tr>
            </a:tbl>
          </a:graphicData>
        </a:graphic>
      </p:graphicFrame>
    </p:spTree>
    <p:extLst>
      <p:ext uri="{BB962C8B-B14F-4D97-AF65-F5344CB8AC3E}">
        <p14:creationId xmlns:p14="http://schemas.microsoft.com/office/powerpoint/2010/main" val="2960084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테마1">
  <a:themeElements>
    <a:clrScheme name="사용자 지정 11">
      <a:dk1>
        <a:srgbClr val="2C2D2F"/>
      </a:dk1>
      <a:lt1>
        <a:srgbClr val="FFFFFF"/>
      </a:lt1>
      <a:dk2>
        <a:srgbClr val="61626A"/>
      </a:dk2>
      <a:lt2>
        <a:srgbClr val="DEDEDE"/>
      </a:lt2>
      <a:accent1>
        <a:srgbClr val="044EA2"/>
      </a:accent1>
      <a:accent2>
        <a:srgbClr val="95BFED"/>
      </a:accent2>
      <a:accent3>
        <a:srgbClr val="424243"/>
      </a:accent3>
      <a:accent4>
        <a:srgbClr val="E1EDEE"/>
      </a:accent4>
      <a:accent5>
        <a:srgbClr val="044EA2"/>
      </a:accent5>
      <a:accent6>
        <a:srgbClr val="B3CEDD"/>
      </a:accent6>
      <a:hlink>
        <a:srgbClr val="044EA2"/>
      </a:hlink>
      <a:folHlink>
        <a:srgbClr val="0D2ECA"/>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테마1" id="{9CF381CF-E0F7-4116-876C-C36FC145D929}" vid="{C991E3CA-3DA3-4FAC-BF96-DC1B0ACFB6C1}"/>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테마1</Template>
  <TotalTime>0</TotalTime>
  <Words>262</Words>
  <Application>Microsoft Office PowerPoint</Application>
  <PresentationFormat>화면 슬라이드 쇼(4:3)</PresentationFormat>
  <Paragraphs>60</Paragraphs>
  <Slides>3</Slides>
  <Notes>3</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3</vt:i4>
      </vt:variant>
    </vt:vector>
  </HeadingPairs>
  <TitlesOfParts>
    <vt:vector size="8" baseType="lpstr">
      <vt:lpstr>Calibri</vt:lpstr>
      <vt:lpstr>맑은 고딕</vt:lpstr>
      <vt:lpstr>Arial</vt:lpstr>
      <vt:lpstr>Times New Roman</vt:lpstr>
      <vt:lpstr>테마1</vt:lpstr>
      <vt:lpstr>PowerPoint 프레젠테이션</vt:lpstr>
      <vt:lpstr>PDPC simplification</vt:lpstr>
      <vt:lpstr>Test results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서주영/연수생(DMC연)/에이전트/삼성전자</dc:creator>
  <cp:lastModifiedBy>최 나래</cp:lastModifiedBy>
  <cp:revision>233</cp:revision>
  <cp:lastPrinted>2018-07-03T07:39:46Z</cp:lastPrinted>
  <dcterms:created xsi:type="dcterms:W3CDTF">2014-11-11T07:34:02Z</dcterms:created>
  <dcterms:modified xsi:type="dcterms:W3CDTF">2019-03-22T09:59:41Z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0282045AF8906A7FA2BB22B4394B8F0C5D9D1E95584A84CA44E4E4629E469A7B</vt:lpwstr>
  </property>
  <property fmtid="{D5CDD505-2E9C-101B-9397-08002B2CF9AE}" pid="2" name="NSCPROP">
    <vt:lpwstr>NSCCustomProperty</vt:lpwstr>
  </property>
  <property fmtid="{D5CDD505-2E9C-101B-9397-08002B2CF9AE}" pid="3" name="NSCPROP_SA">
    <vt:lpwstr>C:\mySingle\TEMP\MoM of 64th AVS meeting_20180403.pptx</vt:lpwstr>
  </property>
</Properties>
</file>