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81" r:id="rId1"/>
  </p:sldMasterIdLst>
  <p:notesMasterIdLst>
    <p:notesMasterId r:id="rId7"/>
  </p:notesMasterIdLst>
  <p:handoutMasterIdLst>
    <p:handoutMasterId r:id="rId8"/>
  </p:handoutMasterIdLst>
  <p:sldIdLst>
    <p:sldId id="256" r:id="rId2"/>
    <p:sldId id="413" r:id="rId3"/>
    <p:sldId id="423" r:id="rId4"/>
    <p:sldId id="422" r:id="rId5"/>
    <p:sldId id="424" r:id="rId6"/>
  </p:sldIdLst>
  <p:sldSz cx="9144000" cy="5143500" type="screen16x9"/>
  <p:notesSz cx="6731000" cy="9867900"/>
  <p:embeddedFontLst>
    <p:embeddedFont>
      <p:font typeface="Frutiger LT Com 45 Light" panose="020B0303030504020204" pitchFamily="34" charset="0"/>
      <p:regular r:id="rId9"/>
      <p:bold r:id="rId10"/>
      <p:italic r:id="rId11"/>
      <p:boldItalic r:id="rId12"/>
    </p:embeddedFont>
    <p:embeddedFont>
      <p:font typeface="Frutiger LT Com 55 Roman" panose="020B0503030504020204" pitchFamily="34" charset="0"/>
      <p:regular r:id="rId13"/>
      <p:bold r:id="rId14"/>
      <p:italic r:id="rId15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D9FF"/>
    <a:srgbClr val="0000FF"/>
    <a:srgbClr val="9393FF"/>
    <a:srgbClr val="179C7D"/>
    <a:srgbClr val="D4E6F4"/>
    <a:srgbClr val="6161FF"/>
    <a:srgbClr val="EB6A0A"/>
    <a:srgbClr val="A2D7CB"/>
    <a:srgbClr val="FFFFF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19" autoAdjust="0"/>
    <p:restoredTop sz="96395" autoAdjust="0"/>
  </p:normalViewPr>
  <p:slideViewPr>
    <p:cSldViewPr showGuides="1">
      <p:cViewPr varScale="1">
        <p:scale>
          <a:sx n="146" d="100"/>
          <a:sy n="146" d="100"/>
        </p:scale>
        <p:origin x="510" y="126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19.03.2019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19.03.2019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18F77-BF2E-4843-AA6C-ED9ACCB38B45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7100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de-DE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</a:t>
            </a:r>
            <a:r>
              <a:rPr lang="de-DE" sz="700" dirty="0"/>
              <a:t>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5931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51520" y="1169100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186113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1600"/>
            </a:lvl1pPr>
            <a:lvl2pPr marL="720000" indent="-360000">
              <a:buFont typeface="Wingdings" pitchFamily="2" charset="2"/>
              <a:buChar char="n"/>
              <a:defRPr sz="1600"/>
            </a:lvl2pPr>
            <a:lvl3pPr marL="1080000">
              <a:defRPr sz="1600"/>
            </a:lvl3pPr>
            <a:lvl4pPr marL="1440000">
              <a:defRPr sz="1600"/>
            </a:lvl4pPr>
            <a:lvl5pPr marL="1800000" indent="-360000">
              <a:defRPr sz="16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28292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915817" y="1131591"/>
            <a:ext cx="5976664" cy="338445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252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10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4026900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90" r:id="rId3"/>
    <p:sldLayoutId id="2147483685" r:id="rId4"/>
    <p:sldLayoutId id="2147483686" r:id="rId5"/>
    <p:sldLayoutId id="2147483689" r:id="rId6"/>
    <p:sldLayoutId id="2147483688" r:id="rId7"/>
  </p:sldLayoutIdLst>
  <p:hf sldNum="0" hdr="0" dt="0"/>
  <p:txStyles>
    <p:titleStyle>
      <a:lvl1pPr marL="0" indent="0" algn="l" defTabSz="50400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fontAlgn="base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251520" y="771550"/>
            <a:ext cx="8640000" cy="756105"/>
          </a:xfrm>
        </p:spPr>
        <p:txBody>
          <a:bodyPr/>
          <a:lstStyle/>
          <a:p>
            <a:pPr algn="ctr"/>
            <a:r>
              <a:rPr lang="en-US" noProof="0" dirty="0"/>
              <a:t>JVET-N0027</a:t>
            </a:r>
            <a:br>
              <a:rPr lang="en-US" noProof="0" dirty="0"/>
            </a:br>
            <a:endParaRPr lang="en-US" noProof="0" dirty="0"/>
          </a:p>
        </p:txBody>
      </p:sp>
      <p:sp>
        <p:nvSpPr>
          <p:cNvPr id="5" name="Titel 3"/>
          <p:cNvSpPr txBox="1">
            <a:spLocks/>
          </p:cNvSpPr>
          <p:nvPr/>
        </p:nvSpPr>
        <p:spPr bwMode="auto">
          <a:xfrm>
            <a:off x="755576" y="2283718"/>
            <a:ext cx="7128792" cy="165618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3200" b="1" cap="all" baseline="0">
                <a:solidFill>
                  <a:schemeClr val="tx1"/>
                </a:solidFill>
                <a:latin typeface="Frutiger LT Com 45 Light" panose="020B0303030504020204" pitchFamily="34" charset="0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 algn="ctr">
              <a:buFontTx/>
            </a:pPr>
            <a:r>
              <a:rPr lang="en-US" kern="0" cap="none" dirty="0"/>
              <a:t>CE7 Summary Report on</a:t>
            </a:r>
          </a:p>
          <a:p>
            <a:pPr algn="ctr">
              <a:buFontTx/>
            </a:pPr>
            <a:r>
              <a:rPr lang="en-US" kern="0" cap="none" dirty="0"/>
              <a:t>Quantization and </a:t>
            </a:r>
          </a:p>
          <a:p>
            <a:pPr algn="ctr">
              <a:buFontTx/>
            </a:pPr>
            <a:r>
              <a:rPr lang="en-US" kern="0" cap="none" dirty="0"/>
              <a:t>Coefficient Coding</a:t>
            </a:r>
          </a:p>
        </p:txBody>
      </p:sp>
    </p:spTree>
    <p:extLst>
      <p:ext uri="{BB962C8B-B14F-4D97-AF65-F5344CB8AC3E}">
        <p14:creationId xmlns:p14="http://schemas.microsoft.com/office/powerpoint/2010/main" val="2330352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CE 7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009951"/>
              </p:ext>
            </p:extLst>
          </p:nvPr>
        </p:nvGraphicFramePr>
        <p:xfrm>
          <a:off x="245113" y="843558"/>
          <a:ext cx="8640763" cy="3888433"/>
        </p:xfrm>
        <a:graphic>
          <a:graphicData uri="http://schemas.openxmlformats.org/drawingml/2006/table">
            <a:tbl>
              <a:tblPr firstRow="1" firstCol="1" bandRow="1">
                <a:tableStyleId>{85BE263C-DBD7-4A20-BB59-AAB30ACAA65A}</a:tableStyleId>
              </a:tblPr>
              <a:tblGrid>
                <a:gridCol w="582471">
                  <a:extLst>
                    <a:ext uri="{9D8B030D-6E8A-4147-A177-3AD203B41FA5}">
                      <a16:colId xmlns:a16="http://schemas.microsoft.com/office/drawing/2014/main" val="152743205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536976467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154049567"/>
                    </a:ext>
                  </a:extLst>
                </a:gridCol>
                <a:gridCol w="4598695">
                  <a:extLst>
                    <a:ext uri="{9D8B030D-6E8A-4147-A177-3AD203B41FA5}">
                      <a16:colId xmlns:a16="http://schemas.microsoft.com/office/drawing/2014/main" val="3535786858"/>
                    </a:ext>
                  </a:extLst>
                </a:gridCol>
                <a:gridCol w="1227349">
                  <a:extLst>
                    <a:ext uri="{9D8B030D-6E8A-4147-A177-3AD203B41FA5}">
                      <a16:colId xmlns:a16="http://schemas.microsoft.com/office/drawing/2014/main" val="4262285932"/>
                    </a:ext>
                  </a:extLst>
                </a:gridCol>
              </a:tblGrid>
              <a:tr h="39824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>
                          <a:effectLst/>
                          <a:latin typeface="+mn-lt"/>
                          <a:ea typeface="+mn-ea"/>
                        </a:rPr>
                        <a:t>test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>
                          <a:effectLst/>
                        </a:rPr>
                        <a:t>tester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>
                          <a:effectLst/>
                        </a:rPr>
                        <a:t>document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>
                          <a:effectLst/>
                        </a:rPr>
                        <a:t>short description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>
                          <a:effectLst/>
                        </a:rPr>
                        <a:t>cross checker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0" marB="0" anchor="ctr"/>
                </a:tc>
                <a:extLst>
                  <a:ext uri="{0D108BD9-81ED-4DB2-BD59-A6C34878D82A}">
                    <a16:rowId xmlns:a16="http://schemas.microsoft.com/office/drawing/2014/main" val="2546271417"/>
                  </a:ext>
                </a:extLst>
              </a:tr>
              <a:tr h="6250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>
                          <a:effectLst/>
                        </a:rPr>
                        <a:t>CE7-1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>
                          <a:effectLst/>
                        </a:rPr>
                        <a:t>Jani </a:t>
                      </a:r>
                      <a:r>
                        <a:rPr lang="en-US" sz="1200" noProof="0" dirty="0" err="1">
                          <a:effectLst/>
                        </a:rPr>
                        <a:t>Lainema</a:t>
                      </a:r>
                      <a:r>
                        <a:rPr lang="en-US" sz="1200" noProof="0" dirty="0">
                          <a:effectLst/>
                        </a:rPr>
                        <a:t/>
                      </a:r>
                      <a:br>
                        <a:rPr lang="en-US" sz="1200" noProof="0" dirty="0">
                          <a:effectLst/>
                        </a:rPr>
                      </a:br>
                      <a:r>
                        <a:rPr lang="en-US" sz="1200" noProof="0" dirty="0">
                          <a:effectLst/>
                        </a:rPr>
                        <a:t>(Nokia)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>
                          <a:effectLst/>
                        </a:rPr>
                        <a:t>JVET-N0054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noProof="0" dirty="0">
                          <a:effectLst/>
                        </a:rPr>
                        <a:t>Joint coding of </a:t>
                      </a:r>
                      <a:r>
                        <a:rPr lang="en-US" sz="1200" b="1" noProof="0" dirty="0" err="1">
                          <a:effectLst/>
                        </a:rPr>
                        <a:t>Cb</a:t>
                      </a:r>
                      <a:r>
                        <a:rPr lang="en-US" sz="1200" b="1" noProof="0" dirty="0">
                          <a:effectLst/>
                        </a:rPr>
                        <a:t> and Cr residuals</a:t>
                      </a:r>
                    </a:p>
                    <a:p>
                      <a:pPr marL="171450" marR="0" lvl="0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kern="1200" baseline="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Additional mode with single chroma block (Cr = -</a:t>
                      </a:r>
                      <a:r>
                        <a:rPr lang="en-US" sz="1200" kern="1200" baseline="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Cb</a:t>
                      </a:r>
                      <a:r>
                        <a:rPr lang="en-US" sz="1200" kern="1200" baseline="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9040" marR="39040" marT="91440" marB="9144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noProof="0" dirty="0">
                          <a:effectLst/>
                        </a:rPr>
                        <a:t>Heiko Schwarz (HHI)</a:t>
                      </a:r>
                      <a:endParaRPr lang="en-US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040" marR="39040" marT="91440" marB="9144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4952623"/>
                  </a:ext>
                </a:extLst>
              </a:tr>
              <a:tr h="1050928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CE7-2</a:t>
                      </a: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Xin Zhao</a:t>
                      </a:r>
                      <a:b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(Tencent)</a:t>
                      </a: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JVET-N0361</a:t>
                      </a: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b="1" noProof="0" dirty="0">
                          <a:effectLst/>
                        </a:rPr>
                        <a:t>Reduced number of context coded bins</a:t>
                      </a:r>
                      <a:endParaRPr lang="en-US" sz="1200" b="1" baseline="0" noProof="0" dirty="0">
                        <a:effectLst/>
                      </a:endParaRPr>
                    </a:p>
                    <a:p>
                      <a:pPr marL="171450" marR="0" lvl="0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baseline="0" noProof="0" dirty="0">
                          <a:effectLst/>
                        </a:rPr>
                        <a:t>Different limits depending on subblock location</a:t>
                      </a:r>
                      <a:br>
                        <a:rPr lang="en-US" sz="1200" baseline="0" noProof="0" dirty="0">
                          <a:effectLst/>
                        </a:rPr>
                      </a:br>
                      <a:r>
                        <a:rPr lang="en-US" sz="1200" baseline="0" noProof="0" dirty="0">
                          <a:effectLst/>
                        </a:rPr>
                        <a:t>(30 on diagonal, 32 in low freq., 28 in high freq.)</a:t>
                      </a:r>
                    </a:p>
                    <a:p>
                      <a:pPr marL="171450" marR="0" lvl="0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kern="1200" baseline="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Average 30 (instead of 32)</a:t>
                      </a:r>
                      <a:endParaRPr lang="en-US" sz="120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Yinji</a:t>
                      </a: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Piao</a:t>
                      </a:r>
                      <a:b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(Samsung)</a:t>
                      </a: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755824"/>
                  </a:ext>
                </a:extLst>
              </a:tr>
              <a:tr h="90711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CE7-3</a:t>
                      </a:r>
                    </a:p>
                    <a:p>
                      <a:endParaRPr lang="en-US" dirty="0"/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Yinji</a:t>
                      </a: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Piao</a:t>
                      </a:r>
                      <a:b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(Samsung)</a:t>
                      </a: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JVET-N0188</a:t>
                      </a: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b="1" noProof="0" dirty="0">
                          <a:effectLst/>
                        </a:rPr>
                        <a:t>Template-based unified Rice parameter derivation</a:t>
                      </a:r>
                      <a:endParaRPr lang="en-US" sz="1200" b="1" baseline="0" noProof="0" dirty="0">
                        <a:effectLst/>
                      </a:endParaRPr>
                    </a:p>
                    <a:p>
                      <a:pPr marL="171450" marR="0" lvl="0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rem:  </a:t>
                      </a:r>
                      <a:r>
                        <a:rPr lang="es-E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RicePar</a:t>
                      </a: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s-E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RPTable</a:t>
                      </a: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 </a:t>
                      </a:r>
                      <a:r>
                        <a:rPr lang="es-E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</a:t>
                      </a: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 min( 31, </a:t>
                      </a:r>
                      <a:r>
                        <a:rPr lang="es-E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sumAbs</a:t>
                      </a: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20 ), 0 ) ]</a:t>
                      </a:r>
                    </a:p>
                    <a:p>
                      <a:pPr marL="171450" marR="0" lvl="0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s-E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abs</a:t>
                      </a: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 </a:t>
                      </a:r>
                      <a:r>
                        <a:rPr lang="es-E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RicePar</a:t>
                      </a: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s-E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RPTable</a:t>
                      </a: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 min( 31, </a:t>
                      </a:r>
                      <a:r>
                        <a:rPr lang="es-E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sumAbs</a:t>
                      </a: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) ]   // VTM-4</a:t>
                      </a: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Yung-</a:t>
                      </a:r>
                      <a:r>
                        <a:rPr lang="en-U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Hsuan</a:t>
                      </a: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Chao</a:t>
                      </a:r>
                      <a:b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(Qualcomm)</a:t>
                      </a: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600395"/>
                  </a:ext>
                </a:extLst>
              </a:tr>
              <a:tr h="90711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CE7-4</a:t>
                      </a: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Yung-</a:t>
                      </a:r>
                      <a:r>
                        <a:rPr lang="en-U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Hsuan</a:t>
                      </a: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Chao</a:t>
                      </a:r>
                      <a:b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(Qualcomm)</a:t>
                      </a: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JVET-N0345</a:t>
                      </a: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b="1" noProof="0" dirty="0">
                          <a:effectLst/>
                        </a:rPr>
                        <a:t>Template-based unified Rice parameter derivation</a:t>
                      </a:r>
                      <a:endParaRPr lang="en-US" sz="1200" b="1" baseline="0" noProof="0" dirty="0">
                        <a:effectLst/>
                      </a:endParaRPr>
                    </a:p>
                    <a:p>
                      <a:pPr marL="171450" marR="0" lvl="0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rem:  </a:t>
                      </a:r>
                      <a:r>
                        <a:rPr lang="es-E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RicePar</a:t>
                      </a: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s-E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</a:t>
                      </a: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( 0, </a:t>
                      </a:r>
                      <a:r>
                        <a:rPr lang="es-E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RPTable</a:t>
                      </a: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 min( 31, </a:t>
                      </a:r>
                      <a:r>
                        <a:rPr lang="es-E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sumAbs</a:t>
                      </a: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) ] – 1 )</a:t>
                      </a:r>
                    </a:p>
                    <a:p>
                      <a:pPr marL="171450" marR="0" lvl="0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s-E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abs</a:t>
                      </a: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 </a:t>
                      </a:r>
                      <a:r>
                        <a:rPr lang="es-E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RicePar</a:t>
                      </a: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s-E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RPTable</a:t>
                      </a: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 min( 31, </a:t>
                      </a:r>
                      <a:r>
                        <a:rPr lang="es-E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sumAbs</a:t>
                      </a:r>
                      <a:r>
                        <a:rPr lang="es-E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) ]   // VTM-4</a:t>
                      </a: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Yinji</a:t>
                      </a: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Piao</a:t>
                      </a:r>
                      <a:b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2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(Samsung)</a:t>
                      </a:r>
                    </a:p>
                  </a:txBody>
                  <a:tcPr marL="39040" marR="39040" marT="91440" marB="9144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93981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905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CE7-1:  Joint Coding of </a:t>
            </a:r>
            <a:r>
              <a:rPr lang="en-US" dirty="0" err="1"/>
              <a:t>Cb</a:t>
            </a:r>
            <a:r>
              <a:rPr lang="en-US" dirty="0"/>
              <a:t> and Cr Residuals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DAC5038-488F-4926-AA66-63728A8504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612840"/>
              </p:ext>
            </p:extLst>
          </p:nvPr>
        </p:nvGraphicFramePr>
        <p:xfrm>
          <a:off x="414338" y="1566863"/>
          <a:ext cx="8315325" cy="200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Worksheet" r:id="rId3" imgW="8315475" imgH="2009639" progId="Excel.Sheet.12">
                  <p:embed/>
                </p:oleObj>
              </mc:Choice>
              <mc:Fallback>
                <p:oleObj name="Worksheet" r:id="rId3" imgW="8315475" imgH="200963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4338" y="1566863"/>
                        <a:ext cx="8315325" cy="2009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9442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US" dirty="0"/>
              <a:t>CE7-2:  Reduction of Number of context-coded Bins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9499436"/>
              </p:ext>
            </p:extLst>
          </p:nvPr>
        </p:nvGraphicFramePr>
        <p:xfrm>
          <a:off x="414338" y="1566863"/>
          <a:ext cx="8315325" cy="200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Worksheet" r:id="rId3" imgW="8315417" imgH="2009512" progId="Excel.Sheet.12">
                  <p:embed/>
                </p:oleObj>
              </mc:Choice>
              <mc:Fallback>
                <p:oleObj name="Worksheet" r:id="rId3" imgW="8315417" imgH="200951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4338" y="1566863"/>
                        <a:ext cx="8315325" cy="2009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7804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CE7-3 / CE7-4:  Unification of Rice Parameter Derivation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064924C-B32D-4B8C-841E-E70CAEF679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840280"/>
              </p:ext>
            </p:extLst>
          </p:nvPr>
        </p:nvGraphicFramePr>
        <p:xfrm>
          <a:off x="414338" y="1162025"/>
          <a:ext cx="8315325" cy="320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Worksheet" r:id="rId3" imgW="8315475" imgH="3209789" progId="Excel.Sheet.12">
                  <p:embed/>
                </p:oleObj>
              </mc:Choice>
              <mc:Fallback>
                <p:oleObj name="Worksheet" r:id="rId3" imgW="8315475" imgH="320978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4338" y="1162025"/>
                        <a:ext cx="8315325" cy="320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2044838"/>
      </p:ext>
    </p:extLst>
  </p:cSld>
  <p:clrMapOvr>
    <a:masterClrMapping/>
  </p:clrMapOvr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P10_140328_ppt_Master_Ins_de_4zu3</Template>
  <TotalTime>0</TotalTime>
  <Words>184</Words>
  <Application>Microsoft Office PowerPoint</Application>
  <PresentationFormat>On-screen Show (16:9)</PresentationFormat>
  <Paragraphs>41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Wingdings</vt:lpstr>
      <vt:lpstr>Frutiger LT Com 45 Light</vt:lpstr>
      <vt:lpstr>Frutiger LT Com 55 Roman</vt:lpstr>
      <vt:lpstr>Arial</vt:lpstr>
      <vt:lpstr>Times New Roman</vt:lpstr>
      <vt:lpstr>Fraunhofer HHI Master</vt:lpstr>
      <vt:lpstr>Worksheet</vt:lpstr>
      <vt:lpstr>Microsoft Excel Worksheet</vt:lpstr>
      <vt:lpstr>JVET-N0027 </vt:lpstr>
      <vt:lpstr>Tests in CE 7</vt:lpstr>
      <vt:lpstr>CE7-1:  Joint Coding of Cb and Cr Residuals</vt:lpstr>
      <vt:lpstr>CE7-2:  Reduction of Number of context-coded Bins</vt:lpstr>
      <vt:lpstr>CE7-3 / CE7-4:  Unification of Rice Parameter Derivation</vt:lpstr>
    </vt:vector>
  </TitlesOfParts>
  <Company>Fraunhofer - Heinrich-Hertz-Institute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mit logo/Titel durch Klicken hinzufügen</dc:title>
  <dc:creator>Fraunhofer HHI</dc:creator>
  <cp:lastModifiedBy>Heiko Schwarz</cp:lastModifiedBy>
  <cp:revision>501</cp:revision>
  <cp:lastPrinted>2011-04-27T07:57:31Z</cp:lastPrinted>
  <dcterms:created xsi:type="dcterms:W3CDTF">2016-03-16T10:16:45Z</dcterms:created>
  <dcterms:modified xsi:type="dcterms:W3CDTF">2019-03-18T23:18:25Z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