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871" r:id="rId2"/>
    <p:sldId id="882" r:id="rId3"/>
    <p:sldId id="911" r:id="rId4"/>
    <p:sldId id="942" r:id="rId5"/>
    <p:sldId id="901" r:id="rId6"/>
    <p:sldId id="946" r:id="rId7"/>
    <p:sldId id="945" r:id="rId8"/>
    <p:sldId id="947" r:id="rId9"/>
    <p:sldId id="948" r:id="rId10"/>
    <p:sldId id="944" r:id="rId11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6">
          <p15:clr>
            <a:srgbClr val="A4A3A4"/>
          </p15:clr>
        </p15:guide>
        <p15:guide id="2" orient="horz" pos="1618">
          <p15:clr>
            <a:srgbClr val="A4A3A4"/>
          </p15:clr>
        </p15:guide>
        <p15:guide id="3" orient="horz" pos="2048">
          <p15:clr>
            <a:srgbClr val="A4A3A4"/>
          </p15:clr>
        </p15:guide>
        <p15:guide id="4" orient="horz" pos="323">
          <p15:clr>
            <a:srgbClr val="A4A3A4"/>
          </p15:clr>
        </p15:guide>
        <p15:guide id="5" pos="5470">
          <p15:clr>
            <a:srgbClr val="A4A3A4"/>
          </p15:clr>
        </p15:guide>
        <p15:guide id="6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mohle" initials="l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C5"/>
    <a:srgbClr val="33935A"/>
    <a:srgbClr val="ED1C2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90035" autoAdjust="0"/>
  </p:normalViewPr>
  <p:slideViewPr>
    <p:cSldViewPr snapToGrid="0">
      <p:cViewPr varScale="1">
        <p:scale>
          <a:sx n="138" d="100"/>
          <a:sy n="138" d="100"/>
        </p:scale>
        <p:origin x="822" y="102"/>
      </p:cViewPr>
      <p:guideLst>
        <p:guide orient="horz" pos="756"/>
        <p:guide orient="horz" pos="1618"/>
        <p:guide orient="horz" pos="2048"/>
        <p:guide orient="horz" pos="323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63" d="100"/>
        <a:sy n="163" d="100"/>
      </p:scale>
      <p:origin x="0" y="-60"/>
    </p:cViewPr>
  </p:sorterViewPr>
  <p:notesViewPr>
    <p:cSldViewPr snapToGrid="0">
      <p:cViewPr varScale="1">
        <p:scale>
          <a:sx n="59" d="100"/>
          <a:sy n="59" d="100"/>
        </p:scale>
        <p:origin x="18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D7FC5FE-6F0D-D34A-8EE6-C95B4F5F4DC8}" type="datetimeFigureOut">
              <a:rPr lang="en-US" smtClean="0"/>
              <a:pPr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22D0F-80ED-4ECA-8E4F-55CE754DE4C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135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919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54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796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630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5613" y="2243191"/>
            <a:ext cx="7686686" cy="1102519"/>
          </a:xfrm>
        </p:spPr>
        <p:txBody>
          <a:bodyPr lIns="0" rIns="0" anchor="b" anchorCtr="0">
            <a:normAutofit/>
          </a:bodyPr>
          <a:lstStyle>
            <a:lvl1pPr>
              <a:defRPr sz="2800" baseline="0">
                <a:solidFill>
                  <a:schemeClr val="bg1"/>
                </a:solidFill>
                <a:latin typeface="Neo Sans Intel Light"/>
                <a:cs typeface="Neo Sans Intel Light"/>
              </a:defRPr>
            </a:lvl1pPr>
          </a:lstStyle>
          <a:p>
            <a:r>
              <a:rPr lang="en-US" dirty="0" smtClean="0"/>
              <a:t>28pt Light Title of Presentation</a:t>
            </a:r>
            <a:br>
              <a:rPr lang="en-US" dirty="0" smtClean="0"/>
            </a:br>
            <a:r>
              <a:rPr lang="en-US" dirty="0" smtClean="0"/>
              <a:t>Title of Presentation Line Two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88724"/>
            <a:ext cx="6330212" cy="925360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200" baseline="0">
                <a:solidFill>
                  <a:schemeClr val="bg1"/>
                </a:solidFill>
                <a:latin typeface="Neo Sans Intel Medium"/>
                <a:cs typeface="Neo Sans Intel Medium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Medium Subhead, Date, Etc.</a:t>
            </a:r>
            <a:endParaRPr lang="en-US" dirty="0"/>
          </a:p>
        </p:txBody>
      </p:sp>
      <p:pic>
        <p:nvPicPr>
          <p:cNvPr id="8" name="Picture 7" descr="int_lookins_hrz_rgb_wht_2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72" y="1447525"/>
            <a:ext cx="1969926" cy="579489"/>
          </a:xfrm>
          <a:prstGeom prst="rect">
            <a:avLst/>
          </a:prstGeom>
        </p:spPr>
      </p:pic>
      <p:pic>
        <p:nvPicPr>
          <p:cNvPr id="10" name="Picture 3" descr="W:\Clients\Intel\PRODUCTION\2012_13_Production\ASSETS_LOGOS_2012-13\Assets_Complete_2012-13\ PEEL AWAY\Intel_Peels\Intel_Peels_RGB\Peel_rgb_png\peel_rt_btm_drkBlue_rgb_216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535" y="4035643"/>
            <a:ext cx="1426464" cy="110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7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ection Brea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0" y="4798071"/>
            <a:ext cx="9144000" cy="345430"/>
          </a:xfrm>
          <a:custGeom>
            <a:avLst/>
            <a:gdLst>
              <a:gd name="connsiteX0" fmla="*/ 9155339 w 9162317"/>
              <a:gd name="connsiteY0" fmla="*/ 0 h 460573"/>
              <a:gd name="connsiteX1" fmla="*/ 8352851 w 9162317"/>
              <a:gd name="connsiteY1" fmla="*/ 6978 h 460573"/>
              <a:gd name="connsiteX2" fmla="*/ 7829490 w 9162317"/>
              <a:gd name="connsiteY2" fmla="*/ 314027 h 460573"/>
              <a:gd name="connsiteX3" fmla="*/ 0 w 9162317"/>
              <a:gd name="connsiteY3" fmla="*/ 307048 h 460573"/>
              <a:gd name="connsiteX4" fmla="*/ 0 w 9162317"/>
              <a:gd name="connsiteY4" fmla="*/ 460573 h 460573"/>
              <a:gd name="connsiteX5" fmla="*/ 9162317 w 9162317"/>
              <a:gd name="connsiteY5" fmla="*/ 453594 h 460573"/>
              <a:gd name="connsiteX6" fmla="*/ 9155339 w 9162317"/>
              <a:gd name="connsiteY6" fmla="*/ 0 h 46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2317" h="460573">
                <a:moveTo>
                  <a:pt x="9155339" y="0"/>
                </a:moveTo>
                <a:lnTo>
                  <a:pt x="8352851" y="6978"/>
                </a:lnTo>
                <a:lnTo>
                  <a:pt x="7829490" y="314027"/>
                </a:lnTo>
                <a:lnTo>
                  <a:pt x="0" y="307048"/>
                </a:lnTo>
                <a:lnTo>
                  <a:pt x="0" y="460573"/>
                </a:lnTo>
                <a:lnTo>
                  <a:pt x="9162317" y="453594"/>
                </a:lnTo>
                <a:lnTo>
                  <a:pt x="91553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619587"/>
            <a:ext cx="7772400" cy="1021556"/>
          </a:xfrm>
        </p:spPr>
        <p:txBody>
          <a:bodyPr anchor="b" anchorCtr="0">
            <a:normAutofit/>
          </a:bodyPr>
          <a:lstStyle>
            <a:lvl1pPr algn="l">
              <a:defRPr sz="2800" b="0" cap="none">
                <a:solidFill>
                  <a:schemeClr val="bg1"/>
                </a:solidFill>
                <a:latin typeface="Neo Sans Intel Light"/>
                <a:cs typeface="Neo Sans Intel Light"/>
              </a:defRPr>
            </a:lvl1pPr>
          </a:lstStyle>
          <a:p>
            <a:r>
              <a:rPr lang="en-US" dirty="0" smtClean="0"/>
              <a:t>28pt Light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752675"/>
            <a:ext cx="7772400" cy="112514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  <a:latin typeface="Neo Sans Intel Medium"/>
                <a:cs typeface="Neo Sans Intel Medium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Medium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686800" y="4867275"/>
            <a:ext cx="0" cy="178594"/>
          </a:xfrm>
          <a:prstGeom prst="line">
            <a:avLst/>
          </a:prstGeom>
          <a:ln w="317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int_lookins_hrz_rgb_blu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347" y="4848224"/>
            <a:ext cx="34909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ection Break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0" y="4798071"/>
            <a:ext cx="9144000" cy="345430"/>
          </a:xfrm>
          <a:custGeom>
            <a:avLst/>
            <a:gdLst>
              <a:gd name="connsiteX0" fmla="*/ 9155339 w 9162317"/>
              <a:gd name="connsiteY0" fmla="*/ 0 h 460573"/>
              <a:gd name="connsiteX1" fmla="*/ 8352851 w 9162317"/>
              <a:gd name="connsiteY1" fmla="*/ 6978 h 460573"/>
              <a:gd name="connsiteX2" fmla="*/ 7829490 w 9162317"/>
              <a:gd name="connsiteY2" fmla="*/ 314027 h 460573"/>
              <a:gd name="connsiteX3" fmla="*/ 0 w 9162317"/>
              <a:gd name="connsiteY3" fmla="*/ 307048 h 460573"/>
              <a:gd name="connsiteX4" fmla="*/ 0 w 9162317"/>
              <a:gd name="connsiteY4" fmla="*/ 460573 h 460573"/>
              <a:gd name="connsiteX5" fmla="*/ 9162317 w 9162317"/>
              <a:gd name="connsiteY5" fmla="*/ 453594 h 460573"/>
              <a:gd name="connsiteX6" fmla="*/ 9155339 w 9162317"/>
              <a:gd name="connsiteY6" fmla="*/ 0 h 46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2317" h="460573">
                <a:moveTo>
                  <a:pt x="9155339" y="0"/>
                </a:moveTo>
                <a:lnTo>
                  <a:pt x="8352851" y="6978"/>
                </a:lnTo>
                <a:lnTo>
                  <a:pt x="7829490" y="314027"/>
                </a:lnTo>
                <a:lnTo>
                  <a:pt x="0" y="307048"/>
                </a:lnTo>
                <a:lnTo>
                  <a:pt x="0" y="460573"/>
                </a:lnTo>
                <a:lnTo>
                  <a:pt x="9162317" y="453594"/>
                </a:lnTo>
                <a:lnTo>
                  <a:pt x="915533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53552"/>
            <a:ext cx="7772400" cy="1021556"/>
          </a:xfrm>
        </p:spPr>
        <p:txBody>
          <a:bodyPr anchor="b" anchorCtr="0">
            <a:normAutofit/>
          </a:bodyPr>
          <a:lstStyle>
            <a:lvl1pPr algn="l">
              <a:defRPr sz="2800" b="0" cap="none">
                <a:solidFill>
                  <a:schemeClr val="bg1"/>
                </a:solidFill>
                <a:latin typeface="Neo Sans Intel Light"/>
                <a:cs typeface="Neo Sans Intel Light"/>
              </a:defRPr>
            </a:lvl1pPr>
          </a:lstStyle>
          <a:p>
            <a:r>
              <a:rPr lang="en-US" dirty="0" smtClean="0"/>
              <a:t>28pt Light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86642"/>
            <a:ext cx="7772400" cy="112514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200">
                <a:solidFill>
                  <a:schemeClr val="accent3"/>
                </a:solidFill>
                <a:latin typeface="Neo Sans Intel Medium"/>
                <a:cs typeface="Neo Sans Intel Medium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Medium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8686800" y="4867275"/>
            <a:ext cx="0" cy="178594"/>
          </a:xfrm>
          <a:prstGeom prst="line">
            <a:avLst/>
          </a:prstGeom>
          <a:ln w="317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int_lookins_hrz_rgb_blu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347" y="4848224"/>
            <a:ext cx="349092" cy="22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ntel_LookInside_white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432" y="1875130"/>
            <a:ext cx="2256638" cy="138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36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087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5613" y="2355677"/>
            <a:ext cx="7686686" cy="1102519"/>
          </a:xfrm>
        </p:spPr>
        <p:txBody>
          <a:bodyPr lIns="0" rIns="0" anchor="b" anchorCtr="0">
            <a:normAutofit/>
          </a:bodyPr>
          <a:lstStyle>
            <a:lvl1pPr>
              <a:defRPr sz="2800" baseline="0">
                <a:solidFill>
                  <a:schemeClr val="bg1"/>
                </a:solidFill>
                <a:latin typeface="Neo Sans Intel Light"/>
                <a:cs typeface="Neo Sans Intel Light"/>
              </a:defRPr>
            </a:lvl1pPr>
          </a:lstStyle>
          <a:p>
            <a:r>
              <a:rPr lang="en-US" dirty="0" smtClean="0"/>
              <a:t>28pt Light Title of Presentation</a:t>
            </a:r>
            <a:br>
              <a:rPr lang="en-US" dirty="0" smtClean="0"/>
            </a:br>
            <a:r>
              <a:rPr lang="en-US" dirty="0" smtClean="0"/>
              <a:t>Title of Presentation Line Two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623202"/>
            <a:ext cx="6330212" cy="925360"/>
          </a:xfrm>
        </p:spPr>
        <p:txBody>
          <a:bodyPr lIns="0" rIns="0">
            <a:normAutofit/>
          </a:bodyPr>
          <a:lstStyle>
            <a:lvl1pPr marL="0" indent="0" algn="l">
              <a:buNone/>
              <a:defRPr sz="1200" baseline="0">
                <a:solidFill>
                  <a:srgbClr val="FFDA00"/>
                </a:solidFill>
                <a:latin typeface="Neo Sans Intel Medium"/>
                <a:cs typeface="Neo Sans Intel Medium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Medium Subhead, Date, Etc.</a:t>
            </a:r>
            <a:endParaRPr lang="en-US" dirty="0"/>
          </a:p>
        </p:txBody>
      </p:sp>
      <p:sp>
        <p:nvSpPr>
          <p:cNvPr id="5" name="Freeform 4"/>
          <p:cNvSpPr/>
          <p:nvPr userDrawn="1"/>
        </p:nvSpPr>
        <p:spPr>
          <a:xfrm>
            <a:off x="-7472" y="-10995"/>
            <a:ext cx="9152065" cy="531704"/>
          </a:xfrm>
          <a:custGeom>
            <a:avLst/>
            <a:gdLst>
              <a:gd name="connsiteX0" fmla="*/ 7471 w 9158942"/>
              <a:gd name="connsiteY0" fmla="*/ 0 h 911412"/>
              <a:gd name="connsiteX1" fmla="*/ 0 w 9158942"/>
              <a:gd name="connsiteY1" fmla="*/ 903941 h 911412"/>
              <a:gd name="connsiteX2" fmla="*/ 5393765 w 9158942"/>
              <a:gd name="connsiteY2" fmla="*/ 911412 h 911412"/>
              <a:gd name="connsiteX3" fmla="*/ 5909236 w 9158942"/>
              <a:gd name="connsiteY3" fmla="*/ 597647 h 911412"/>
              <a:gd name="connsiteX4" fmla="*/ 9151471 w 9158942"/>
              <a:gd name="connsiteY4" fmla="*/ 605118 h 911412"/>
              <a:gd name="connsiteX5" fmla="*/ 9158942 w 9158942"/>
              <a:gd name="connsiteY5" fmla="*/ 0 h 911412"/>
              <a:gd name="connsiteX6" fmla="*/ 7471 w 9158942"/>
              <a:gd name="connsiteY6" fmla="*/ 0 h 911412"/>
              <a:gd name="connsiteX0" fmla="*/ 7471 w 9158942"/>
              <a:gd name="connsiteY0" fmla="*/ 0 h 911412"/>
              <a:gd name="connsiteX1" fmla="*/ 0 w 9158942"/>
              <a:gd name="connsiteY1" fmla="*/ 903941 h 911412"/>
              <a:gd name="connsiteX2" fmla="*/ 5393765 w 9158942"/>
              <a:gd name="connsiteY2" fmla="*/ 911412 h 911412"/>
              <a:gd name="connsiteX3" fmla="*/ 5909236 w 9158942"/>
              <a:gd name="connsiteY3" fmla="*/ 597647 h 911412"/>
              <a:gd name="connsiteX4" fmla="*/ 9151471 w 9158942"/>
              <a:gd name="connsiteY4" fmla="*/ 591991 h 911412"/>
              <a:gd name="connsiteX5" fmla="*/ 9158942 w 9158942"/>
              <a:gd name="connsiteY5" fmla="*/ 0 h 911412"/>
              <a:gd name="connsiteX6" fmla="*/ 7471 w 9158942"/>
              <a:gd name="connsiteY6" fmla="*/ 0 h 911412"/>
              <a:gd name="connsiteX0" fmla="*/ 7471 w 9158942"/>
              <a:gd name="connsiteY0" fmla="*/ 0 h 911412"/>
              <a:gd name="connsiteX1" fmla="*/ 0 w 9158942"/>
              <a:gd name="connsiteY1" fmla="*/ 903941 h 911412"/>
              <a:gd name="connsiteX2" fmla="*/ 5393765 w 9158942"/>
              <a:gd name="connsiteY2" fmla="*/ 911412 h 911412"/>
              <a:gd name="connsiteX3" fmla="*/ 5909236 w 9158942"/>
              <a:gd name="connsiteY3" fmla="*/ 597647 h 911412"/>
              <a:gd name="connsiteX4" fmla="*/ 9148189 w 9158942"/>
              <a:gd name="connsiteY4" fmla="*/ 601837 h 911412"/>
              <a:gd name="connsiteX5" fmla="*/ 9158942 w 9158942"/>
              <a:gd name="connsiteY5" fmla="*/ 0 h 911412"/>
              <a:gd name="connsiteX6" fmla="*/ 7471 w 9158942"/>
              <a:gd name="connsiteY6" fmla="*/ 0 h 911412"/>
              <a:gd name="connsiteX0" fmla="*/ 7471 w 9148711"/>
              <a:gd name="connsiteY0" fmla="*/ 0 h 911412"/>
              <a:gd name="connsiteX1" fmla="*/ 0 w 9148711"/>
              <a:gd name="connsiteY1" fmla="*/ 903941 h 911412"/>
              <a:gd name="connsiteX2" fmla="*/ 5393765 w 9148711"/>
              <a:gd name="connsiteY2" fmla="*/ 911412 h 911412"/>
              <a:gd name="connsiteX3" fmla="*/ 5909236 w 9148711"/>
              <a:gd name="connsiteY3" fmla="*/ 597647 h 911412"/>
              <a:gd name="connsiteX4" fmla="*/ 9148189 w 9148711"/>
              <a:gd name="connsiteY4" fmla="*/ 601837 h 911412"/>
              <a:gd name="connsiteX5" fmla="*/ 9145816 w 9148711"/>
              <a:gd name="connsiteY5" fmla="*/ 0 h 911412"/>
              <a:gd name="connsiteX6" fmla="*/ 7471 w 9148711"/>
              <a:gd name="connsiteY6" fmla="*/ 0 h 911412"/>
              <a:gd name="connsiteX0" fmla="*/ 7471 w 9155661"/>
              <a:gd name="connsiteY0" fmla="*/ 0 h 911412"/>
              <a:gd name="connsiteX1" fmla="*/ 0 w 9155661"/>
              <a:gd name="connsiteY1" fmla="*/ 903941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48189 w 9155661"/>
              <a:gd name="connsiteY4" fmla="*/ 601837 h 911412"/>
              <a:gd name="connsiteX5" fmla="*/ 9155661 w 9155661"/>
              <a:gd name="connsiteY5" fmla="*/ 0 h 911412"/>
              <a:gd name="connsiteX6" fmla="*/ 7471 w 9155661"/>
              <a:gd name="connsiteY6" fmla="*/ 0 h 911412"/>
              <a:gd name="connsiteX0" fmla="*/ 7471 w 9158556"/>
              <a:gd name="connsiteY0" fmla="*/ 0 h 911412"/>
              <a:gd name="connsiteX1" fmla="*/ 0 w 9158556"/>
              <a:gd name="connsiteY1" fmla="*/ 903941 h 911412"/>
              <a:gd name="connsiteX2" fmla="*/ 5393765 w 9158556"/>
              <a:gd name="connsiteY2" fmla="*/ 911412 h 911412"/>
              <a:gd name="connsiteX3" fmla="*/ 5909236 w 9158556"/>
              <a:gd name="connsiteY3" fmla="*/ 597647 h 911412"/>
              <a:gd name="connsiteX4" fmla="*/ 9158034 w 9158556"/>
              <a:gd name="connsiteY4" fmla="*/ 598555 h 911412"/>
              <a:gd name="connsiteX5" fmla="*/ 9155661 w 9158556"/>
              <a:gd name="connsiteY5" fmla="*/ 0 h 911412"/>
              <a:gd name="connsiteX6" fmla="*/ 7471 w 9158556"/>
              <a:gd name="connsiteY6" fmla="*/ 0 h 911412"/>
              <a:gd name="connsiteX0" fmla="*/ 7471 w 9155661"/>
              <a:gd name="connsiteY0" fmla="*/ 0 h 911412"/>
              <a:gd name="connsiteX1" fmla="*/ 0 w 9155661"/>
              <a:gd name="connsiteY1" fmla="*/ 903941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51470 w 9155661"/>
              <a:gd name="connsiteY4" fmla="*/ 595274 h 911412"/>
              <a:gd name="connsiteX5" fmla="*/ 9155661 w 9155661"/>
              <a:gd name="connsiteY5" fmla="*/ 0 h 911412"/>
              <a:gd name="connsiteX6" fmla="*/ 7471 w 9155661"/>
              <a:gd name="connsiteY6" fmla="*/ 0 h 911412"/>
              <a:gd name="connsiteX0" fmla="*/ 522 w 9158557"/>
              <a:gd name="connsiteY0" fmla="*/ 0 h 911412"/>
              <a:gd name="connsiteX1" fmla="*/ 2896 w 9158557"/>
              <a:gd name="connsiteY1" fmla="*/ 903941 h 911412"/>
              <a:gd name="connsiteX2" fmla="*/ 5396661 w 9158557"/>
              <a:gd name="connsiteY2" fmla="*/ 911412 h 911412"/>
              <a:gd name="connsiteX3" fmla="*/ 5912132 w 9158557"/>
              <a:gd name="connsiteY3" fmla="*/ 597647 h 911412"/>
              <a:gd name="connsiteX4" fmla="*/ 9154366 w 9158557"/>
              <a:gd name="connsiteY4" fmla="*/ 595274 h 911412"/>
              <a:gd name="connsiteX5" fmla="*/ 9158557 w 9158557"/>
              <a:gd name="connsiteY5" fmla="*/ 0 h 911412"/>
              <a:gd name="connsiteX6" fmla="*/ 522 w 9158557"/>
              <a:gd name="connsiteY6" fmla="*/ 0 h 911412"/>
              <a:gd name="connsiteX0" fmla="*/ 522 w 9158557"/>
              <a:gd name="connsiteY0" fmla="*/ 0 h 917068"/>
              <a:gd name="connsiteX1" fmla="*/ 2896 w 9158557"/>
              <a:gd name="connsiteY1" fmla="*/ 917068 h 917068"/>
              <a:gd name="connsiteX2" fmla="*/ 5396661 w 9158557"/>
              <a:gd name="connsiteY2" fmla="*/ 911412 h 917068"/>
              <a:gd name="connsiteX3" fmla="*/ 5912132 w 9158557"/>
              <a:gd name="connsiteY3" fmla="*/ 597647 h 917068"/>
              <a:gd name="connsiteX4" fmla="*/ 9154366 w 9158557"/>
              <a:gd name="connsiteY4" fmla="*/ 595274 h 917068"/>
              <a:gd name="connsiteX5" fmla="*/ 9158557 w 9158557"/>
              <a:gd name="connsiteY5" fmla="*/ 0 h 917068"/>
              <a:gd name="connsiteX6" fmla="*/ 522 w 9158557"/>
              <a:gd name="connsiteY6" fmla="*/ 0 h 917068"/>
              <a:gd name="connsiteX0" fmla="*/ 522 w 9158557"/>
              <a:gd name="connsiteY0" fmla="*/ 0 h 911412"/>
              <a:gd name="connsiteX1" fmla="*/ 2896 w 9158557"/>
              <a:gd name="connsiteY1" fmla="*/ 910555 h 911412"/>
              <a:gd name="connsiteX2" fmla="*/ 5396661 w 9158557"/>
              <a:gd name="connsiteY2" fmla="*/ 911412 h 911412"/>
              <a:gd name="connsiteX3" fmla="*/ 5912132 w 9158557"/>
              <a:gd name="connsiteY3" fmla="*/ 597647 h 911412"/>
              <a:gd name="connsiteX4" fmla="*/ 9154366 w 9158557"/>
              <a:gd name="connsiteY4" fmla="*/ 595274 h 911412"/>
              <a:gd name="connsiteX5" fmla="*/ 9158557 w 9158557"/>
              <a:gd name="connsiteY5" fmla="*/ 0 h 911412"/>
              <a:gd name="connsiteX6" fmla="*/ 522 w 9158557"/>
              <a:gd name="connsiteY6" fmla="*/ 0 h 911412"/>
              <a:gd name="connsiteX0" fmla="*/ 80091 w 9155661"/>
              <a:gd name="connsiteY0" fmla="*/ 241917 h 911412"/>
              <a:gd name="connsiteX1" fmla="*/ 0 w 9155661"/>
              <a:gd name="connsiteY1" fmla="*/ 910555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51470 w 9155661"/>
              <a:gd name="connsiteY4" fmla="*/ 595274 h 911412"/>
              <a:gd name="connsiteX5" fmla="*/ 9155661 w 9155661"/>
              <a:gd name="connsiteY5" fmla="*/ 0 h 911412"/>
              <a:gd name="connsiteX6" fmla="*/ 80091 w 9155661"/>
              <a:gd name="connsiteY6" fmla="*/ 241917 h 911412"/>
              <a:gd name="connsiteX0" fmla="*/ 3124 w 9155661"/>
              <a:gd name="connsiteY0" fmla="*/ 175940 h 911412"/>
              <a:gd name="connsiteX1" fmla="*/ 0 w 9155661"/>
              <a:gd name="connsiteY1" fmla="*/ 910555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51470 w 9155661"/>
              <a:gd name="connsiteY4" fmla="*/ 595274 h 911412"/>
              <a:gd name="connsiteX5" fmla="*/ 9155661 w 9155661"/>
              <a:gd name="connsiteY5" fmla="*/ 0 h 911412"/>
              <a:gd name="connsiteX6" fmla="*/ 3124 w 9155661"/>
              <a:gd name="connsiteY6" fmla="*/ 175940 h 911412"/>
              <a:gd name="connsiteX0" fmla="*/ 3124 w 9155661"/>
              <a:gd name="connsiteY0" fmla="*/ 146617 h 911412"/>
              <a:gd name="connsiteX1" fmla="*/ 0 w 9155661"/>
              <a:gd name="connsiteY1" fmla="*/ 910555 h 911412"/>
              <a:gd name="connsiteX2" fmla="*/ 5393765 w 9155661"/>
              <a:gd name="connsiteY2" fmla="*/ 911412 h 911412"/>
              <a:gd name="connsiteX3" fmla="*/ 5909236 w 9155661"/>
              <a:gd name="connsiteY3" fmla="*/ 597647 h 911412"/>
              <a:gd name="connsiteX4" fmla="*/ 9151470 w 9155661"/>
              <a:gd name="connsiteY4" fmla="*/ 595274 h 911412"/>
              <a:gd name="connsiteX5" fmla="*/ 9155661 w 9155661"/>
              <a:gd name="connsiteY5" fmla="*/ 0 h 911412"/>
              <a:gd name="connsiteX6" fmla="*/ 3124 w 9155661"/>
              <a:gd name="connsiteY6" fmla="*/ 146617 h 911412"/>
              <a:gd name="connsiteX0" fmla="*/ 3124 w 9151521"/>
              <a:gd name="connsiteY0" fmla="*/ 0 h 764795"/>
              <a:gd name="connsiteX1" fmla="*/ 0 w 9151521"/>
              <a:gd name="connsiteY1" fmla="*/ 763938 h 764795"/>
              <a:gd name="connsiteX2" fmla="*/ 5393765 w 9151521"/>
              <a:gd name="connsiteY2" fmla="*/ 764795 h 764795"/>
              <a:gd name="connsiteX3" fmla="*/ 5909236 w 9151521"/>
              <a:gd name="connsiteY3" fmla="*/ 451030 h 764795"/>
              <a:gd name="connsiteX4" fmla="*/ 9151470 w 9151521"/>
              <a:gd name="connsiteY4" fmla="*/ 448657 h 764795"/>
              <a:gd name="connsiteX5" fmla="*/ 9067698 w 9151521"/>
              <a:gd name="connsiteY5" fmla="*/ 21992 h 764795"/>
              <a:gd name="connsiteX6" fmla="*/ 3124 w 9151521"/>
              <a:gd name="connsiteY6" fmla="*/ 0 h 764795"/>
              <a:gd name="connsiteX0" fmla="*/ 3124 w 9152065"/>
              <a:gd name="connsiteY0" fmla="*/ 0 h 764795"/>
              <a:gd name="connsiteX1" fmla="*/ 0 w 9152065"/>
              <a:gd name="connsiteY1" fmla="*/ 763938 h 764795"/>
              <a:gd name="connsiteX2" fmla="*/ 5393765 w 9152065"/>
              <a:gd name="connsiteY2" fmla="*/ 764795 h 764795"/>
              <a:gd name="connsiteX3" fmla="*/ 5909236 w 9152065"/>
              <a:gd name="connsiteY3" fmla="*/ 451030 h 764795"/>
              <a:gd name="connsiteX4" fmla="*/ 9151470 w 9152065"/>
              <a:gd name="connsiteY4" fmla="*/ 448657 h 764795"/>
              <a:gd name="connsiteX5" fmla="*/ 9150163 w 9152065"/>
              <a:gd name="connsiteY5" fmla="*/ 14661 h 764795"/>
              <a:gd name="connsiteX6" fmla="*/ 3124 w 9152065"/>
              <a:gd name="connsiteY6" fmla="*/ 0 h 764795"/>
              <a:gd name="connsiteX0" fmla="*/ 3124 w 9152065"/>
              <a:gd name="connsiteY0" fmla="*/ 0 h 764795"/>
              <a:gd name="connsiteX1" fmla="*/ 0 w 9152065"/>
              <a:gd name="connsiteY1" fmla="*/ 697960 h 764795"/>
              <a:gd name="connsiteX2" fmla="*/ 5393765 w 9152065"/>
              <a:gd name="connsiteY2" fmla="*/ 764795 h 764795"/>
              <a:gd name="connsiteX3" fmla="*/ 5909236 w 9152065"/>
              <a:gd name="connsiteY3" fmla="*/ 451030 h 764795"/>
              <a:gd name="connsiteX4" fmla="*/ 9151470 w 9152065"/>
              <a:gd name="connsiteY4" fmla="*/ 448657 h 764795"/>
              <a:gd name="connsiteX5" fmla="*/ 9150163 w 9152065"/>
              <a:gd name="connsiteY5" fmla="*/ 14661 h 764795"/>
              <a:gd name="connsiteX6" fmla="*/ 3124 w 9152065"/>
              <a:gd name="connsiteY6" fmla="*/ 0 h 764795"/>
              <a:gd name="connsiteX0" fmla="*/ 3124 w 9152065"/>
              <a:gd name="connsiteY0" fmla="*/ 0 h 706148"/>
              <a:gd name="connsiteX1" fmla="*/ 0 w 9152065"/>
              <a:gd name="connsiteY1" fmla="*/ 697960 h 706148"/>
              <a:gd name="connsiteX2" fmla="*/ 5476230 w 9152065"/>
              <a:gd name="connsiteY2" fmla="*/ 706148 h 706148"/>
              <a:gd name="connsiteX3" fmla="*/ 5909236 w 9152065"/>
              <a:gd name="connsiteY3" fmla="*/ 451030 h 706148"/>
              <a:gd name="connsiteX4" fmla="*/ 9151470 w 9152065"/>
              <a:gd name="connsiteY4" fmla="*/ 448657 h 706148"/>
              <a:gd name="connsiteX5" fmla="*/ 9150163 w 9152065"/>
              <a:gd name="connsiteY5" fmla="*/ 14661 h 706148"/>
              <a:gd name="connsiteX6" fmla="*/ 3124 w 9152065"/>
              <a:gd name="connsiteY6" fmla="*/ 0 h 706148"/>
              <a:gd name="connsiteX0" fmla="*/ 3124 w 9152065"/>
              <a:gd name="connsiteY0" fmla="*/ 7331 h 713479"/>
              <a:gd name="connsiteX1" fmla="*/ 0 w 9152065"/>
              <a:gd name="connsiteY1" fmla="*/ 705291 h 713479"/>
              <a:gd name="connsiteX2" fmla="*/ 5476230 w 9152065"/>
              <a:gd name="connsiteY2" fmla="*/ 713479 h 713479"/>
              <a:gd name="connsiteX3" fmla="*/ 5909236 w 9152065"/>
              <a:gd name="connsiteY3" fmla="*/ 458361 h 713479"/>
              <a:gd name="connsiteX4" fmla="*/ 9151470 w 9152065"/>
              <a:gd name="connsiteY4" fmla="*/ 455988 h 713479"/>
              <a:gd name="connsiteX5" fmla="*/ 9150163 w 9152065"/>
              <a:gd name="connsiteY5" fmla="*/ 0 h 713479"/>
              <a:gd name="connsiteX6" fmla="*/ 3124 w 9152065"/>
              <a:gd name="connsiteY6" fmla="*/ 7331 h 713479"/>
              <a:gd name="connsiteX0" fmla="*/ 3124 w 9152065"/>
              <a:gd name="connsiteY0" fmla="*/ 7331 h 705291"/>
              <a:gd name="connsiteX1" fmla="*/ 0 w 9152065"/>
              <a:gd name="connsiteY1" fmla="*/ 705291 h 705291"/>
              <a:gd name="connsiteX2" fmla="*/ 5487226 w 9152065"/>
              <a:gd name="connsiteY2" fmla="*/ 691487 h 705291"/>
              <a:gd name="connsiteX3" fmla="*/ 5909236 w 9152065"/>
              <a:gd name="connsiteY3" fmla="*/ 458361 h 705291"/>
              <a:gd name="connsiteX4" fmla="*/ 9151470 w 9152065"/>
              <a:gd name="connsiteY4" fmla="*/ 455988 h 705291"/>
              <a:gd name="connsiteX5" fmla="*/ 9150163 w 9152065"/>
              <a:gd name="connsiteY5" fmla="*/ 0 h 705291"/>
              <a:gd name="connsiteX6" fmla="*/ 3124 w 9152065"/>
              <a:gd name="connsiteY6" fmla="*/ 7331 h 705291"/>
              <a:gd name="connsiteX0" fmla="*/ 3124 w 9152065"/>
              <a:gd name="connsiteY0" fmla="*/ 7331 h 713479"/>
              <a:gd name="connsiteX1" fmla="*/ 0 w 9152065"/>
              <a:gd name="connsiteY1" fmla="*/ 705291 h 713479"/>
              <a:gd name="connsiteX2" fmla="*/ 5470733 w 9152065"/>
              <a:gd name="connsiteY2" fmla="*/ 713479 h 713479"/>
              <a:gd name="connsiteX3" fmla="*/ 5909236 w 9152065"/>
              <a:gd name="connsiteY3" fmla="*/ 458361 h 713479"/>
              <a:gd name="connsiteX4" fmla="*/ 9151470 w 9152065"/>
              <a:gd name="connsiteY4" fmla="*/ 455988 h 713479"/>
              <a:gd name="connsiteX5" fmla="*/ 9150163 w 9152065"/>
              <a:gd name="connsiteY5" fmla="*/ 0 h 713479"/>
              <a:gd name="connsiteX6" fmla="*/ 3124 w 9152065"/>
              <a:gd name="connsiteY6" fmla="*/ 7331 h 713479"/>
              <a:gd name="connsiteX0" fmla="*/ 3124 w 9152065"/>
              <a:gd name="connsiteY0" fmla="*/ 7331 h 705291"/>
              <a:gd name="connsiteX1" fmla="*/ 0 w 9152065"/>
              <a:gd name="connsiteY1" fmla="*/ 705291 h 705291"/>
              <a:gd name="connsiteX2" fmla="*/ 5470733 w 9152065"/>
              <a:gd name="connsiteY2" fmla="*/ 695319 h 705291"/>
              <a:gd name="connsiteX3" fmla="*/ 5909236 w 9152065"/>
              <a:gd name="connsiteY3" fmla="*/ 458361 h 705291"/>
              <a:gd name="connsiteX4" fmla="*/ 9151470 w 9152065"/>
              <a:gd name="connsiteY4" fmla="*/ 455988 h 705291"/>
              <a:gd name="connsiteX5" fmla="*/ 9150163 w 9152065"/>
              <a:gd name="connsiteY5" fmla="*/ 0 h 705291"/>
              <a:gd name="connsiteX6" fmla="*/ 3124 w 9152065"/>
              <a:gd name="connsiteY6" fmla="*/ 7331 h 705291"/>
              <a:gd name="connsiteX0" fmla="*/ 3124 w 9152065"/>
              <a:gd name="connsiteY0" fmla="*/ 7331 h 708939"/>
              <a:gd name="connsiteX1" fmla="*/ 0 w 9152065"/>
              <a:gd name="connsiteY1" fmla="*/ 705291 h 708939"/>
              <a:gd name="connsiteX2" fmla="*/ 5467329 w 9152065"/>
              <a:gd name="connsiteY2" fmla="*/ 708939 h 708939"/>
              <a:gd name="connsiteX3" fmla="*/ 5909236 w 9152065"/>
              <a:gd name="connsiteY3" fmla="*/ 458361 h 708939"/>
              <a:gd name="connsiteX4" fmla="*/ 9151470 w 9152065"/>
              <a:gd name="connsiteY4" fmla="*/ 455988 h 708939"/>
              <a:gd name="connsiteX5" fmla="*/ 9150163 w 9152065"/>
              <a:gd name="connsiteY5" fmla="*/ 0 h 708939"/>
              <a:gd name="connsiteX6" fmla="*/ 3124 w 9152065"/>
              <a:gd name="connsiteY6" fmla="*/ 7331 h 708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2065" h="708939">
                <a:moveTo>
                  <a:pt x="3124" y="7331"/>
                </a:moveTo>
                <a:cubicBezTo>
                  <a:pt x="634" y="308645"/>
                  <a:pt x="2490" y="403977"/>
                  <a:pt x="0" y="705291"/>
                </a:cubicBezTo>
                <a:lnTo>
                  <a:pt x="5467329" y="708939"/>
                </a:lnTo>
                <a:lnTo>
                  <a:pt x="5909236" y="458361"/>
                </a:lnTo>
                <a:lnTo>
                  <a:pt x="9151470" y="455988"/>
                </a:lnTo>
                <a:cubicBezTo>
                  <a:pt x="9153960" y="254282"/>
                  <a:pt x="9147673" y="201706"/>
                  <a:pt x="9150163" y="0"/>
                </a:cubicBezTo>
                <a:lnTo>
                  <a:pt x="3124" y="73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55617" y="4774457"/>
            <a:ext cx="1551707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800" b="0" i="0" u="none" strike="noStrike" kern="1200" baseline="0" dirty="0" smtClean="0">
                <a:solidFill>
                  <a:schemeClr val="accent3"/>
                </a:solidFill>
                <a:latin typeface="Neo Sans Intel"/>
                <a:ea typeface="+mn-ea"/>
                <a:cs typeface="Neo Sans Intel"/>
              </a:rPr>
              <a:t>Intel Confidential — Do Not Forward</a:t>
            </a:r>
          </a:p>
        </p:txBody>
      </p:sp>
      <p:pic>
        <p:nvPicPr>
          <p:cNvPr id="7" name="Picture 6" descr="int_lookins_hrz_rgb_wht_24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42"/>
          <a:stretch/>
        </p:blipFill>
        <p:spPr>
          <a:xfrm>
            <a:off x="445773" y="1291835"/>
            <a:ext cx="1252119" cy="79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813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83337"/>
            <a:ext cx="8229600" cy="741560"/>
          </a:xfrm>
        </p:spPr>
        <p:txBody>
          <a:bodyPr>
            <a:norm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Light headline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F50F-74B7-8640-8DA3-AAAA0044A327}" type="datetime1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5617" y="1200152"/>
            <a:ext cx="8167047" cy="346991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840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ig Bullet 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83337"/>
            <a:ext cx="8229600" cy="741560"/>
          </a:xfrm>
        </p:spPr>
        <p:txBody>
          <a:bodyPr>
            <a:normAutofit/>
          </a:bodyPr>
          <a:lstStyle>
            <a:lvl1pPr>
              <a:defRPr sz="2800" baseline="0"/>
            </a:lvl1pPr>
          </a:lstStyle>
          <a:p>
            <a:r>
              <a:rPr lang="en-US" dirty="0" smtClean="0"/>
              <a:t>28pt Light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200152"/>
            <a:ext cx="8229600" cy="346884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</a:lstStyle>
          <a:p>
            <a:pPr lvl="0"/>
            <a:r>
              <a:rPr lang="en-US" dirty="0" smtClean="0"/>
              <a:t>18pt Medium Sub Line</a:t>
            </a:r>
          </a:p>
          <a:p>
            <a:pPr lvl="1"/>
            <a:r>
              <a:rPr lang="en-US" dirty="0" smtClean="0"/>
              <a:t>18pt Regular Big Bullet One</a:t>
            </a:r>
          </a:p>
          <a:p>
            <a:pPr lvl="2"/>
            <a:r>
              <a:rPr lang="en-US" dirty="0" smtClean="0"/>
              <a:t>Sub-bullet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F50F-74B7-8640-8DA3-AAAA0044A327}" type="datetime1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ote and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800" b="0" i="0" u="none" strike="noStrike" baseline="0" smtClean="0"/>
            </a:lvl1pPr>
          </a:lstStyle>
          <a:p>
            <a:r>
              <a:rPr lang="en-US" dirty="0" smtClean="0"/>
              <a:t>28pt Light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 anchor="ctr" anchorCtr="0"/>
          <a:lstStyle>
            <a:lvl1pPr marL="173038" indent="-173038">
              <a:lnSpc>
                <a:spcPct val="90000"/>
              </a:lnSpc>
              <a:defRPr sz="4400" baseline="0">
                <a:solidFill>
                  <a:schemeClr val="accent2"/>
                </a:solidFill>
                <a:latin typeface="Neo Sans Intel Light"/>
                <a:cs typeface="Neo Sans Intel Light"/>
              </a:defRPr>
            </a:lvl1pPr>
            <a:lvl2pPr marL="400050" indent="-225425">
              <a:buFont typeface="Lucida Grande"/>
              <a:buChar char="−"/>
              <a:defRPr sz="1200">
                <a:latin typeface="Neo Sans Intel Medium"/>
                <a:cs typeface="Neo Sans Intel Medium"/>
              </a:defRPr>
            </a:lvl2pPr>
            <a:lvl3pPr marL="685800" indent="-228600"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 smtClean="0"/>
              <a:t>44pt Light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A138E-B478-4D47-9F13-076A10A3FA8C}" type="datetime1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2" y="2761161"/>
            <a:ext cx="8220076" cy="1764587"/>
          </a:xfrm>
        </p:spPr>
        <p:txBody>
          <a:bodyPr anchor="t" anchorCtr="0"/>
          <a:lstStyle>
            <a:lvl1pPr marL="173038" indent="-173038">
              <a:defRPr sz="3600" baseline="0">
                <a:solidFill>
                  <a:schemeClr val="accent1"/>
                </a:solidFill>
                <a:latin typeface="Neo Sans Intel Light"/>
                <a:cs typeface="Neo Sans Intel Light"/>
              </a:defRPr>
            </a:lvl1pPr>
            <a:lvl2pPr marL="0" indent="0">
              <a:buFont typeface="Lucida Grande"/>
              <a:buNone/>
              <a:defRPr sz="1200">
                <a:solidFill>
                  <a:schemeClr val="accent2"/>
                </a:solidFill>
                <a:latin typeface="Neo Sans Intel Medium"/>
                <a:cs typeface="Neo Sans Intel Medium"/>
              </a:defRPr>
            </a:lvl2pPr>
            <a:lvl3pPr marL="685800" indent="-228600">
              <a:defRPr sz="1200"/>
            </a:lvl3pPr>
            <a:lvl4pPr>
              <a:defRPr sz="1100"/>
            </a:lvl4pPr>
            <a:lvl5pPr>
              <a:defRPr sz="1050"/>
            </a:lvl5pPr>
          </a:lstStyle>
          <a:p>
            <a:pPr lvl="1"/>
            <a:r>
              <a:rPr lang="en-US" dirty="0" smtClean="0"/>
              <a:t>12 point medium subhead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511970"/>
            <a:ext cx="8229600" cy="2133130"/>
          </a:xfrm>
        </p:spPr>
        <p:txBody>
          <a:bodyPr anchor="b" anchorCtr="0"/>
          <a:lstStyle/>
          <a:p>
            <a:pPr lvl="0"/>
            <a:r>
              <a:rPr lang="en-US" dirty="0" smtClean="0"/>
              <a:t>28pt Light Text</a:t>
            </a:r>
          </a:p>
        </p:txBody>
      </p:sp>
    </p:spTree>
    <p:extLst>
      <p:ext uri="{BB962C8B-B14F-4D97-AF65-F5344CB8AC3E}">
        <p14:creationId xmlns:p14="http://schemas.microsoft.com/office/powerpoint/2010/main" val="1825633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4" y="1200150"/>
            <a:ext cx="4032621" cy="3461820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spcBef>
                <a:spcPts val="800"/>
              </a:spcBef>
              <a:defRPr sz="1600"/>
            </a:lvl2pPr>
            <a:lvl3pPr>
              <a:spcBef>
                <a:spcPts val="400"/>
              </a:spcBef>
              <a:defRPr sz="1600"/>
            </a:lvl3pPr>
            <a:lvl4pPr>
              <a:spcBef>
                <a:spcPts val="400"/>
              </a:spcBef>
              <a:defRPr sz="1400"/>
            </a:lvl4pPr>
            <a:lvl5pPr>
              <a:spcBef>
                <a:spcPts val="400"/>
              </a:spcBef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971" y="1200150"/>
            <a:ext cx="3946833" cy="3461820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spcBef>
                <a:spcPts val="800"/>
              </a:spcBef>
              <a:defRPr sz="1600"/>
            </a:lvl2pPr>
            <a:lvl3pPr>
              <a:spcBef>
                <a:spcPts val="400"/>
              </a:spcBef>
              <a:defRPr sz="1600"/>
            </a:lvl3pPr>
            <a:lvl4pPr>
              <a:spcBef>
                <a:spcPts val="400"/>
              </a:spcBef>
              <a:defRPr sz="1400"/>
            </a:lvl4pPr>
            <a:lvl5pPr>
              <a:spcBef>
                <a:spcPts val="400"/>
              </a:spcBef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769F9-66CD-434C-A703-2B0E4350A45E}" type="datetime1">
              <a:rPr lang="en-US" smtClean="0"/>
              <a:pPr/>
              <a:t>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AC0E0-2A54-F34C-B777-EEF3612697C5}" type="datetime1">
              <a:rPr lang="en-US" smtClean="0"/>
              <a:pPr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2300-43C6-E744-B71F-D9EF15CA3C49}" type="datetime1">
              <a:rPr lang="en-US" smtClean="0"/>
              <a:pPr/>
              <a:t>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>
          <a:xfrm>
            <a:off x="5" y="4803306"/>
            <a:ext cx="9150839" cy="342106"/>
          </a:xfrm>
          <a:custGeom>
            <a:avLst/>
            <a:gdLst>
              <a:gd name="connsiteX0" fmla="*/ 9155339 w 9162317"/>
              <a:gd name="connsiteY0" fmla="*/ 0 h 460573"/>
              <a:gd name="connsiteX1" fmla="*/ 8352851 w 9162317"/>
              <a:gd name="connsiteY1" fmla="*/ 6978 h 460573"/>
              <a:gd name="connsiteX2" fmla="*/ 7829490 w 9162317"/>
              <a:gd name="connsiteY2" fmla="*/ 314027 h 460573"/>
              <a:gd name="connsiteX3" fmla="*/ 0 w 9162317"/>
              <a:gd name="connsiteY3" fmla="*/ 307048 h 460573"/>
              <a:gd name="connsiteX4" fmla="*/ 0 w 9162317"/>
              <a:gd name="connsiteY4" fmla="*/ 460573 h 460573"/>
              <a:gd name="connsiteX5" fmla="*/ 9162317 w 9162317"/>
              <a:gd name="connsiteY5" fmla="*/ 453594 h 460573"/>
              <a:gd name="connsiteX6" fmla="*/ 9155339 w 9162317"/>
              <a:gd name="connsiteY6" fmla="*/ 0 h 460573"/>
              <a:gd name="connsiteX0" fmla="*/ 9168064 w 9168064"/>
              <a:gd name="connsiteY0" fmla="*/ 2547 h 453595"/>
              <a:gd name="connsiteX1" fmla="*/ 8352851 w 9168064"/>
              <a:gd name="connsiteY1" fmla="*/ 0 h 453595"/>
              <a:gd name="connsiteX2" fmla="*/ 7829490 w 9168064"/>
              <a:gd name="connsiteY2" fmla="*/ 307049 h 453595"/>
              <a:gd name="connsiteX3" fmla="*/ 0 w 9168064"/>
              <a:gd name="connsiteY3" fmla="*/ 300070 h 453595"/>
              <a:gd name="connsiteX4" fmla="*/ 0 w 9168064"/>
              <a:gd name="connsiteY4" fmla="*/ 453595 h 453595"/>
              <a:gd name="connsiteX5" fmla="*/ 9162317 w 9168064"/>
              <a:gd name="connsiteY5" fmla="*/ 446616 h 453595"/>
              <a:gd name="connsiteX6" fmla="*/ 9168064 w 9168064"/>
              <a:gd name="connsiteY6" fmla="*/ 2547 h 453595"/>
              <a:gd name="connsiteX0" fmla="*/ 9168064 w 9168064"/>
              <a:gd name="connsiteY0" fmla="*/ 2547 h 456141"/>
              <a:gd name="connsiteX1" fmla="*/ 8352851 w 9168064"/>
              <a:gd name="connsiteY1" fmla="*/ 0 h 456141"/>
              <a:gd name="connsiteX2" fmla="*/ 7829490 w 9168064"/>
              <a:gd name="connsiteY2" fmla="*/ 307049 h 456141"/>
              <a:gd name="connsiteX3" fmla="*/ 0 w 9168064"/>
              <a:gd name="connsiteY3" fmla="*/ 300070 h 456141"/>
              <a:gd name="connsiteX4" fmla="*/ 0 w 9168064"/>
              <a:gd name="connsiteY4" fmla="*/ 453595 h 456141"/>
              <a:gd name="connsiteX5" fmla="*/ 9155954 w 9168064"/>
              <a:gd name="connsiteY5" fmla="*/ 456141 h 456141"/>
              <a:gd name="connsiteX6" fmla="*/ 9168064 w 9168064"/>
              <a:gd name="connsiteY6" fmla="*/ 2547 h 456141"/>
              <a:gd name="connsiteX0" fmla="*/ 9168064 w 9169169"/>
              <a:gd name="connsiteY0" fmla="*/ 2547 h 456141"/>
              <a:gd name="connsiteX1" fmla="*/ 8352851 w 9169169"/>
              <a:gd name="connsiteY1" fmla="*/ 0 h 456141"/>
              <a:gd name="connsiteX2" fmla="*/ 7829490 w 9169169"/>
              <a:gd name="connsiteY2" fmla="*/ 307049 h 456141"/>
              <a:gd name="connsiteX3" fmla="*/ 0 w 9169169"/>
              <a:gd name="connsiteY3" fmla="*/ 300070 h 456141"/>
              <a:gd name="connsiteX4" fmla="*/ 0 w 9169169"/>
              <a:gd name="connsiteY4" fmla="*/ 453595 h 456141"/>
              <a:gd name="connsiteX5" fmla="*/ 9168679 w 9169169"/>
              <a:gd name="connsiteY5" fmla="*/ 456141 h 456141"/>
              <a:gd name="connsiteX6" fmla="*/ 9168064 w 9169169"/>
              <a:gd name="connsiteY6" fmla="*/ 2547 h 45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69169" h="456141">
                <a:moveTo>
                  <a:pt x="9168064" y="2547"/>
                </a:moveTo>
                <a:lnTo>
                  <a:pt x="8352851" y="0"/>
                </a:lnTo>
                <a:lnTo>
                  <a:pt x="7829490" y="307049"/>
                </a:lnTo>
                <a:lnTo>
                  <a:pt x="0" y="300070"/>
                </a:lnTo>
                <a:lnTo>
                  <a:pt x="0" y="453595"/>
                </a:lnTo>
                <a:lnTo>
                  <a:pt x="9168679" y="456141"/>
                </a:lnTo>
                <a:cubicBezTo>
                  <a:pt x="9170595" y="308118"/>
                  <a:pt x="9166148" y="150570"/>
                  <a:pt x="9168064" y="25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7222"/>
            <a:ext cx="8229600" cy="74156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7" y="1200152"/>
            <a:ext cx="8167047" cy="346991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16pt Regular Big Bullet One</a:t>
            </a:r>
          </a:p>
          <a:p>
            <a:pPr lvl="2"/>
            <a:r>
              <a:rPr lang="en-US" dirty="0" smtClean="0"/>
              <a:t>Sub-bullet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Neo Sans Intel"/>
              </a:defRPr>
            </a:lvl1pPr>
          </a:lstStyle>
          <a:p>
            <a:fld id="{C8B5CA9C-FFAE-734D-8488-685557D6D07F}" type="datetime1">
              <a:rPr lang="en-US" smtClean="0"/>
              <a:pPr/>
              <a:t>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Neo Sans Inte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43599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rgbClr val="FFFFFF"/>
                </a:solidFill>
                <a:latin typeface="Neo Sans Intel Light"/>
                <a:cs typeface="Neo Sans Intel Light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8725284" y="4883769"/>
            <a:ext cx="0" cy="178594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int_lookins_hrz_rgb_wht_24.png"/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42"/>
          <a:stretch/>
        </p:blipFill>
        <p:spPr>
          <a:xfrm>
            <a:off x="8262870" y="4864100"/>
            <a:ext cx="355612" cy="22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50" r:id="rId4"/>
    <p:sldLayoutId id="2147483660" r:id="rId5"/>
    <p:sldLayoutId id="2147483664" r:id="rId6"/>
    <p:sldLayoutId id="2147483652" r:id="rId7"/>
    <p:sldLayoutId id="2147483654" r:id="rId8"/>
    <p:sldLayoutId id="2147483655" r:id="rId9"/>
    <p:sldLayoutId id="2147483651" r:id="rId10"/>
    <p:sldLayoutId id="2147483665" r:id="rId11"/>
    <p:sldLayoutId id="2147483666" r:id="rId12"/>
    <p:sldLayoutId id="21474836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Neo Sans Intel Ligh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Arial"/>
        <a:buNone/>
        <a:defRPr sz="1800" b="0" kern="1200">
          <a:solidFill>
            <a:srgbClr val="0071C5"/>
          </a:solidFill>
          <a:latin typeface="Neo Sans Intel"/>
          <a:ea typeface="+mn-ea"/>
          <a:cs typeface="Neo Sans Intel"/>
        </a:defRPr>
      </a:lvl1pPr>
      <a:lvl2pPr marL="225425" indent="-225425" algn="l" defTabSz="457200" rtl="0" eaLnBrk="1" latinLnBrk="0" hangingPunct="1">
        <a:spcBef>
          <a:spcPts val="800"/>
        </a:spcBef>
        <a:buFont typeface="Wingdings" charset="2"/>
        <a:buChar char="§"/>
        <a:defRPr sz="1600" kern="1200" baseline="0">
          <a:solidFill>
            <a:schemeClr val="tx2"/>
          </a:solidFill>
          <a:latin typeface="Neo Sans Intel"/>
          <a:ea typeface="+mn-ea"/>
          <a:cs typeface="Neo Sans Intel Medium"/>
        </a:defRPr>
      </a:lvl2pPr>
      <a:lvl3pPr marL="571500" indent="-228600" algn="l" defTabSz="457200" rtl="0" eaLnBrk="1" latinLnBrk="0" hangingPunct="1">
        <a:spcBef>
          <a:spcPts val="400"/>
        </a:spcBef>
        <a:buFont typeface="Wingdings" charset="2"/>
        <a:buChar char="§"/>
        <a:defRPr sz="1600" kern="1200">
          <a:solidFill>
            <a:schemeClr val="tx2"/>
          </a:solidFill>
          <a:latin typeface="Neo Sans Intel"/>
          <a:ea typeface="+mn-ea"/>
          <a:cs typeface="Neo Sans Intel"/>
        </a:defRPr>
      </a:lvl3pPr>
      <a:lvl4pPr marL="969963" indent="-228600" algn="l" defTabSz="457200" rtl="0" eaLnBrk="1" latinLnBrk="0" hangingPunct="1">
        <a:spcBef>
          <a:spcPts val="200"/>
        </a:spcBef>
        <a:buFont typeface="Arial"/>
        <a:buChar char="–"/>
        <a:defRPr sz="1600" kern="1200">
          <a:solidFill>
            <a:schemeClr val="tx2"/>
          </a:solidFill>
          <a:latin typeface="Neo Sans Intel"/>
          <a:ea typeface="+mn-ea"/>
          <a:cs typeface="Neo Sans Intel"/>
        </a:defRPr>
      </a:lvl4pPr>
      <a:lvl5pPr marL="1319213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2"/>
          </a:solidFill>
          <a:latin typeface="Neo Sans Intel"/>
          <a:ea typeface="+mn-ea"/>
          <a:cs typeface="Neo Sans Inte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Adaptive Convolutional Neural Network Loop Filter (ACNNLF)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Hujun Yin, Rongzhen Yang, Shoujiang Ma, Xiaoran Fang, Yue Yu</a:t>
            </a:r>
            <a:endParaRPr lang="en-US" dirty="0"/>
          </a:p>
          <a:p>
            <a:r>
              <a:rPr lang="en-US" dirty="0" smtClean="0"/>
              <a:t>January 11,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48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5613" y="1092488"/>
            <a:ext cx="8228012" cy="3425825"/>
          </a:xfrm>
        </p:spPr>
        <p:txBody>
          <a:bodyPr/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altLang="zh-CN" sz="1500" dirty="0"/>
              <a:t>ACNNLF as final stage of frame reconstruction in decoding process</a:t>
            </a:r>
          </a:p>
          <a:p>
            <a:pPr marL="482600" lvl="1" indent="-257175">
              <a:buFont typeface="Arial" panose="020B0604020202020204" pitchFamily="34" charset="0"/>
              <a:buChar char="•"/>
            </a:pPr>
            <a:r>
              <a:rPr lang="en-US" altLang="zh-CN" sz="1500" dirty="0"/>
              <a:t>Simplified 2-layer </a:t>
            </a:r>
            <a:r>
              <a:rPr lang="en-US" altLang="zh-CN" sz="1500" dirty="0" smtClean="0"/>
              <a:t>CNN – minimum deep neural network</a:t>
            </a:r>
            <a:endParaRPr lang="en-US" altLang="zh-CN" sz="1500" dirty="0"/>
          </a:p>
          <a:p>
            <a:pPr marL="482600" lvl="1" indent="-257175">
              <a:buFont typeface="Arial" panose="020B0604020202020204" pitchFamily="34" charset="0"/>
              <a:buChar char="•"/>
            </a:pPr>
            <a:r>
              <a:rPr lang="en-US" altLang="zh-CN" sz="1500" dirty="0" smtClean="0"/>
              <a:t>Fast on-line training – 15min/RAS</a:t>
            </a:r>
            <a:endParaRPr lang="en-US" altLang="zh-CN" sz="1500" dirty="0"/>
          </a:p>
          <a:p>
            <a:pPr marL="482600" lvl="1" indent="-257175">
              <a:buFont typeface="Arial" panose="020B0604020202020204" pitchFamily="34" charset="0"/>
              <a:buChar char="•"/>
            </a:pPr>
            <a:r>
              <a:rPr lang="en-US" altLang="zh-CN" sz="1500" dirty="0"/>
              <a:t>Multiple </a:t>
            </a:r>
            <a:r>
              <a:rPr lang="en-US" altLang="zh-CN" sz="1500" dirty="0" smtClean="0"/>
              <a:t>filters </a:t>
            </a:r>
            <a:r>
              <a:rPr lang="en-US" altLang="zh-CN" sz="1500" dirty="0" smtClean="0"/>
              <a:t>– best of 3 for each CTU</a:t>
            </a:r>
            <a:endParaRPr lang="en-US" altLang="zh-CN" sz="1500" dirty="0" smtClean="0"/>
          </a:p>
          <a:p>
            <a:pPr marL="482600" lvl="1" indent="-257175">
              <a:buFont typeface="Arial" panose="020B0604020202020204" pitchFamily="34" charset="0"/>
              <a:buChar char="•"/>
            </a:pPr>
            <a:r>
              <a:rPr lang="en-US" altLang="zh-CN" sz="1500" dirty="0" smtClean="0"/>
              <a:t>Lower decoding complexity</a:t>
            </a:r>
            <a:endParaRPr lang="en-US" altLang="zh-CN" sz="1500" dirty="0" smtClean="0"/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1600" dirty="0"/>
              <a:t>Overall gain Y: -0.70%; U: -7.10%; V: -5.80%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CA" sz="1600" dirty="0"/>
              <a:t>P</a:t>
            </a:r>
            <a:r>
              <a:rPr lang="en-CA" sz="1600" dirty="0" smtClean="0"/>
              <a:t>ropose </a:t>
            </a:r>
            <a:r>
              <a:rPr lang="en-CA" sz="1600" dirty="0"/>
              <a:t>further study in a Core </a:t>
            </a:r>
            <a:r>
              <a:rPr lang="en-CA" sz="1600" dirty="0" smtClean="0"/>
              <a:t>Experiment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14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B0D1B-FAF9-4C83-BE2B-205E1B2DFA86}" type="slidenum">
              <a:rPr lang="en-US" smtClean="0"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8355" y="67849"/>
            <a:ext cx="8783067" cy="50407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Adaptive Convolutional Neural Network Loop Filter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728710" y="3790891"/>
            <a:ext cx="8074978" cy="1267465"/>
          </a:xfrm>
        </p:spPr>
        <p:txBody>
          <a:bodyPr>
            <a:norm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altLang="zh-CN" sz="1500" dirty="0" smtClean="0"/>
              <a:t>ACNNLF </a:t>
            </a:r>
            <a:r>
              <a:rPr lang="en-US" altLang="zh-CN" sz="1500" dirty="0"/>
              <a:t>as final stage of </a:t>
            </a:r>
            <a:r>
              <a:rPr lang="en-US" altLang="zh-CN" sz="1500" dirty="0" smtClean="0"/>
              <a:t>frame reconstruction in decoding process</a:t>
            </a:r>
          </a:p>
          <a:p>
            <a:pPr marL="482600" lvl="1" indent="-257175">
              <a:buFont typeface="Arial" panose="020B0604020202020204" pitchFamily="34" charset="0"/>
              <a:buChar char="•"/>
            </a:pPr>
            <a:r>
              <a:rPr lang="en-US" altLang="zh-CN" sz="1500" dirty="0" smtClean="0"/>
              <a:t>Simplified 2-layer CNN</a:t>
            </a:r>
          </a:p>
          <a:p>
            <a:pPr marL="482600" lvl="1" indent="-257175">
              <a:buFont typeface="Arial" panose="020B0604020202020204" pitchFamily="34" charset="0"/>
              <a:buChar char="•"/>
            </a:pPr>
            <a:r>
              <a:rPr lang="en-US" altLang="zh-CN" sz="1500" dirty="0" smtClean="0"/>
              <a:t>On-line training</a:t>
            </a:r>
          </a:p>
          <a:p>
            <a:pPr marL="482600" lvl="1" indent="-257175">
              <a:buFont typeface="Arial" panose="020B0604020202020204" pitchFamily="34" charset="0"/>
              <a:buChar char="•"/>
            </a:pPr>
            <a:r>
              <a:rPr lang="en-US" altLang="zh-CN" sz="1500" dirty="0" smtClean="0"/>
              <a:t>Multiple filters</a:t>
            </a:r>
          </a:p>
          <a:p>
            <a:endParaRPr lang="en-US" altLang="zh-CN" sz="1500" dirty="0" smtClean="0"/>
          </a:p>
        </p:txBody>
      </p:sp>
      <p:grpSp>
        <p:nvGrpSpPr>
          <p:cNvPr id="48" name="Group 47"/>
          <p:cNvGrpSpPr/>
          <p:nvPr/>
        </p:nvGrpSpPr>
        <p:grpSpPr>
          <a:xfrm>
            <a:off x="567113" y="591983"/>
            <a:ext cx="7372039" cy="3178851"/>
            <a:chOff x="615106" y="810249"/>
            <a:chExt cx="7388414" cy="3330613"/>
          </a:xfrm>
        </p:grpSpPr>
        <p:grpSp>
          <p:nvGrpSpPr>
            <p:cNvPr id="68" name="Group 67"/>
            <p:cNvGrpSpPr/>
            <p:nvPr/>
          </p:nvGrpSpPr>
          <p:grpSpPr>
            <a:xfrm>
              <a:off x="615106" y="810249"/>
              <a:ext cx="7388414" cy="3330613"/>
              <a:chOff x="383971" y="1604434"/>
              <a:chExt cx="8946457" cy="4440818"/>
            </a:xfrm>
          </p:grpSpPr>
          <p:cxnSp>
            <p:nvCxnSpPr>
              <p:cNvPr id="6" name="肘形连接符 184"/>
              <p:cNvCxnSpPr>
                <a:cxnSpLocks/>
                <a:endCxn id="41" idx="2"/>
              </p:cNvCxnSpPr>
              <p:nvPr/>
            </p:nvCxnSpPr>
            <p:spPr bwMode="auto">
              <a:xfrm rot="10800000">
                <a:off x="1908797" y="4382535"/>
                <a:ext cx="958713" cy="862689"/>
              </a:xfrm>
              <a:prstGeom prst="bentConnector2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3416657" y="2571192"/>
                <a:ext cx="1382226" cy="195777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流程图: 或者 167"/>
              <p:cNvSpPr/>
              <p:nvPr/>
            </p:nvSpPr>
            <p:spPr>
              <a:xfrm>
                <a:off x="5706626" y="3799508"/>
                <a:ext cx="397158" cy="397158"/>
              </a:xfrm>
              <a:prstGeom prst="flowChartOr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5317161" y="1743453"/>
                <a:ext cx="1178598" cy="638038"/>
              </a:xfrm>
              <a:prstGeom prst="rect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Trans./</a:t>
                </a:r>
                <a:br>
                  <a:rPr lang="en-US" altLang="zh-CN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US" altLang="zh-CN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Quant.</a:t>
                </a:r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5317161" y="2816362"/>
                <a:ext cx="1176841" cy="638038"/>
              </a:xfrm>
              <a:prstGeom prst="rect">
                <a:avLst/>
              </a:prstGeom>
              <a:solidFill>
                <a:srgbClr val="E0D8B8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sz="1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矩形 170"/>
              <p:cNvSpPr/>
              <p:nvPr/>
            </p:nvSpPr>
            <p:spPr>
              <a:xfrm>
                <a:off x="7156266" y="2818725"/>
                <a:ext cx="1178598" cy="638038"/>
              </a:xfrm>
              <a:prstGeom prst="rect">
                <a:avLst/>
              </a:prstGeom>
              <a:solidFill>
                <a:srgbClr val="A06E5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Entropy</a:t>
                </a:r>
              </a:p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Coder</a:t>
                </a:r>
              </a:p>
            </p:txBody>
          </p:sp>
          <p:cxnSp>
            <p:nvCxnSpPr>
              <p:cNvPr id="12" name="直接箭头连接符 171"/>
              <p:cNvCxnSpPr>
                <a:cxnSpLocks/>
                <a:endCxn id="13" idx="2"/>
              </p:cNvCxnSpPr>
              <p:nvPr/>
            </p:nvCxnSpPr>
            <p:spPr bwMode="auto">
              <a:xfrm>
                <a:off x="2567370" y="2062472"/>
                <a:ext cx="1346498" cy="0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3" name="流程图: 或者 172"/>
              <p:cNvSpPr/>
              <p:nvPr/>
            </p:nvSpPr>
            <p:spPr>
              <a:xfrm>
                <a:off x="3913868" y="1863893"/>
                <a:ext cx="397158" cy="397158"/>
              </a:xfrm>
              <a:prstGeom prst="flowChartOr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5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直接箭头连接符 173"/>
              <p:cNvCxnSpPr>
                <a:cxnSpLocks/>
                <a:stCxn id="13" idx="6"/>
                <a:endCxn id="9" idx="1"/>
              </p:cNvCxnSpPr>
              <p:nvPr/>
            </p:nvCxnSpPr>
            <p:spPr bwMode="auto">
              <a:xfrm>
                <a:off x="4311026" y="2062472"/>
                <a:ext cx="1006135" cy="0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" name="直接箭头连接符 174"/>
              <p:cNvCxnSpPr>
                <a:cxnSpLocks/>
                <a:stCxn id="9" idx="2"/>
                <a:endCxn id="10" idx="0"/>
              </p:cNvCxnSpPr>
              <p:nvPr/>
            </p:nvCxnSpPr>
            <p:spPr bwMode="auto">
              <a:xfrm flipH="1">
                <a:off x="5905582" y="2381491"/>
                <a:ext cx="878" cy="434871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" name="直接箭头连接符 175"/>
              <p:cNvCxnSpPr>
                <a:cxnSpLocks/>
                <a:stCxn id="10" idx="2"/>
                <a:endCxn id="8" idx="0"/>
              </p:cNvCxnSpPr>
              <p:nvPr/>
            </p:nvCxnSpPr>
            <p:spPr bwMode="auto">
              <a:xfrm flipH="1">
                <a:off x="5905205" y="3454400"/>
                <a:ext cx="377" cy="345108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" name="肘形连接符 176"/>
              <p:cNvCxnSpPr>
                <a:cxnSpLocks/>
                <a:stCxn id="9" idx="3"/>
                <a:endCxn id="11" idx="0"/>
              </p:cNvCxnSpPr>
              <p:nvPr/>
            </p:nvCxnSpPr>
            <p:spPr bwMode="auto">
              <a:xfrm>
                <a:off x="6495759" y="2062472"/>
                <a:ext cx="1249806" cy="756252"/>
              </a:xfrm>
              <a:prstGeom prst="bentConnector2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ysDash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" name="直接箭头连接符 177"/>
              <p:cNvCxnSpPr>
                <a:cxnSpLocks/>
                <a:stCxn id="7" idx="0"/>
                <a:endCxn id="13" idx="4"/>
              </p:cNvCxnSpPr>
              <p:nvPr/>
            </p:nvCxnSpPr>
            <p:spPr bwMode="auto">
              <a:xfrm flipV="1">
                <a:off x="4107771" y="2261051"/>
                <a:ext cx="4677" cy="310141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9" name="Rectangle 18"/>
              <p:cNvSpPr>
                <a:spLocks noChangeArrowheads="1"/>
              </p:cNvSpPr>
              <p:nvPr/>
            </p:nvSpPr>
            <p:spPr bwMode="auto">
              <a:xfrm>
                <a:off x="3607845" y="2794734"/>
                <a:ext cx="1041243" cy="682500"/>
              </a:xfrm>
              <a:prstGeom prst="rect">
                <a:avLst/>
              </a:prstGeom>
              <a:solidFill>
                <a:srgbClr val="61B296"/>
              </a:solidFill>
              <a:ln w="254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sz="1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0" name="肘形连接符 179"/>
              <p:cNvCxnSpPr>
                <a:cxnSpLocks/>
                <a:stCxn id="46" idx="3"/>
                <a:endCxn id="11" idx="2"/>
              </p:cNvCxnSpPr>
              <p:nvPr/>
            </p:nvCxnSpPr>
            <p:spPr bwMode="auto">
              <a:xfrm flipV="1">
                <a:off x="6481638" y="3456762"/>
                <a:ext cx="1263929" cy="1715758"/>
              </a:xfrm>
              <a:prstGeom prst="bentConnector2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ysDash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46" name="Rectangle 45"/>
              <p:cNvSpPr>
                <a:spLocks noChangeArrowheads="1"/>
              </p:cNvSpPr>
              <p:nvPr/>
            </p:nvSpPr>
            <p:spPr bwMode="auto">
              <a:xfrm>
                <a:off x="2647017" y="4796109"/>
                <a:ext cx="3834621" cy="752820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Rectangle 48"/>
              <p:cNvSpPr>
                <a:spLocks noChangeArrowheads="1"/>
              </p:cNvSpPr>
              <p:nvPr/>
            </p:nvSpPr>
            <p:spPr bwMode="auto">
              <a:xfrm>
                <a:off x="5605364" y="5016054"/>
                <a:ext cx="607714" cy="381580"/>
              </a:xfrm>
              <a:prstGeom prst="rect">
                <a:avLst/>
              </a:prstGeom>
              <a:solidFill>
                <a:srgbClr val="4E98A1"/>
              </a:solidFill>
              <a:ln w="254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DBF</a:t>
                </a:r>
              </a:p>
            </p:txBody>
          </p:sp>
          <p:cxnSp>
            <p:nvCxnSpPr>
              <p:cNvPr id="22" name="直接箭头连接符 181"/>
              <p:cNvCxnSpPr>
                <a:cxnSpLocks/>
                <a:stCxn id="8" idx="4"/>
                <a:endCxn id="49" idx="0"/>
              </p:cNvCxnSpPr>
              <p:nvPr/>
            </p:nvCxnSpPr>
            <p:spPr bwMode="auto">
              <a:xfrm>
                <a:off x="5905205" y="4196666"/>
                <a:ext cx="4016" cy="819388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3597908" y="3653873"/>
                <a:ext cx="1041243" cy="682500"/>
              </a:xfrm>
              <a:prstGeom prst="rect">
                <a:avLst/>
              </a:prstGeom>
              <a:solidFill>
                <a:srgbClr val="61B296"/>
              </a:solidFill>
              <a:ln w="254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sz="12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4" name="直接箭头连接符 183"/>
              <p:cNvCxnSpPr>
                <a:cxnSpLocks/>
                <a:endCxn id="8" idx="2"/>
              </p:cNvCxnSpPr>
              <p:nvPr/>
            </p:nvCxnSpPr>
            <p:spPr bwMode="auto">
              <a:xfrm>
                <a:off x="4818306" y="3998087"/>
                <a:ext cx="888320" cy="0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" name="直接箭头连接符 185"/>
              <p:cNvCxnSpPr>
                <a:cxnSpLocks/>
                <a:stCxn id="41" idx="3"/>
              </p:cNvCxnSpPr>
              <p:nvPr/>
            </p:nvCxnSpPr>
            <p:spPr bwMode="auto">
              <a:xfrm flipV="1">
                <a:off x="2579904" y="3998086"/>
                <a:ext cx="836753" cy="6949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直接箭头连接符 186"/>
              <p:cNvCxnSpPr>
                <a:cxnSpLocks/>
                <a:stCxn id="11" idx="3"/>
              </p:cNvCxnSpPr>
              <p:nvPr/>
            </p:nvCxnSpPr>
            <p:spPr bwMode="auto">
              <a:xfrm flipV="1">
                <a:off x="8334864" y="3135984"/>
                <a:ext cx="660507" cy="1760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27" name="文本框 187"/>
              <p:cNvSpPr txBox="1"/>
              <p:nvPr/>
            </p:nvSpPr>
            <p:spPr>
              <a:xfrm>
                <a:off x="432062" y="1680319"/>
                <a:ext cx="727123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Input</a:t>
                </a:r>
              </a:p>
              <a:p>
                <a:pPr algn="ctr"/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frame</a:t>
                </a:r>
              </a:p>
            </p:txBody>
          </p:sp>
          <p:sp>
            <p:nvSpPr>
              <p:cNvPr id="28" name="文本框 188"/>
              <p:cNvSpPr txBox="1"/>
              <p:nvPr/>
            </p:nvSpPr>
            <p:spPr>
              <a:xfrm>
                <a:off x="383971" y="3595587"/>
                <a:ext cx="823304" cy="615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Recon.</a:t>
                </a:r>
              </a:p>
              <a:p>
                <a:pPr algn="ctr"/>
                <a:r>
                  <a:rPr lang="en-US" altLang="zh-CN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frame</a:t>
                </a:r>
              </a:p>
            </p:txBody>
          </p:sp>
          <p:sp>
            <p:nvSpPr>
              <p:cNvPr id="29" name="矩形 189"/>
              <p:cNvSpPr/>
              <p:nvPr/>
            </p:nvSpPr>
            <p:spPr>
              <a:xfrm>
                <a:off x="7958765" y="3434595"/>
                <a:ext cx="1371663" cy="3385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0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Bitstreams</a:t>
                </a:r>
                <a:endParaRPr lang="en-US" altLang="zh-CN" sz="105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矩形 190"/>
              <p:cNvSpPr/>
              <p:nvPr/>
            </p:nvSpPr>
            <p:spPr>
              <a:xfrm>
                <a:off x="3540639" y="3704887"/>
                <a:ext cx="1184199" cy="615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Inter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Predictor</a:t>
                </a:r>
              </a:p>
            </p:txBody>
          </p:sp>
          <p:sp>
            <p:nvSpPr>
              <p:cNvPr id="31" name="矩形 191"/>
              <p:cNvSpPr/>
              <p:nvPr/>
            </p:nvSpPr>
            <p:spPr>
              <a:xfrm>
                <a:off x="3520031" y="2845455"/>
                <a:ext cx="1221341" cy="615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Intra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Predictor</a:t>
                </a:r>
              </a:p>
            </p:txBody>
          </p:sp>
          <p:sp>
            <p:nvSpPr>
              <p:cNvPr id="32" name="矩形 192"/>
              <p:cNvSpPr/>
              <p:nvPr/>
            </p:nvSpPr>
            <p:spPr>
              <a:xfrm>
                <a:off x="5326838" y="2844475"/>
                <a:ext cx="1176839" cy="861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Inv. Trans.</a:t>
                </a:r>
              </a:p>
              <a:p>
                <a:pPr algn="ct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&amp; Quant</a:t>
                </a:r>
                <a:r>
                  <a:rPr lang="de-DE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  <a:endPara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文本框 193"/>
              <p:cNvSpPr txBox="1"/>
              <p:nvPr/>
            </p:nvSpPr>
            <p:spPr>
              <a:xfrm>
                <a:off x="2521665" y="2382791"/>
                <a:ext cx="951543" cy="553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Split into </a:t>
                </a:r>
              </a:p>
              <a:p>
                <a:pPr algn="ctr"/>
                <a:r>
                  <a:rPr lang="en-US" altLang="zh-CN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CTUs</a:t>
                </a:r>
              </a:p>
            </p:txBody>
          </p:sp>
          <p:sp>
            <p:nvSpPr>
              <p:cNvPr id="34" name="文本框 194"/>
              <p:cNvSpPr txBox="1"/>
              <p:nvPr/>
            </p:nvSpPr>
            <p:spPr>
              <a:xfrm>
                <a:off x="3617494" y="1604434"/>
                <a:ext cx="31125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5" name="文本框 195"/>
              <p:cNvSpPr txBox="1"/>
              <p:nvPr/>
            </p:nvSpPr>
            <p:spPr>
              <a:xfrm>
                <a:off x="3673035" y="2071454"/>
                <a:ext cx="405856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</a:p>
            </p:txBody>
          </p:sp>
          <p:sp>
            <p:nvSpPr>
              <p:cNvPr id="36" name="文本框 196"/>
              <p:cNvSpPr txBox="1"/>
              <p:nvPr/>
            </p:nvSpPr>
            <p:spPr>
              <a:xfrm>
                <a:off x="5430005" y="3587191"/>
                <a:ext cx="31125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7" name="文本框 197"/>
              <p:cNvSpPr txBox="1"/>
              <p:nvPr/>
            </p:nvSpPr>
            <p:spPr>
              <a:xfrm>
                <a:off x="5945841" y="3442907"/>
                <a:ext cx="311259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8" name="文本框 198"/>
              <p:cNvSpPr txBox="1"/>
              <p:nvPr/>
            </p:nvSpPr>
            <p:spPr>
              <a:xfrm>
                <a:off x="3990255" y="5706697"/>
                <a:ext cx="1297791" cy="338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0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In-loop filters</a:t>
                </a:r>
              </a:p>
            </p:txBody>
          </p:sp>
          <p:sp>
            <p:nvSpPr>
              <p:cNvPr id="39" name="文本框 199"/>
              <p:cNvSpPr txBox="1"/>
              <p:nvPr/>
            </p:nvSpPr>
            <p:spPr>
              <a:xfrm>
                <a:off x="3633142" y="4535142"/>
                <a:ext cx="970779" cy="3385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05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Predictor</a:t>
                </a:r>
              </a:p>
            </p:txBody>
          </p:sp>
          <p:pic>
            <p:nvPicPr>
              <p:cNvPr id="40" name="图片 211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35997" y="1721872"/>
                <a:ext cx="1342217" cy="754997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41" name="图片 208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37687" y="3627537"/>
                <a:ext cx="1342217" cy="754997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cxnSp>
            <p:nvCxnSpPr>
              <p:cNvPr id="42" name="直接箭头连接符 202"/>
              <p:cNvCxnSpPr/>
              <p:nvPr/>
            </p:nvCxnSpPr>
            <p:spPr bwMode="auto">
              <a:xfrm>
                <a:off x="4798884" y="4298204"/>
                <a:ext cx="2946681" cy="0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ysDash"/>
                <a:bevel/>
                <a:headEnd type="none" w="med" len="med"/>
                <a:tailEnd type="oval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43" name="矩形 203"/>
              <p:cNvSpPr/>
              <p:nvPr/>
            </p:nvSpPr>
            <p:spPr>
              <a:xfrm>
                <a:off x="6480550" y="1729083"/>
                <a:ext cx="2012794" cy="3385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Trans. / Quant. </a:t>
                </a:r>
                <a:r>
                  <a:rPr lang="en-US" altLang="zh-CN" sz="105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Coeff</a:t>
                </a:r>
                <a:r>
                  <a:rPr lang="en-US" altLang="zh-CN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</p:txBody>
          </p:sp>
          <p:sp>
            <p:nvSpPr>
              <p:cNvPr id="44" name="矩形 204"/>
              <p:cNvSpPr/>
              <p:nvPr/>
            </p:nvSpPr>
            <p:spPr>
              <a:xfrm>
                <a:off x="5939844" y="4000058"/>
                <a:ext cx="1825144" cy="3385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Prediction Data</a:t>
                </a:r>
              </a:p>
            </p:txBody>
          </p:sp>
          <p:sp>
            <p:nvSpPr>
              <p:cNvPr id="45" name="矩形 205"/>
              <p:cNvSpPr/>
              <p:nvPr/>
            </p:nvSpPr>
            <p:spPr>
              <a:xfrm>
                <a:off x="6426276" y="5300597"/>
                <a:ext cx="1459980" cy="3385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05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Filter Ctrl. Data</a:t>
                </a:r>
              </a:p>
            </p:txBody>
          </p:sp>
          <p:cxnSp>
            <p:nvCxnSpPr>
              <p:cNvPr id="50" name="直接箭头连接符 5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638DD2CC-A505-49FB-9C2C-BFD7FF424075}"/>
                  </a:ext>
                </a:extLst>
              </p:cNvPr>
              <p:cNvCxnSpPr>
                <a:cxnSpLocks/>
                <a:stCxn id="49" idx="1"/>
                <a:endCxn id="54" idx="3"/>
              </p:cNvCxnSpPr>
              <p:nvPr/>
            </p:nvCxnSpPr>
            <p:spPr bwMode="auto">
              <a:xfrm flipH="1">
                <a:off x="5419677" y="5206845"/>
                <a:ext cx="185687" cy="5404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54" name="Rectangle 53"/>
              <p:cNvSpPr>
                <a:spLocks noChangeArrowheads="1"/>
              </p:cNvSpPr>
              <p:nvPr/>
            </p:nvSpPr>
            <p:spPr bwMode="auto">
              <a:xfrm>
                <a:off x="4793868" y="5018937"/>
                <a:ext cx="625809" cy="386624"/>
              </a:xfrm>
              <a:prstGeom prst="rect">
                <a:avLst/>
              </a:prstGeom>
              <a:solidFill>
                <a:srgbClr val="4E98A1"/>
              </a:solidFill>
              <a:ln w="254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SAO</a:t>
                </a:r>
              </a:p>
            </p:txBody>
          </p:sp>
          <p:sp>
            <p:nvSpPr>
              <p:cNvPr id="55" name="Rectangle 54"/>
              <p:cNvSpPr>
                <a:spLocks noChangeArrowheads="1"/>
              </p:cNvSpPr>
              <p:nvPr/>
            </p:nvSpPr>
            <p:spPr bwMode="auto">
              <a:xfrm>
                <a:off x="3977427" y="5017272"/>
                <a:ext cx="621096" cy="386624"/>
              </a:xfrm>
              <a:prstGeom prst="rect">
                <a:avLst/>
              </a:prstGeom>
              <a:solidFill>
                <a:srgbClr val="4E98A1"/>
              </a:solidFill>
              <a:ln w="254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ALF</a:t>
                </a:r>
              </a:p>
            </p:txBody>
          </p:sp>
          <p:cxnSp>
            <p:nvCxnSpPr>
              <p:cNvPr id="57" name="直接箭头连接符 5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638DD2CC-A505-49FB-9C2C-BFD7FF424075}"/>
                  </a:ext>
                </a:extLst>
              </p:cNvPr>
              <p:cNvCxnSpPr>
                <a:cxnSpLocks/>
                <a:stCxn id="54" idx="1"/>
                <a:endCxn id="55" idx="3"/>
              </p:cNvCxnSpPr>
              <p:nvPr/>
            </p:nvCxnSpPr>
            <p:spPr bwMode="auto">
              <a:xfrm flipH="1" flipV="1">
                <a:off x="4598523" y="5210584"/>
                <a:ext cx="195345" cy="1665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66" name="Rectangle 65"/>
              <p:cNvSpPr>
                <a:spLocks noChangeArrowheads="1"/>
              </p:cNvSpPr>
              <p:nvPr/>
            </p:nvSpPr>
            <p:spPr bwMode="auto">
              <a:xfrm>
                <a:off x="2754139" y="5020465"/>
                <a:ext cx="1007176" cy="406619"/>
              </a:xfrm>
              <a:prstGeom prst="rect">
                <a:avLst/>
              </a:prstGeom>
              <a:solidFill>
                <a:schemeClr val="accent6"/>
              </a:solidFill>
              <a:ln w="2540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2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ACNNLF</a:t>
                </a:r>
                <a:endParaRPr lang="en-US" altLang="zh-CN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7" name="直接箭头连接符 56">
                <a:extLst>
                  <a:ext uri="{FF2B5EF4-FFF2-40B4-BE49-F238E27FC236}">
                    <a16:creationId xmlns="" xmlns:a16="http://schemas.microsoft.com/office/drawing/2014/main" xmlns:lc="http://schemas.openxmlformats.org/drawingml/2006/lockedCanvas" id="{638DD2CC-A505-49FB-9C2C-BFD7FF42407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3757213" y="5205179"/>
                <a:ext cx="195345" cy="1665"/>
              </a:xfrm>
              <a:prstGeom prst="straightConnector1">
                <a:avLst/>
              </a:prstGeom>
              <a:solidFill>
                <a:schemeClr val="accent1"/>
              </a:solidFill>
              <a:ln w="22225" cap="flat" cmpd="sng" algn="ctr">
                <a:solidFill>
                  <a:schemeClr val="tx1"/>
                </a:solidFill>
                <a:prstDash val="solid"/>
                <a:bevel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1" name="Elbow Connector 20"/>
            <p:cNvCxnSpPr>
              <a:stCxn id="40" idx="2"/>
            </p:cNvCxnSpPr>
            <p:nvPr/>
          </p:nvCxnSpPr>
          <p:spPr>
            <a:xfrm rot="16200000" flipH="1">
              <a:off x="2244977" y="1092581"/>
              <a:ext cx="476959" cy="1220945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19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035" y="159208"/>
            <a:ext cx="8229600" cy="86868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Simple 2 Layer CNN</a:t>
            </a:r>
            <a:endParaRPr lang="zh-CN" altLang="en-US" dirty="0"/>
          </a:p>
        </p:txBody>
      </p:sp>
      <p:sp>
        <p:nvSpPr>
          <p:cNvPr id="14" name="Content Placeholder 3"/>
          <p:cNvSpPr txBox="1">
            <a:spLocks/>
          </p:cNvSpPr>
          <p:nvPr/>
        </p:nvSpPr>
        <p:spPr>
          <a:xfrm>
            <a:off x="241056" y="2484849"/>
            <a:ext cx="4454590" cy="2302057"/>
          </a:xfrm>
          <a:prstGeom prst="rect">
            <a:avLst/>
          </a:prstGeom>
        </p:spPr>
        <p:txBody>
          <a:bodyPr vert="horz" lIns="0" tIns="0" rIns="0" bIns="0" rtlCol="0">
            <a:normAutofit fontScale="85000" lnSpcReduction="2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Arial"/>
              <a:buNone/>
              <a:defRPr sz="1800" b="0" kern="1200">
                <a:solidFill>
                  <a:srgbClr val="0071C5"/>
                </a:solidFill>
                <a:latin typeface="Neo Sans Intel"/>
                <a:ea typeface="+mn-ea"/>
                <a:cs typeface="Neo Sans Intel"/>
              </a:defRPr>
            </a:lvl1pPr>
            <a:lvl2pPr marL="225425" indent="-225425" algn="l" defTabSz="457200" rtl="0" eaLnBrk="1" latinLnBrk="0" hangingPunct="1">
              <a:spcBef>
                <a:spcPts val="800"/>
              </a:spcBef>
              <a:buFont typeface="Wingdings" charset="2"/>
              <a:buChar char="§"/>
              <a:defRPr sz="1800" kern="1200" baseline="0">
                <a:solidFill>
                  <a:schemeClr val="tx2"/>
                </a:solidFill>
                <a:latin typeface="Neo Sans Intel"/>
                <a:ea typeface="+mn-ea"/>
                <a:cs typeface="Neo Sans Intel Medium"/>
              </a:defRPr>
            </a:lvl2pPr>
            <a:lvl3pPr marL="571500" indent="-228600" algn="l" defTabSz="457200" rtl="0" eaLnBrk="1" latinLnBrk="0" hangingPunct="1">
              <a:spcBef>
                <a:spcPts val="400"/>
              </a:spcBef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3pPr>
            <a:lvl4pPr marL="969963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Use both </a:t>
            </a:r>
            <a:r>
              <a:rPr lang="en-US" sz="1400" dirty="0" err="1"/>
              <a:t>luma</a:t>
            </a:r>
            <a:r>
              <a:rPr lang="en-US" sz="1400" dirty="0"/>
              <a:t> and </a:t>
            </a:r>
            <a:r>
              <a:rPr lang="en-US" sz="1400" dirty="0" err="1"/>
              <a:t>chroma</a:t>
            </a:r>
            <a:r>
              <a:rPr lang="en-US" sz="1400" dirty="0"/>
              <a:t> as </a:t>
            </a:r>
            <a:r>
              <a:rPr lang="en-US" sz="1400" dirty="0" smtClean="0"/>
              <a:t>input</a:t>
            </a:r>
            <a:endParaRPr lang="en-US" sz="1400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Input </a:t>
            </a:r>
            <a:r>
              <a:rPr lang="en-US" sz="1400" dirty="0"/>
              <a:t>&amp; Output </a:t>
            </a:r>
            <a:r>
              <a:rPr lang="en-US" sz="1400" dirty="0" smtClean="0"/>
              <a:t>CNN Channel </a:t>
            </a:r>
            <a:r>
              <a:rPr lang="en-US" sz="1400" dirty="0"/>
              <a:t>Block Size: </a:t>
            </a:r>
            <a:r>
              <a:rPr lang="en-US" sz="1400" dirty="0" smtClean="0"/>
              <a:t>N = 16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2 </a:t>
            </a:r>
            <a:r>
              <a:rPr lang="en-US" sz="1400" dirty="0" smtClean="0"/>
              <a:t>layer CNN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Layer 1: 1x1 with </a:t>
            </a:r>
            <a:r>
              <a:rPr lang="en-US" sz="1400" dirty="0" err="1" smtClean="0"/>
              <a:t>ReLu</a:t>
            </a:r>
            <a:endParaRPr lang="en-US" sz="1400" dirty="0" smtClean="0"/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Layer 2: 3x3, no </a:t>
            </a:r>
            <a:r>
              <a:rPr lang="en-US" sz="1400" dirty="0" err="1" smtClean="0"/>
              <a:t>ReLu</a:t>
            </a:r>
            <a:r>
              <a:rPr lang="en-US" sz="1400" dirty="0" smtClean="0"/>
              <a:t> 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Channels: M=16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300" dirty="0" smtClean="0"/>
              <a:t>3 sets of ACNNLFs </a:t>
            </a:r>
            <a:r>
              <a:rPr lang="en-US" altLang="zh-CN" sz="1300" dirty="0"/>
              <a:t>with total </a:t>
            </a:r>
            <a:r>
              <a:rPr lang="en-US" altLang="zh-CN" sz="1300" dirty="0" smtClean="0"/>
              <a:t>3,282 parameters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altLang="zh-CN" sz="1300" dirty="0" smtClean="0"/>
              <a:t>692 </a:t>
            </a:r>
            <a:r>
              <a:rPr lang="en-US" altLang="zh-CN" sz="1300" dirty="0"/>
              <a:t>(672w+20b</a:t>
            </a:r>
            <a:r>
              <a:rPr lang="en-US" altLang="zh-CN" sz="1300" dirty="0" smtClean="0"/>
              <a:t>) parameters for each </a:t>
            </a:r>
            <a:r>
              <a:rPr lang="en-US" altLang="zh-CN" sz="1300" dirty="0" err="1" smtClean="0"/>
              <a:t>luma</a:t>
            </a:r>
            <a:r>
              <a:rPr lang="en-US" altLang="zh-CN" sz="1300" dirty="0" smtClean="0"/>
              <a:t> filter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altLang="zh-CN" sz="1300" dirty="0" smtClean="0"/>
              <a:t>402 (384w+18b) parameters for each </a:t>
            </a:r>
            <a:r>
              <a:rPr lang="en-US" altLang="zh-CN" sz="1300" dirty="0" err="1" smtClean="0"/>
              <a:t>chroma</a:t>
            </a:r>
            <a:r>
              <a:rPr lang="en-US" altLang="zh-CN" sz="1300" dirty="0" smtClean="0"/>
              <a:t> filter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endParaRPr lang="en-US" altLang="zh-CN" sz="13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3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flipV="1">
            <a:off x="418035" y="1924963"/>
            <a:ext cx="627956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193940" y="2194654"/>
            <a:ext cx="5036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2"/>
                </a:solidFill>
                <a:latin typeface="Neo Sans Intel"/>
                <a:cs typeface="Neo Sans Intel"/>
              </a:rPr>
              <a:t>Luma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93940" y="4107291"/>
            <a:ext cx="6399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2"/>
                </a:solidFill>
                <a:latin typeface="Neo Sans Intel"/>
                <a:cs typeface="Neo Sans Intel"/>
              </a:rPr>
              <a:t>Chroma</a:t>
            </a: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241056" y="880986"/>
            <a:ext cx="710823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61" y="802173"/>
            <a:ext cx="3272254" cy="134850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2960" y="2194653"/>
            <a:ext cx="32422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tx2"/>
                </a:solidFill>
                <a:latin typeface="Neo Sans Intel"/>
                <a:cs typeface="Neo Sans Intel"/>
              </a:rPr>
              <a:t>Stacked 6 channel input combined Luma and Chroma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2835" y="802173"/>
            <a:ext cx="4341159" cy="13387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2835" y="2862668"/>
            <a:ext cx="3876647" cy="121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94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1251" y="105810"/>
            <a:ext cx="8229600" cy="654232"/>
          </a:xfrm>
        </p:spPr>
        <p:txBody>
          <a:bodyPr/>
          <a:lstStyle/>
          <a:p>
            <a:r>
              <a:rPr lang="en-US" dirty="0" smtClean="0"/>
              <a:t>Online Training (RA</a:t>
            </a:r>
            <a:r>
              <a:rPr lang="en-US" dirty="0" smtClean="0"/>
              <a:t>) – Data Collection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14816" y="97449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83573"/>
              </p:ext>
            </p:extLst>
          </p:nvPr>
        </p:nvGraphicFramePr>
        <p:xfrm>
          <a:off x="1114816" y="760042"/>
          <a:ext cx="6588691" cy="2259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" name="Visio" r:id="rId3" imgW="8366879" imgH="2887971" progId="Visio.Drawing.15">
                  <p:embed/>
                </p:oleObj>
              </mc:Choice>
              <mc:Fallback>
                <p:oleObj name="Visio" r:id="rId3" imgW="8366879" imgH="288797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4816" y="760042"/>
                        <a:ext cx="6588691" cy="22595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396989" y="3139087"/>
            <a:ext cx="8300059" cy="1585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The training data comes directly from the video sequence for compression</a:t>
            </a:r>
          </a:p>
          <a:p>
            <a:pPr marL="171450" lvl="0" indent="-17145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The training is done for each random access segment (RAS) using 8 frames of video data</a:t>
            </a:r>
          </a:p>
          <a:p>
            <a:pPr marL="171450" lvl="0" indent="-17145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frame of RAS and the previous 7 frames (in </a:t>
            </a:r>
            <a:r>
              <a:rPr lang="en-US" sz="1200" dirty="0" smtClean="0"/>
              <a:t>encoding</a:t>
            </a:r>
            <a:r>
              <a:rPr lang="en-US" sz="1200" dirty="0" smtClean="0"/>
              <a:t> </a:t>
            </a:r>
            <a:r>
              <a:rPr lang="en-US" sz="1200" dirty="0" smtClean="0"/>
              <a:t>sequence order) in previous RAS are used</a:t>
            </a:r>
          </a:p>
          <a:p>
            <a:pPr marL="171450" lvl="0" indent="-17145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Both the luma and </a:t>
            </a:r>
            <a:r>
              <a:rPr lang="en-US" sz="1200" dirty="0" err="1"/>
              <a:t>chroma</a:t>
            </a:r>
            <a:r>
              <a:rPr lang="en-US" sz="1200" dirty="0"/>
              <a:t> data of the original </a:t>
            </a:r>
            <a:r>
              <a:rPr lang="en-US" sz="1200" dirty="0" smtClean="0"/>
              <a:t>and </a:t>
            </a:r>
            <a:r>
              <a:rPr lang="en-US" sz="1200" dirty="0"/>
              <a:t>re-constructed frames (before ACNNLF processing) are collected</a:t>
            </a:r>
          </a:p>
          <a:p>
            <a:pPr marL="171450" lvl="0" indent="-17145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/>
              <a:t>Each frame is partitioned into small image blocks of size 32x32 for </a:t>
            </a:r>
            <a:r>
              <a:rPr lang="en-US" sz="1200" dirty="0" smtClean="0"/>
              <a:t>training</a:t>
            </a:r>
            <a:endParaRPr lang="en-US" sz="1200" dirty="0">
              <a:solidFill>
                <a:schemeClr val="tx1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71450" lvl="0" indent="-17145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70C0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Can be applied to other types of video sequences </a:t>
            </a:r>
            <a:endParaRPr lang="en-US" sz="12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4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B0D1B-FAF9-4C83-BE2B-205E1B2DFA86}" type="slidenum">
              <a:rPr lang="en-US" smtClean="0"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99038" y="108431"/>
            <a:ext cx="8229600" cy="574237"/>
          </a:xfrm>
        </p:spPr>
        <p:txBody>
          <a:bodyPr/>
          <a:lstStyle/>
          <a:p>
            <a:r>
              <a:rPr lang="en-US" altLang="zh-CN" dirty="0" smtClean="0"/>
              <a:t>Training Procedure for Multiple CNNs</a:t>
            </a:r>
            <a:endParaRPr lang="zh-CN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73" y="327263"/>
            <a:ext cx="6964651" cy="2396050"/>
          </a:xfrm>
          <a:prstGeom prst="rect">
            <a:avLst/>
          </a:prstGeom>
        </p:spPr>
      </p:pic>
      <p:sp>
        <p:nvSpPr>
          <p:cNvPr id="7" name="Content Placeholder 3"/>
          <p:cNvSpPr txBox="1">
            <a:spLocks/>
          </p:cNvSpPr>
          <p:nvPr/>
        </p:nvSpPr>
        <p:spPr>
          <a:xfrm>
            <a:off x="633273" y="2804182"/>
            <a:ext cx="8228012" cy="23132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Arial"/>
              <a:buNone/>
              <a:defRPr sz="1800" b="0" kern="1200">
                <a:solidFill>
                  <a:srgbClr val="0071C5"/>
                </a:solidFill>
                <a:latin typeface="Neo Sans Intel"/>
                <a:ea typeface="+mn-ea"/>
                <a:cs typeface="Neo Sans Intel"/>
              </a:defRPr>
            </a:lvl1pPr>
            <a:lvl2pPr marL="225425" indent="-225425" algn="l" defTabSz="457200" rtl="0" eaLnBrk="1" latinLnBrk="0" hangingPunct="1">
              <a:spcBef>
                <a:spcPts val="800"/>
              </a:spcBef>
              <a:buFont typeface="Wingdings" charset="2"/>
              <a:buChar char="§"/>
              <a:defRPr sz="1800" kern="1200" baseline="0">
                <a:solidFill>
                  <a:schemeClr val="tx2"/>
                </a:solidFill>
                <a:latin typeface="Neo Sans Intel"/>
                <a:ea typeface="+mn-ea"/>
                <a:cs typeface="Neo Sans Intel Medium"/>
              </a:defRPr>
            </a:lvl2pPr>
            <a:lvl3pPr marL="571500" indent="-228600" algn="l" defTabSz="457200" rtl="0" eaLnBrk="1" latinLnBrk="0" hangingPunct="1">
              <a:spcBef>
                <a:spcPts val="400"/>
              </a:spcBef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3pPr>
            <a:lvl4pPr marL="969963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smtClean="0"/>
              <a:t>Train the first </a:t>
            </a:r>
            <a:r>
              <a:rPr lang="en-US" sz="1200" dirty="0"/>
              <a:t>ACNNLF </a:t>
            </a:r>
            <a:r>
              <a:rPr lang="en-US" altLang="zh-CN" sz="1200" dirty="0" smtClean="0"/>
              <a:t>with full training data set</a:t>
            </a:r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smtClean="0"/>
              <a:t>Apply </a:t>
            </a:r>
            <a:r>
              <a:rPr lang="en-US" sz="1200" dirty="0"/>
              <a:t>the first trained ACNNLF to partition the training </a:t>
            </a:r>
            <a:r>
              <a:rPr lang="en-US" sz="1200" dirty="0" smtClean="0"/>
              <a:t>set</a:t>
            </a:r>
            <a:r>
              <a:rPr lang="en-US" sz="1200" dirty="0"/>
              <a:t> </a:t>
            </a:r>
            <a:r>
              <a:rPr lang="en-US" sz="1200" dirty="0" smtClean="0"/>
              <a:t>to ACNNLF#1 gain set and </a:t>
            </a:r>
            <a:r>
              <a:rPr lang="en-US" sz="1200" dirty="0"/>
              <a:t>the loss </a:t>
            </a:r>
            <a:r>
              <a:rPr lang="en-US" sz="1200" dirty="0" smtClean="0"/>
              <a:t>set</a:t>
            </a:r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smtClean="0"/>
              <a:t>Use the </a:t>
            </a:r>
            <a:r>
              <a:rPr lang="en-US" sz="1200" dirty="0"/>
              <a:t>loss set </a:t>
            </a:r>
            <a:r>
              <a:rPr lang="en-US" sz="1200" dirty="0" smtClean="0"/>
              <a:t>to </a:t>
            </a:r>
            <a:r>
              <a:rPr lang="en-US" sz="1200" dirty="0"/>
              <a:t>train </a:t>
            </a:r>
            <a:r>
              <a:rPr lang="en-US" sz="1200" dirty="0" smtClean="0"/>
              <a:t>ACNNLF#2</a:t>
            </a:r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Apply </a:t>
            </a:r>
            <a:r>
              <a:rPr lang="en-US" sz="1200" dirty="0" smtClean="0"/>
              <a:t>two ACNNLFs</a:t>
            </a:r>
            <a:r>
              <a:rPr lang="en-US" sz="1200" dirty="0"/>
              <a:t>, re-partition the training data set to ACNNLF#1 gain set, ACNNLF#2 gain set and loss </a:t>
            </a:r>
            <a:r>
              <a:rPr lang="en-US" sz="1200" dirty="0" smtClean="0"/>
              <a:t>set</a:t>
            </a:r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smtClean="0"/>
              <a:t>Use the new loss set to train ACNNLF#3</a:t>
            </a:r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/>
              <a:t>Apply </a:t>
            </a:r>
            <a:r>
              <a:rPr lang="en-US" sz="1200" dirty="0" smtClean="0"/>
              <a:t>the 3 trained ACNNLFs. </a:t>
            </a:r>
            <a:r>
              <a:rPr lang="en-US" sz="1200" dirty="0"/>
              <a:t>Partition the data set into 4 subsets: subset with highest gain for ACNNLF#1, subset with highest gain for ACNNLF #2, subset with highest gain for ACNNLF#3 and subset with no gain for any </a:t>
            </a:r>
            <a:r>
              <a:rPr lang="en-US" sz="1200" dirty="0" smtClean="0"/>
              <a:t>ACNNLF</a:t>
            </a:r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dirty="0" smtClean="0"/>
              <a:t>Further </a:t>
            </a:r>
            <a:r>
              <a:rPr lang="en-US" sz="1200" dirty="0"/>
              <a:t>train each ACNNLF with the subset on which it has the highest </a:t>
            </a:r>
            <a:r>
              <a:rPr lang="en-US" sz="1200" dirty="0" smtClean="0"/>
              <a:t>gain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1517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Syntax Design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05717" y="927752"/>
            <a:ext cx="8228012" cy="3782034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 SPS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ACNNLF enable flag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ACNNLF block size (default 32)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 Slice </a:t>
            </a:r>
            <a:r>
              <a:rPr lang="en-US" dirty="0" smtClean="0"/>
              <a:t>header (I frame only)</a:t>
            </a:r>
            <a:endParaRPr lang="en-US" dirty="0" smtClean="0"/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ACNNLF present flag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ACNNLF </a:t>
            </a:r>
            <a:r>
              <a:rPr lang="en-US" dirty="0" smtClean="0"/>
              <a:t>weights – 3 set for </a:t>
            </a:r>
            <a:r>
              <a:rPr lang="en-US" dirty="0" err="1" smtClean="0"/>
              <a:t>luma</a:t>
            </a:r>
            <a:r>
              <a:rPr lang="en-US" dirty="0" smtClean="0"/>
              <a:t>, 3 set for </a:t>
            </a:r>
            <a:r>
              <a:rPr lang="en-US" dirty="0" err="1" smtClean="0"/>
              <a:t>chroma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In CTU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ACNNLF </a:t>
            </a:r>
            <a:r>
              <a:rPr lang="en-US" dirty="0" err="1" smtClean="0"/>
              <a:t>luma</a:t>
            </a:r>
            <a:r>
              <a:rPr lang="en-US" dirty="0" smtClean="0"/>
              <a:t> index (2bits)</a:t>
            </a:r>
          </a:p>
          <a:p>
            <a:pPr marL="511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ACNNLF </a:t>
            </a:r>
            <a:r>
              <a:rPr lang="en-US" dirty="0" err="1" smtClean="0"/>
              <a:t>chroma</a:t>
            </a:r>
            <a:r>
              <a:rPr lang="en-US" dirty="0" smtClean="0"/>
              <a:t> index (2bits)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27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0561" y="133483"/>
            <a:ext cx="8229600" cy="705761"/>
          </a:xfrm>
        </p:spPr>
        <p:txBody>
          <a:bodyPr/>
          <a:lstStyle/>
          <a:p>
            <a:r>
              <a:rPr lang="en-US" dirty="0" smtClean="0"/>
              <a:t>Experiment Setup - Training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96067027"/>
              </p:ext>
            </p:extLst>
          </p:nvPr>
        </p:nvGraphicFramePr>
        <p:xfrm>
          <a:off x="1308970" y="704591"/>
          <a:ext cx="5010411" cy="2818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4712"/>
                <a:gridCol w="851770"/>
                <a:gridCol w="1853852"/>
                <a:gridCol w="1240077"/>
              </a:tblGrid>
              <a:tr h="285147">
                <a:tc row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Mandatory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u="sng" dirty="0">
                          <a:effectLst/>
                        </a:rPr>
                        <a:t>Information in Training Stage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846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Basic Settings: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1800">
                          <a:effectLst/>
                        </a:rPr>
                        <a:t>　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learning rate: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0.0055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optimizer: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ADAM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batch size: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128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epoch: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148*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loss function: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L1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training GPU: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GTX 1080 Ti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training time: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15 minutes*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  <a:tr h="270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framework: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 smtClean="0">
                          <a:effectLst/>
                        </a:rPr>
                        <a:t>TensorFlow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6" name="Content Placeholder 3"/>
          <p:cNvSpPr txBox="1">
            <a:spLocks/>
          </p:cNvSpPr>
          <p:nvPr/>
        </p:nvSpPr>
        <p:spPr>
          <a:xfrm>
            <a:off x="1308969" y="3691707"/>
            <a:ext cx="5999304" cy="12128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Arial"/>
              <a:buNone/>
              <a:defRPr sz="1800" b="0" kern="1200">
                <a:solidFill>
                  <a:srgbClr val="0071C5"/>
                </a:solidFill>
                <a:latin typeface="Neo Sans Intel"/>
                <a:ea typeface="+mn-ea"/>
                <a:cs typeface="Neo Sans Intel"/>
              </a:defRPr>
            </a:lvl1pPr>
            <a:lvl2pPr marL="225425" indent="-225425" algn="l" defTabSz="457200" rtl="0" eaLnBrk="1" latinLnBrk="0" hangingPunct="1">
              <a:spcBef>
                <a:spcPts val="800"/>
              </a:spcBef>
              <a:buFont typeface="Wingdings" charset="2"/>
              <a:buChar char="§"/>
              <a:defRPr sz="1800" kern="1200" baseline="0">
                <a:solidFill>
                  <a:schemeClr val="tx2"/>
                </a:solidFill>
                <a:latin typeface="Neo Sans Intel"/>
                <a:ea typeface="+mn-ea"/>
                <a:cs typeface="Neo Sans Intel Medium"/>
              </a:defRPr>
            </a:lvl2pPr>
            <a:lvl3pPr marL="571500" indent="-228600" algn="l" defTabSz="457200" rtl="0" eaLnBrk="1" latinLnBrk="0" hangingPunct="1">
              <a:spcBef>
                <a:spcPts val="400"/>
              </a:spcBef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3pPr>
            <a:lvl4pPr marL="969963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Online training based on video sequence itself</a:t>
            </a:r>
            <a:endParaRPr lang="en-US" altLang="zh-CN" sz="1600" dirty="0" smtClean="0"/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QP values {22,27,32,37} are used</a:t>
            </a:r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Training time measured per RAS on A1/A2 video sequences</a:t>
            </a:r>
          </a:p>
        </p:txBody>
      </p:sp>
    </p:spTree>
    <p:extLst>
      <p:ext uri="{BB962C8B-B14F-4D97-AF65-F5344CB8AC3E}">
        <p14:creationId xmlns:p14="http://schemas.microsoft.com/office/powerpoint/2010/main" val="421275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 Setup - Inference</a:t>
            </a:r>
            <a:endParaRPr lang="en-US" dirty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1141857" y="3456710"/>
            <a:ext cx="5826979" cy="11263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Arial"/>
              <a:buNone/>
              <a:defRPr sz="1800" b="0" kern="1200">
                <a:solidFill>
                  <a:srgbClr val="0071C5"/>
                </a:solidFill>
                <a:latin typeface="Neo Sans Intel"/>
                <a:ea typeface="+mn-ea"/>
                <a:cs typeface="Neo Sans Intel"/>
              </a:defRPr>
            </a:lvl1pPr>
            <a:lvl2pPr marL="225425" indent="-225425" algn="l" defTabSz="457200" rtl="0" eaLnBrk="1" latinLnBrk="0" hangingPunct="1">
              <a:spcBef>
                <a:spcPts val="800"/>
              </a:spcBef>
              <a:buFont typeface="Wingdings" charset="2"/>
              <a:buChar char="§"/>
              <a:defRPr sz="1800" kern="1200" baseline="0">
                <a:solidFill>
                  <a:schemeClr val="tx2"/>
                </a:solidFill>
                <a:latin typeface="Neo Sans Intel"/>
                <a:ea typeface="+mn-ea"/>
                <a:cs typeface="Neo Sans Intel Medium"/>
              </a:defRPr>
            </a:lvl2pPr>
            <a:lvl3pPr marL="571500" indent="-228600" algn="l" defTabSz="457200" rtl="0" eaLnBrk="1" latinLnBrk="0" hangingPunct="1">
              <a:spcBef>
                <a:spcPts val="400"/>
              </a:spcBef>
              <a:buFont typeface="Wingdings" charset="2"/>
              <a:buChar char="§"/>
              <a:defRPr sz="18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3pPr>
            <a:lvl4pPr marL="969963" indent="-228600" algn="l" defTabSz="457200" rtl="0" eaLnBrk="1" latinLnBrk="0" hangingPunct="1">
              <a:spcBef>
                <a:spcPts val="200"/>
              </a:spcBef>
              <a:buFont typeface="Arial"/>
              <a:buChar char="–"/>
              <a:defRPr sz="16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2"/>
                </a:solidFill>
                <a:latin typeface="Neo Sans Intel"/>
                <a:ea typeface="+mn-ea"/>
                <a:cs typeface="Neo Sans Inte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8 bit fixed point inference module implemented in </a:t>
            </a:r>
            <a:r>
              <a:rPr lang="en-US" altLang="zh-CN" sz="1600" dirty="0" err="1" smtClean="0"/>
              <a:t>TensorFlow</a:t>
            </a:r>
            <a:endParaRPr lang="en-US" altLang="zh-CN" sz="1600" dirty="0" smtClean="0"/>
          </a:p>
          <a:p>
            <a:pPr marL="257175" indent="-2571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VTM3.0 calls </a:t>
            </a:r>
            <a:r>
              <a:rPr lang="en-US" sz="1600" dirty="0" err="1" smtClean="0"/>
              <a:t>TensorFlow</a:t>
            </a:r>
            <a:r>
              <a:rPr lang="en-US" sz="1600" dirty="0" smtClean="0"/>
              <a:t> module for interference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20851709"/>
              </p:ext>
            </p:extLst>
          </p:nvPr>
        </p:nvGraphicFramePr>
        <p:xfrm>
          <a:off x="455613" y="1105189"/>
          <a:ext cx="7027271" cy="18458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1024"/>
                <a:gridCol w="577511"/>
                <a:gridCol w="838988"/>
                <a:gridCol w="838988"/>
                <a:gridCol w="1017297"/>
                <a:gridCol w="1017297"/>
                <a:gridCol w="958083"/>
                <a:gridCol w="958083"/>
              </a:tblGrid>
              <a:tr h="291447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1000" dirty="0">
                          <a:effectLst/>
                        </a:rPr>
                        <a:t>　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 gridSpan="7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Network Details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661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Total Conv. Layers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Total FC Layers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Frame-work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Param. Num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GFLOPs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Mem.P(MB)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Mem.T(MB)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88821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One ACNNLF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TensorFlow module called by VTM3.0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692x3 (Luma)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402x3 (Chroma)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Multiplication: 264/pixel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Add: 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265.5/pixel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0.0028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0.0448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79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 – RA sequences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56916"/>
              </p:ext>
            </p:extLst>
          </p:nvPr>
        </p:nvGraphicFramePr>
        <p:xfrm>
          <a:off x="1163808" y="1122216"/>
          <a:ext cx="5017438" cy="2315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6240"/>
                <a:gridCol w="815334"/>
                <a:gridCol w="950061"/>
                <a:gridCol w="950061"/>
                <a:gridCol w="665120"/>
                <a:gridCol w="800622"/>
              </a:tblGrid>
              <a:tr h="283864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8804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 err="1" smtClean="0">
                          <a:effectLst/>
                        </a:rPr>
                        <a:t>EncT</a:t>
                      </a:r>
                      <a:r>
                        <a:rPr lang="en-US" sz="900" dirty="0" smtClean="0">
                          <a:effectLst/>
                        </a:rPr>
                        <a:t>*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 err="1" smtClean="0">
                          <a:effectLst/>
                        </a:rPr>
                        <a:t>DecT</a:t>
                      </a:r>
                      <a:r>
                        <a:rPr lang="en-US" sz="900" dirty="0" smtClean="0">
                          <a:effectLst/>
                        </a:rPr>
                        <a:t>*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83864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-2.77%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529%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83864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-10.92%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-6.19%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83864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-11.29%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384%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83864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-3.31%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-1.62%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254%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98804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900">
                          <a:effectLst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900" dirty="0">
                          <a:effectLst/>
                        </a:rPr>
                        <a:t>　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900">
                          <a:effectLst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zh-CN" sz="900">
                          <a:effectLst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  <a:tr h="298804"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-7.10%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-5.80%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361%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>
          <a:xfrm>
            <a:off x="1163808" y="3713018"/>
            <a:ext cx="6269156" cy="754313"/>
          </a:xfrm>
        </p:spPr>
        <p:txBody>
          <a:bodyPr>
            <a:normAutofit fontScale="6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Overall gain Y: -0.70%; U: -7.10%; V: -5.80%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Class C has slight loss of 0.12% due to overhead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EncT</a:t>
            </a:r>
            <a:r>
              <a:rPr lang="en-US" dirty="0" smtClean="0"/>
              <a:t> and </a:t>
            </a:r>
            <a:r>
              <a:rPr lang="en-US" dirty="0" err="1" smtClean="0"/>
              <a:t>DecT</a:t>
            </a:r>
            <a:r>
              <a:rPr lang="en-US" dirty="0" smtClean="0"/>
              <a:t> need to be further optimized by taking training/inference into VTM software</a:t>
            </a:r>
          </a:p>
        </p:txBody>
      </p:sp>
    </p:spTree>
    <p:extLst>
      <p:ext uri="{BB962C8B-B14F-4D97-AF65-F5344CB8AC3E}">
        <p14:creationId xmlns:p14="http://schemas.microsoft.com/office/powerpoint/2010/main" val="2110460214"/>
      </p:ext>
    </p:extLst>
  </p:cSld>
  <p:clrMapOvr>
    <a:masterClrMapping/>
  </p:clrMapOvr>
</p:sld>
</file>

<file path=ppt/theme/theme1.xml><?xml version="1.0" encoding="utf-8"?>
<a:theme xmlns:a="http://schemas.openxmlformats.org/drawingml/2006/main" name="intel_PPT_LgtTmplt_WideScrn_v13">
  <a:themeElements>
    <a:clrScheme name="Intel New Scheme">
      <a:dk1>
        <a:sysClr val="windowText" lastClr="000000"/>
      </a:dk1>
      <a:lt1>
        <a:sysClr val="window" lastClr="FFFFFF"/>
      </a:lt1>
      <a:dk2>
        <a:srgbClr val="004280"/>
      </a:dk2>
      <a:lt2>
        <a:srgbClr val="B1BABF"/>
      </a:lt2>
      <a:accent1>
        <a:srgbClr val="0071C5"/>
      </a:accent1>
      <a:accent2>
        <a:srgbClr val="00AEEF"/>
      </a:accent2>
      <a:accent3>
        <a:srgbClr val="8DC8E8"/>
      </a:accent3>
      <a:accent4>
        <a:srgbClr val="FFDA00"/>
      </a:accent4>
      <a:accent5>
        <a:srgbClr val="FDB813"/>
      </a:accent5>
      <a:accent6>
        <a:srgbClr val="A6CE39"/>
      </a:accent6>
      <a:hlink>
        <a:srgbClr val="939598"/>
      </a:hlink>
      <a:folHlink>
        <a:srgbClr val="ED1C24"/>
      </a:folHlink>
    </a:clrScheme>
    <a:fontScheme name="Intel">
      <a:majorFont>
        <a:latin typeface="Neo Sans Intel Light"/>
        <a:ea typeface=""/>
        <a:cs typeface=""/>
      </a:majorFont>
      <a:minorFont>
        <a:latin typeface="Neo Sans Int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000" dirty="0" smtClean="0">
            <a:solidFill>
              <a:schemeClr val="tx2"/>
            </a:solidFill>
            <a:latin typeface="Neo Sans Intel"/>
            <a:cs typeface="Neo Sans Inte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intel_PPT_LgtTmplt_WideScrn_v13.potx</Template>
  <TotalTime>101884</TotalTime>
  <Words>786</Words>
  <Application>Microsoft Office PowerPoint</Application>
  <PresentationFormat>On-screen Show (16:9)</PresentationFormat>
  <Paragraphs>189</Paragraphs>
  <Slides>10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4" baseType="lpstr">
      <vt:lpstr>Lucida Grande</vt:lpstr>
      <vt:lpstr>Neo Sans Intel</vt:lpstr>
      <vt:lpstr>Neo Sans Intel Light</vt:lpstr>
      <vt:lpstr>Neo Sans Intel Medium</vt:lpstr>
      <vt:lpstr>PMingLiU</vt:lpstr>
      <vt:lpstr>宋体</vt:lpstr>
      <vt:lpstr>宋体</vt:lpstr>
      <vt:lpstr>Arial</vt:lpstr>
      <vt:lpstr>Calibri</vt:lpstr>
      <vt:lpstr>Intel Clear</vt:lpstr>
      <vt:lpstr>Times New Roman</vt:lpstr>
      <vt:lpstr>Wingdings</vt:lpstr>
      <vt:lpstr>intel_PPT_LgtTmplt_WideScrn_v13</vt:lpstr>
      <vt:lpstr>Visio</vt:lpstr>
      <vt:lpstr>Adaptive Convolutional Neural Network Loop Filter (ACNNLF)</vt:lpstr>
      <vt:lpstr>Adaptive Convolutional Neural Network Loop Filter</vt:lpstr>
      <vt:lpstr>Simple 2 Layer CNN</vt:lpstr>
      <vt:lpstr>Online Training (RA) – Data Collection</vt:lpstr>
      <vt:lpstr>Training Procedure for Multiple CNNs</vt:lpstr>
      <vt:lpstr>Syntax Design</vt:lpstr>
      <vt:lpstr>Experiment Setup - Training </vt:lpstr>
      <vt:lpstr>Experiment Setup - Inference</vt:lpstr>
      <vt:lpstr>Experimental Results – RA sequences</vt:lpstr>
      <vt:lpstr>Conclusion</vt:lpstr>
    </vt:vector>
  </TitlesOfParts>
  <Company>Red Peak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Liz Solomon</dc:creator>
  <cp:keywords>CTPClassification=CTP_IC:VisualMarkings=, CTPClassification=CTP_IC</cp:keywords>
  <cp:lastModifiedBy>Yin, Hujun</cp:lastModifiedBy>
  <cp:revision>1541</cp:revision>
  <cp:lastPrinted>2017-08-25T17:28:29Z</cp:lastPrinted>
  <dcterms:created xsi:type="dcterms:W3CDTF">2013-06-17T18:04:50Z</dcterms:created>
  <dcterms:modified xsi:type="dcterms:W3CDTF">2019-01-13T07:06:42Z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aa0226c0-3458-4345-8893-a69caa0a35a5</vt:lpwstr>
  </property>
  <property fmtid="{D5CDD505-2E9C-101B-9397-08002B2CF9AE}" pid="3" name="CTP_BU">
    <vt:lpwstr>NEXT GEN &amp; STANDARDS GROUP</vt:lpwstr>
  </property>
  <property fmtid="{D5CDD505-2E9C-101B-9397-08002B2CF9AE}" pid="4" name="CTP_TimeStamp">
    <vt:lpwstr>2019-01-13 07:06:42Z</vt:lpwstr>
  </property>
  <property fmtid="{D5CDD505-2E9C-101B-9397-08002B2CF9AE}" pid="5" name="CTPClassification">
    <vt:lpwstr>CTP_IC</vt:lpwstr>
  </property>
</Properties>
</file>