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</p:sldMasterIdLst>
  <p:notesMasterIdLst>
    <p:notesMasterId r:id="rId18"/>
  </p:notesMasterIdLst>
  <p:handoutMasterIdLst>
    <p:handoutMasterId r:id="rId19"/>
  </p:handoutMasterIdLst>
  <p:sldIdLst>
    <p:sldId id="256" r:id="rId2"/>
    <p:sldId id="332" r:id="rId3"/>
    <p:sldId id="316" r:id="rId4"/>
    <p:sldId id="333" r:id="rId5"/>
    <p:sldId id="317" r:id="rId6"/>
    <p:sldId id="319" r:id="rId7"/>
    <p:sldId id="341" r:id="rId8"/>
    <p:sldId id="335" r:id="rId9"/>
    <p:sldId id="342" r:id="rId10"/>
    <p:sldId id="337" r:id="rId11"/>
    <p:sldId id="336" r:id="rId12"/>
    <p:sldId id="338" r:id="rId13"/>
    <p:sldId id="340" r:id="rId14"/>
    <p:sldId id="339" r:id="rId15"/>
    <p:sldId id="331" r:id="rId16"/>
    <p:sldId id="320" r:id="rId17"/>
  </p:sldIdLst>
  <p:sldSz cx="12192000" cy="685800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hias Wien" initials="mwi" lastIdx="4" clrIdx="0">
    <p:extLst>
      <p:ext uri="{19B8F6BF-5375-455C-9EA6-DF929625EA0E}">
        <p15:presenceInfo xmlns:p15="http://schemas.microsoft.com/office/powerpoint/2012/main" userId="Mathias Wien" providerId="None"/>
      </p:ext>
    </p:extLst>
  </p:cmAuthor>
  <p:cmAuthor id="2" name="Max Bläser" initials="MB" lastIdx="2" clrIdx="1">
    <p:extLst>
      <p:ext uri="{19B8F6BF-5375-455C-9EA6-DF929625EA0E}">
        <p15:presenceInfo xmlns:p15="http://schemas.microsoft.com/office/powerpoint/2012/main" userId="6670f4aadfb6528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4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1146" y="78"/>
      </p:cViewPr>
      <p:guideLst>
        <p:guide orient="horz" pos="79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9" d="100"/>
          <a:sy n="69" d="100"/>
        </p:scale>
        <p:origin x="4176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76EB8B4-EA2E-4415-A494-DC2AD88C606F}" type="datetimeFigureOut">
              <a:rPr lang="de-DE" altLang="de-DE"/>
              <a:pPr>
                <a:defRPr/>
              </a:pPr>
              <a:t>10.01.2019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0426418-DCF4-4BF5-BA89-616676F10DB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375080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05007A59-3A8A-4D4B-BC06-264B1457569D}" type="datetimeFigureOut">
              <a:rPr lang="de-DE" altLang="de-DE"/>
              <a:pPr>
                <a:defRPr/>
              </a:pPr>
              <a:t>10.01.2019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/>
              <a:t>Textmasterformat bearbeiten</a:t>
            </a:r>
          </a:p>
          <a:p>
            <a:pPr lvl="1"/>
            <a:r>
              <a:rPr lang="de-DE" altLang="de-DE" noProof="0"/>
              <a:t>Zweite Ebene</a:t>
            </a:r>
          </a:p>
          <a:p>
            <a:pPr lvl="2"/>
            <a:r>
              <a:rPr lang="de-DE" altLang="de-DE" noProof="0"/>
              <a:t>Dritte Ebene</a:t>
            </a:r>
          </a:p>
          <a:p>
            <a:pPr lvl="3"/>
            <a:r>
              <a:rPr lang="de-DE" altLang="de-DE" noProof="0"/>
              <a:t>Vierte Ebene</a:t>
            </a:r>
          </a:p>
          <a:p>
            <a:pPr lvl="4"/>
            <a:r>
              <a:rPr lang="de-DE" alt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38FF8-EB10-4855-849F-EC74DDE7D7D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957228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7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4000" y="1893239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215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>
                <a:tab pos="215900" algn="l"/>
              </a:tabLst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60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8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r Verbinder 7"/>
          <p:cNvCxnSpPr/>
          <p:nvPr/>
        </p:nvCxnSpPr>
        <p:spPr>
          <a:xfrm>
            <a:off x="392113" y="30368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4000" y="3196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56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684800"/>
            <a:ext cx="11484000" cy="3193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5707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152001"/>
            <a:ext cx="11484000" cy="4284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92926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684801"/>
            <a:ext cx="11484000" cy="3751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580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152000"/>
            <a:ext cx="11484000" cy="416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472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684800"/>
            <a:ext cx="11484000" cy="3632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043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>
                <a:solidFill>
                  <a:schemeClr val="tx2"/>
                </a:solidFill>
              </a:rPr>
              <a:t>Vielen Dank</a:t>
            </a:r>
            <a:br>
              <a:rPr lang="de-DE" altLang="de-DE" sz="3200" b="1">
                <a:solidFill>
                  <a:schemeClr val="tx2"/>
                </a:solidFill>
              </a:rPr>
            </a:br>
            <a:r>
              <a:rPr lang="de-DE" altLang="de-DE" sz="3200" b="1">
                <a:solidFill>
                  <a:schemeClr val="tx2"/>
                </a:solidFill>
              </a:rPr>
              <a:t>für Ihre Aufmerksamkeit</a:t>
            </a:r>
            <a:endParaRPr lang="en-US" altLang="de-DE" sz="3200" b="1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50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/>
        </p:nvSpPr>
        <p:spPr>
          <a:xfrm>
            <a:off x="857250" y="6227763"/>
            <a:ext cx="7340600" cy="6302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Johannes </a:t>
            </a:r>
            <a:r>
              <a:rPr lang="de-DE" sz="900" kern="12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Sauer | Institut für Nachrichtentechnik  |  RWTH Aachen University    </a:t>
            </a:r>
            <a:br>
              <a:rPr lang="de-DE" sz="900" kern="12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endParaRPr lang="de-DE" altLang="de-DE" sz="900" dirty="0">
              <a:solidFill>
                <a:schemeClr val="tx2"/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360363" y="8143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1784350" y="5073650"/>
            <a:ext cx="1668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1000" b="1"/>
              <a:t>Fußzeile anpassen:</a:t>
            </a:r>
            <a:endParaRPr lang="de-DE" altLang="de-DE" sz="1000"/>
          </a:p>
          <a:p>
            <a:pPr eaLnBrk="1" hangingPunct="1">
              <a:defRPr/>
            </a:pPr>
            <a:r>
              <a:rPr lang="de-DE" altLang="de-DE" sz="1000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1000" b="1"/>
          </a:p>
        </p:txBody>
      </p:sp>
      <p:sp>
        <p:nvSpPr>
          <p:cNvPr id="1031" name="Textfeld 13"/>
          <p:cNvSpPr txBox="1">
            <a:spLocks noChangeArrowheads="1"/>
          </p:cNvSpPr>
          <p:nvPr/>
        </p:nvSpPr>
        <p:spPr bwMode="auto">
          <a:xfrm>
            <a:off x="360363" y="6227763"/>
            <a:ext cx="73025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FA73494-3DFC-47C8-BB23-3609CA6778B8}" type="slidenum">
              <a:rPr lang="de-DE" altLang="de-DE" sz="900">
                <a:solidFill>
                  <a:schemeClr val="tx2"/>
                </a:solidFill>
              </a:rPr>
              <a:pPr eaLnBrk="1" hangingPunct="1"/>
              <a:t>‹Nr.›</a:t>
            </a:fld>
            <a:endParaRPr lang="de-DE" altLang="de-DE" sz="90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8" r:id="rId2"/>
    <p:sldLayoutId id="2147483864" r:id="rId3"/>
    <p:sldLayoutId id="2147483857" r:id="rId4"/>
    <p:sldLayoutId id="2147483858" r:id="rId5"/>
    <p:sldLayoutId id="2147483869" r:id="rId6"/>
    <p:sldLayoutId id="2147483859" r:id="rId7"/>
    <p:sldLayoutId id="2147483870" r:id="rId8"/>
    <p:sldLayoutId id="2147483867" r:id="rId9"/>
  </p:sldLayoutIdLst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159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215900" algn="l"/>
        </a:tabLst>
        <a:defRPr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431800" indent="-215900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4318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6477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6477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8636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8636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863600" indent="-215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89535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JVET-M0547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970468"/>
          </a:xfrm>
        </p:spPr>
        <p:txBody>
          <a:bodyPr/>
          <a:lstStyle/>
          <a:p>
            <a:r>
              <a:rPr lang="de-DE" dirty="0" smtClean="0"/>
              <a:t>Johannes Sauer </a:t>
            </a:r>
          </a:p>
          <a:p>
            <a:r>
              <a:rPr lang="de-DE" dirty="0" smtClean="0"/>
              <a:t>RWTH Aachen University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165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Advantages</a:t>
            </a:r>
          </a:p>
          <a:p>
            <a:pPr lvl="1"/>
            <a:r>
              <a:rPr lang="en-US" dirty="0" smtClean="0"/>
              <a:t>All operations can be done / specified at buffer level</a:t>
            </a:r>
          </a:p>
          <a:p>
            <a:pPr lvl="2"/>
            <a:r>
              <a:rPr lang="en-US" dirty="0" smtClean="0"/>
              <a:t>Geometry padding: </a:t>
            </a:r>
            <a:r>
              <a:rPr lang="en-US" dirty="0" err="1" smtClean="0"/>
              <a:t>Uncoded</a:t>
            </a:r>
            <a:r>
              <a:rPr lang="en-US" dirty="0" smtClean="0"/>
              <a:t> areas are filled with generated geometry padding samples</a:t>
            </a:r>
          </a:p>
          <a:p>
            <a:pPr lvl="3"/>
            <a:r>
              <a:rPr lang="en-US" dirty="0" smtClean="0"/>
              <a:t>Already padded regions of reference pictures can be reused when referenced again</a:t>
            </a:r>
          </a:p>
          <a:p>
            <a:pPr lvl="2"/>
            <a:r>
              <a:rPr lang="en-US" dirty="0" smtClean="0"/>
              <a:t>Modified loop filters: </a:t>
            </a:r>
            <a:r>
              <a:rPr lang="en-US" dirty="0" err="1" smtClean="0"/>
              <a:t>Uncoded</a:t>
            </a:r>
            <a:r>
              <a:rPr lang="en-US" dirty="0" smtClean="0"/>
              <a:t> areas are filled with spherical neighbors</a:t>
            </a:r>
          </a:p>
          <a:p>
            <a:pPr lvl="3"/>
            <a:r>
              <a:rPr lang="en-US" dirty="0" smtClean="0"/>
              <a:t>Requires symmetric loop filters</a:t>
            </a:r>
          </a:p>
          <a:p>
            <a:pPr lvl="3"/>
            <a:r>
              <a:rPr lang="en-US" dirty="0" smtClean="0"/>
              <a:t>Generated once, compared to 3 times (DBF, SAO, ALF)</a:t>
            </a:r>
          </a:p>
          <a:p>
            <a:pPr lvl="1"/>
            <a:r>
              <a:rPr lang="en-US" dirty="0" smtClean="0"/>
              <a:t>No arbitrary buffer access at CTU level</a:t>
            </a:r>
            <a:endParaRPr lang="de-DE" dirty="0" smtClean="0"/>
          </a:p>
          <a:p>
            <a:pPr lvl="2"/>
            <a:r>
              <a:rPr lang="de-DE" dirty="0" smtClean="0"/>
              <a:t>On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fly</a:t>
            </a:r>
            <a:r>
              <a:rPr lang="de-DE" dirty="0" smtClean="0"/>
              <a:t> implementations </a:t>
            </a:r>
            <a:r>
              <a:rPr lang="de-DE" dirty="0" err="1" smtClean="0"/>
              <a:t>need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 smtClean="0"/>
              <a:t>pixels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up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3 different </a:t>
            </a:r>
            <a:r>
              <a:rPr lang="de-DE" dirty="0" err="1" smtClean="0"/>
              <a:t>locations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picture</a:t>
            </a:r>
            <a:r>
              <a:rPr lang="de-DE" dirty="0" smtClean="0"/>
              <a:t> (</a:t>
            </a:r>
            <a:r>
              <a:rPr lang="de-DE" dirty="0" err="1" smtClean="0"/>
              <a:t>cube</a:t>
            </a:r>
            <a:r>
              <a:rPr lang="de-DE" dirty="0" smtClean="0"/>
              <a:t> </a:t>
            </a:r>
            <a:r>
              <a:rPr lang="de-DE" dirty="0" err="1" smtClean="0"/>
              <a:t>corner</a:t>
            </a:r>
            <a:r>
              <a:rPr lang="de-DE" dirty="0" smtClean="0"/>
              <a:t>)</a:t>
            </a:r>
            <a:endParaRPr lang="en-US" dirty="0" smtClean="0"/>
          </a:p>
          <a:p>
            <a:r>
              <a:rPr lang="en-US" dirty="0" smtClean="0"/>
              <a:t>Disadvantages</a:t>
            </a:r>
          </a:p>
          <a:p>
            <a:pPr lvl="1"/>
            <a:r>
              <a:rPr lang="en-US" dirty="0" smtClean="0"/>
              <a:t>Generation of not required samples</a:t>
            </a:r>
          </a:p>
          <a:p>
            <a:pPr lvl="2"/>
            <a:r>
              <a:rPr lang="en-US" dirty="0" smtClean="0"/>
              <a:t>Probably not an issue for loop filters, since just copy</a:t>
            </a:r>
          </a:p>
          <a:p>
            <a:pPr lvl="2"/>
            <a:r>
              <a:rPr lang="en-US" dirty="0" smtClean="0"/>
              <a:t>Problem for rather complex geometry padding</a:t>
            </a:r>
          </a:p>
          <a:p>
            <a:pPr lvl="3"/>
            <a:r>
              <a:rPr lang="en-US" dirty="0" smtClean="0"/>
              <a:t>Possible solution via SEI message signaling required padding amount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Discussion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empty</a:t>
            </a:r>
            <a:r>
              <a:rPr lang="de-DE" dirty="0" smtClean="0"/>
              <a:t> </a:t>
            </a:r>
            <a:r>
              <a:rPr lang="de-DE" dirty="0" err="1" smtClean="0"/>
              <a:t>tiles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360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937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Additional </a:t>
            </a:r>
            <a:r>
              <a:rPr lang="de-DE" dirty="0" err="1" smtClean="0"/>
              <a:t>reference</a:t>
            </a:r>
            <a:r>
              <a:rPr lang="de-DE" dirty="0" smtClean="0"/>
              <a:t> </a:t>
            </a:r>
            <a:r>
              <a:rPr lang="de-DE" dirty="0" err="1" smtClean="0"/>
              <a:t>pictures</a:t>
            </a:r>
            <a:endParaRPr lang="de-DE" dirty="0" smtClean="0"/>
          </a:p>
          <a:p>
            <a:pPr lvl="1"/>
            <a:r>
              <a:rPr lang="de-DE" dirty="0" smtClean="0"/>
              <a:t>Encoder </a:t>
            </a:r>
            <a:r>
              <a:rPr lang="de-DE" dirty="0" err="1" smtClean="0"/>
              <a:t>needs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code</a:t>
            </a:r>
            <a:r>
              <a:rPr lang="de-DE" dirty="0" smtClean="0"/>
              <a:t> different </a:t>
            </a:r>
            <a:r>
              <a:rPr lang="de-DE" dirty="0" err="1" smtClean="0"/>
              <a:t>motion</a:t>
            </a:r>
            <a:r>
              <a:rPr lang="de-DE" dirty="0" smtClean="0"/>
              <a:t> </a:t>
            </a:r>
            <a:r>
              <a:rPr lang="de-DE" dirty="0" err="1" smtClean="0"/>
              <a:t>vector</a:t>
            </a:r>
            <a:endParaRPr lang="de-DE" dirty="0" smtClean="0"/>
          </a:p>
          <a:p>
            <a:r>
              <a:rPr lang="de-DE" dirty="0" smtClean="0"/>
              <a:t>Multi </a:t>
            </a:r>
            <a:r>
              <a:rPr lang="de-DE" dirty="0" err="1" smtClean="0"/>
              <a:t>layer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r>
              <a:rPr lang="de-DE" dirty="0" smtClean="0"/>
              <a:t> </a:t>
            </a:r>
          </a:p>
          <a:p>
            <a:r>
              <a:rPr lang="de-DE" dirty="0" err="1" smtClean="0"/>
              <a:t>Scalable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endParaRPr lang="de-DE" dirty="0" smtClean="0"/>
          </a:p>
          <a:p>
            <a:endParaRPr lang="de-DE" dirty="0"/>
          </a:p>
          <a:p>
            <a:r>
              <a:rPr lang="de-DE" dirty="0" err="1" smtClean="0"/>
              <a:t>Issues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Dependencies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tiles</a:t>
            </a:r>
            <a:r>
              <a:rPr lang="de-DE" dirty="0" smtClean="0"/>
              <a:t> on </a:t>
            </a:r>
            <a:r>
              <a:rPr lang="de-DE" dirty="0" err="1" smtClean="0"/>
              <a:t>other</a:t>
            </a:r>
            <a:r>
              <a:rPr lang="de-DE" dirty="0" smtClean="0"/>
              <a:t> </a:t>
            </a:r>
            <a:r>
              <a:rPr lang="de-DE" dirty="0" err="1" smtClean="0"/>
              <a:t>tiles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Other </a:t>
            </a:r>
            <a:r>
              <a:rPr lang="de-DE" dirty="0" err="1" smtClean="0"/>
              <a:t>applications</a:t>
            </a:r>
            <a:r>
              <a:rPr lang="de-DE" dirty="0" smtClean="0"/>
              <a:t>	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7059564" y="1101215"/>
            <a:ext cx="2202426" cy="149450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Reference </a:t>
            </a:r>
            <a:br>
              <a:rPr lang="de-DE" dirty="0" smtClean="0"/>
            </a:br>
            <a:r>
              <a:rPr lang="de-DE" dirty="0" err="1" smtClean="0"/>
              <a:t>picture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9261990" y="1101215"/>
            <a:ext cx="2202426" cy="149450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Additional </a:t>
            </a:r>
            <a:r>
              <a:rPr lang="de-DE" dirty="0" err="1" smtClean="0"/>
              <a:t>reference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(</a:t>
            </a:r>
            <a:r>
              <a:rPr lang="de-DE" dirty="0" err="1" smtClean="0"/>
              <a:t>empty</a:t>
            </a:r>
            <a:r>
              <a:rPr lang="de-DE" dirty="0" smtClean="0"/>
              <a:t> </a:t>
            </a:r>
            <a:r>
              <a:rPr lang="de-DE" dirty="0" err="1" smtClean="0"/>
              <a:t>tile</a:t>
            </a:r>
            <a:r>
              <a:rPr lang="de-DE" dirty="0"/>
              <a:t>)</a:t>
            </a:r>
          </a:p>
        </p:txBody>
      </p:sp>
      <p:sp>
        <p:nvSpPr>
          <p:cNvPr id="6" name="Rechteck 5"/>
          <p:cNvSpPr/>
          <p:nvPr/>
        </p:nvSpPr>
        <p:spPr>
          <a:xfrm>
            <a:off x="5626477" y="2719228"/>
            <a:ext cx="1557640" cy="1056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Base </a:t>
            </a:r>
            <a:r>
              <a:rPr lang="de-DE" dirty="0" err="1" smtClean="0"/>
              <a:t>layer</a:t>
            </a:r>
            <a:endParaRPr lang="de-DE" dirty="0" smtClean="0"/>
          </a:p>
        </p:txBody>
      </p:sp>
      <p:sp>
        <p:nvSpPr>
          <p:cNvPr id="7" name="Rechteck 6"/>
          <p:cNvSpPr/>
          <p:nvPr/>
        </p:nvSpPr>
        <p:spPr>
          <a:xfrm>
            <a:off x="5626476" y="3776198"/>
            <a:ext cx="3115281" cy="211394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Upsampled</a:t>
            </a:r>
            <a:r>
              <a:rPr lang="de-DE" dirty="0" smtClean="0"/>
              <a:t> </a:t>
            </a:r>
            <a:r>
              <a:rPr lang="de-DE" dirty="0" err="1" smtClean="0"/>
              <a:t>base</a:t>
            </a:r>
            <a:r>
              <a:rPr lang="de-DE" dirty="0" smtClean="0"/>
              <a:t> </a:t>
            </a:r>
            <a:r>
              <a:rPr lang="de-DE" dirty="0" err="1" smtClean="0"/>
              <a:t>layer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>(</a:t>
            </a:r>
            <a:r>
              <a:rPr lang="de-DE" dirty="0" err="1"/>
              <a:t>empty</a:t>
            </a:r>
            <a:r>
              <a:rPr lang="de-DE" dirty="0"/>
              <a:t> </a:t>
            </a:r>
            <a:r>
              <a:rPr lang="de-DE" dirty="0" err="1"/>
              <a:t>tile</a:t>
            </a:r>
            <a:r>
              <a:rPr lang="de-DE" dirty="0"/>
              <a:t>)</a:t>
            </a:r>
            <a:endParaRPr lang="de-DE" dirty="0" smtClean="0"/>
          </a:p>
        </p:txBody>
      </p:sp>
      <p:sp>
        <p:nvSpPr>
          <p:cNvPr id="8" name="Rechteck 7"/>
          <p:cNvSpPr/>
          <p:nvPr/>
        </p:nvSpPr>
        <p:spPr>
          <a:xfrm>
            <a:off x="8741757" y="3776198"/>
            <a:ext cx="3115281" cy="21139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Enhancement</a:t>
            </a:r>
            <a:r>
              <a:rPr lang="de-DE" dirty="0" smtClean="0"/>
              <a:t> </a:t>
            </a:r>
            <a:r>
              <a:rPr lang="de-DE" dirty="0" err="1" smtClean="0"/>
              <a:t>layer</a:t>
            </a:r>
            <a:endParaRPr lang="de-DE" dirty="0" smtClean="0"/>
          </a:p>
        </p:txBody>
      </p:sp>
      <p:sp>
        <p:nvSpPr>
          <p:cNvPr id="9" name="Rechteck 8"/>
          <p:cNvSpPr/>
          <p:nvPr/>
        </p:nvSpPr>
        <p:spPr>
          <a:xfrm>
            <a:off x="7184118" y="2719228"/>
            <a:ext cx="4683882" cy="105697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Unused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96762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Operation for enabling 360°tools do not require  changes at CTU level</a:t>
            </a:r>
          </a:p>
          <a:p>
            <a:pPr lvl="1"/>
            <a:r>
              <a:rPr lang="en-US" dirty="0" smtClean="0"/>
              <a:t>Specification separate from VTM possible, for example ISO/IEC </a:t>
            </a:r>
            <a:r>
              <a:rPr lang="en-US" dirty="0"/>
              <a:t>23090-2 </a:t>
            </a:r>
            <a:br>
              <a:rPr lang="en-US" dirty="0"/>
            </a:br>
            <a:r>
              <a:rPr lang="en-US" sz="1400" dirty="0"/>
              <a:t>Information technology -- Coded representation of immersive media -- Part 2: Omnidirectional media format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In VTM</a:t>
            </a:r>
          </a:p>
          <a:p>
            <a:pPr lvl="1"/>
            <a:r>
              <a:rPr lang="en-US" dirty="0" smtClean="0"/>
              <a:t>Empty tiles</a:t>
            </a:r>
          </a:p>
          <a:p>
            <a:pPr lvl="2"/>
            <a:r>
              <a:rPr lang="en-US" dirty="0" smtClean="0"/>
              <a:t>Modified tile group header</a:t>
            </a:r>
          </a:p>
          <a:p>
            <a:pPr lvl="1"/>
            <a:r>
              <a:rPr lang="en-US" dirty="0" smtClean="0"/>
              <a:t>Or other technology providing </a:t>
            </a:r>
            <a:r>
              <a:rPr lang="en-US" dirty="0" err="1" smtClean="0"/>
              <a:t>uncoded</a:t>
            </a:r>
            <a:r>
              <a:rPr lang="en-US" dirty="0" smtClean="0"/>
              <a:t> areas</a:t>
            </a:r>
          </a:p>
          <a:p>
            <a:pPr lvl="1"/>
            <a:r>
              <a:rPr lang="en-US" dirty="0" smtClean="0"/>
              <a:t>Cube face arrangement via SEI message</a:t>
            </a:r>
          </a:p>
          <a:p>
            <a:pPr lvl="1"/>
            <a:r>
              <a:rPr lang="en-US" dirty="0" smtClean="0"/>
              <a:t>SEI message specifying how to use the </a:t>
            </a:r>
            <a:r>
              <a:rPr lang="en-US" dirty="0" err="1" smtClean="0"/>
              <a:t>uncoded</a:t>
            </a:r>
            <a:r>
              <a:rPr lang="en-US" dirty="0" smtClean="0"/>
              <a:t> areas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Specification of 360°tools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8882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ig_geoPadSampleDerivPro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916" y="3392129"/>
            <a:ext cx="7197122" cy="245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hangingPunct="0"/>
            <a:r>
              <a:rPr lang="en-CA" dirty="0" err="1" smtClean="0"/>
              <a:t>Specifciation</a:t>
            </a:r>
            <a:endParaRPr lang="en-CA" dirty="0" smtClean="0"/>
          </a:p>
          <a:p>
            <a:pPr lvl="1" hangingPunct="0"/>
            <a:r>
              <a:rPr lang="en-CA" dirty="0" smtClean="0"/>
              <a:t>A </a:t>
            </a:r>
            <a:r>
              <a:rPr lang="en-CA" dirty="0"/>
              <a:t>integer sample location in the padded region is selected</a:t>
            </a:r>
            <a:endParaRPr lang="de-DE" dirty="0"/>
          </a:p>
          <a:p>
            <a:pPr lvl="1" hangingPunct="0"/>
            <a:r>
              <a:rPr lang="en-CA" dirty="0" smtClean="0"/>
              <a:t>map </a:t>
            </a:r>
            <a:r>
              <a:rPr lang="en-CA" dirty="0"/>
              <a:t>to </a:t>
            </a:r>
            <a:r>
              <a:rPr lang="en-CA" dirty="0" smtClean="0"/>
              <a:t>unit </a:t>
            </a:r>
            <a:r>
              <a:rPr lang="en-CA" dirty="0"/>
              <a:t>cube packing location</a:t>
            </a:r>
            <a:endParaRPr lang="de-DE" dirty="0"/>
          </a:p>
          <a:p>
            <a:pPr lvl="1" hangingPunct="0"/>
            <a:r>
              <a:rPr lang="en-CA" dirty="0" smtClean="0"/>
              <a:t>projected </a:t>
            </a:r>
            <a:r>
              <a:rPr lang="en-CA" dirty="0"/>
              <a:t>to </a:t>
            </a:r>
            <a:r>
              <a:rPr lang="en-CA" dirty="0" smtClean="0"/>
              <a:t>3D </a:t>
            </a:r>
            <a:r>
              <a:rPr lang="en-CA" dirty="0"/>
              <a:t>cube location</a:t>
            </a:r>
            <a:endParaRPr lang="de-DE" dirty="0"/>
          </a:p>
          <a:p>
            <a:pPr lvl="1" hangingPunct="0"/>
            <a:r>
              <a:rPr lang="en-CA" dirty="0" smtClean="0"/>
              <a:t>back </a:t>
            </a:r>
            <a:r>
              <a:rPr lang="en-CA" dirty="0"/>
              <a:t>projected to </a:t>
            </a:r>
            <a:r>
              <a:rPr lang="en-CA" dirty="0" smtClean="0"/>
              <a:t>source </a:t>
            </a:r>
            <a:r>
              <a:rPr lang="en-CA" dirty="0"/>
              <a:t>unit cube packing </a:t>
            </a:r>
            <a:r>
              <a:rPr lang="en-CA" dirty="0" smtClean="0"/>
              <a:t>location</a:t>
            </a:r>
          </a:p>
          <a:p>
            <a:pPr lvl="2" hangingPunct="0"/>
            <a:r>
              <a:rPr lang="en-CA" dirty="0" smtClean="0"/>
              <a:t>automatically </a:t>
            </a:r>
            <a:r>
              <a:rPr lang="en-CA" dirty="0"/>
              <a:t>moves the sample from the padding region inside another </a:t>
            </a:r>
            <a:r>
              <a:rPr lang="en-CA" dirty="0" smtClean="0"/>
              <a:t>face	</a:t>
            </a:r>
            <a:endParaRPr lang="de-DE" dirty="0"/>
          </a:p>
          <a:p>
            <a:pPr lvl="1" hangingPunct="0"/>
            <a:r>
              <a:rPr lang="en-CA" dirty="0" smtClean="0"/>
              <a:t>Map to fractional </a:t>
            </a:r>
            <a:r>
              <a:rPr lang="en-CA" dirty="0"/>
              <a:t>sample location in the coded face </a:t>
            </a:r>
            <a:r>
              <a:rPr lang="en-CA" dirty="0" smtClean="0"/>
              <a:t>arrangement</a:t>
            </a:r>
            <a:endParaRPr lang="de-DE" dirty="0"/>
          </a:p>
          <a:p>
            <a:pPr lvl="1" hangingPunct="0"/>
            <a:r>
              <a:rPr lang="en-CA" dirty="0" smtClean="0"/>
              <a:t>Interpolation </a:t>
            </a:r>
            <a:r>
              <a:rPr lang="en-CA" dirty="0"/>
              <a:t>using the found source sample </a:t>
            </a:r>
            <a:r>
              <a:rPr lang="en-CA" dirty="0" smtClean="0"/>
              <a:t>location</a:t>
            </a:r>
            <a:endParaRPr lang="de-DE" dirty="0"/>
          </a:p>
          <a:p>
            <a:endParaRPr lang="de-DE" dirty="0" smtClean="0"/>
          </a:p>
          <a:p>
            <a:r>
              <a:rPr lang="de-DE" dirty="0" err="1" smtClean="0"/>
              <a:t>Missing</a:t>
            </a:r>
            <a:endParaRPr lang="de-DE" dirty="0" smtClean="0"/>
          </a:p>
          <a:p>
            <a:pPr lvl="1"/>
            <a:r>
              <a:rPr lang="de-DE" dirty="0" err="1" smtClean="0"/>
              <a:t>Specification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chroma</a:t>
            </a:r>
            <a:endParaRPr lang="de-DE" dirty="0" smtClean="0"/>
          </a:p>
          <a:p>
            <a:pPr lvl="1"/>
            <a:r>
              <a:rPr lang="de-DE" dirty="0" smtClean="0"/>
              <a:t>Interpolation </a:t>
            </a:r>
            <a:r>
              <a:rPr lang="de-DE" dirty="0" err="1" smtClean="0"/>
              <a:t>filter</a:t>
            </a:r>
            <a:endParaRPr lang="de-DE" dirty="0" smtClean="0"/>
          </a:p>
          <a:p>
            <a:pPr lvl="1"/>
            <a:r>
              <a:rPr lang="de-DE" dirty="0" err="1" smtClean="0"/>
              <a:t>Specification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loop</a:t>
            </a:r>
            <a:r>
              <a:rPr lang="de-DE" dirty="0" smtClean="0"/>
              <a:t> </a:t>
            </a:r>
            <a:r>
              <a:rPr lang="de-DE" dirty="0" err="1" smtClean="0"/>
              <a:t>filter</a:t>
            </a:r>
            <a:r>
              <a:rPr lang="de-DE" dirty="0" smtClean="0"/>
              <a:t> </a:t>
            </a:r>
            <a:r>
              <a:rPr lang="de-DE" dirty="0" err="1" smtClean="0"/>
              <a:t>correction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(simpler </a:t>
            </a:r>
            <a:r>
              <a:rPr lang="de-DE" dirty="0" err="1" smtClean="0"/>
              <a:t>than</a:t>
            </a:r>
            <a:r>
              <a:rPr lang="de-DE" dirty="0" smtClean="0"/>
              <a:t> </a:t>
            </a:r>
            <a:r>
              <a:rPr lang="de-DE" dirty="0" err="1" smtClean="0"/>
              <a:t>geometry</a:t>
            </a:r>
            <a:r>
              <a:rPr lang="de-DE" dirty="0" smtClean="0"/>
              <a:t> </a:t>
            </a:r>
            <a:r>
              <a:rPr lang="de-DE" dirty="0" err="1" smtClean="0"/>
              <a:t>padding</a:t>
            </a:r>
            <a:r>
              <a:rPr lang="de-DE" dirty="0"/>
              <a:t>)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Specification of </a:t>
            </a:r>
            <a:r>
              <a:rPr lang="en-US" dirty="0" smtClean="0"/>
              <a:t>360°tools – Geometry padding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348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dirty="0" smtClean="0"/>
              <a:t>CE13.5.2b </a:t>
            </a:r>
            <a:r>
              <a:rPr lang="en-CA" dirty="0"/>
              <a:t>already uses a buffer based </a:t>
            </a:r>
            <a:r>
              <a:rPr lang="en-CA" dirty="0" smtClean="0"/>
              <a:t>approach</a:t>
            </a:r>
          </a:p>
          <a:p>
            <a:pPr lvl="1"/>
            <a:r>
              <a:rPr lang="en-CA" dirty="0" smtClean="0"/>
              <a:t>for </a:t>
            </a:r>
            <a:r>
              <a:rPr lang="en-CA" dirty="0"/>
              <a:t>geometry padding. </a:t>
            </a:r>
            <a:endParaRPr lang="en-CA" dirty="0" smtClean="0"/>
          </a:p>
          <a:p>
            <a:pPr lvl="1"/>
            <a:r>
              <a:rPr lang="en-CA" dirty="0" smtClean="0"/>
              <a:t>for </a:t>
            </a:r>
            <a:r>
              <a:rPr lang="en-CA" dirty="0"/>
              <a:t>DBF and </a:t>
            </a:r>
            <a:r>
              <a:rPr lang="en-CA" dirty="0" smtClean="0"/>
              <a:t>ALF</a:t>
            </a:r>
            <a:endParaRPr lang="en-CA" dirty="0"/>
          </a:p>
          <a:p>
            <a:pPr lvl="1"/>
            <a:r>
              <a:rPr lang="en-CA" dirty="0" smtClean="0"/>
              <a:t>SAO </a:t>
            </a:r>
            <a:r>
              <a:rPr lang="en-CA" dirty="0"/>
              <a:t>still needs to be </a:t>
            </a:r>
            <a:r>
              <a:rPr lang="en-CA" dirty="0" smtClean="0"/>
              <a:t>adapted</a:t>
            </a:r>
          </a:p>
          <a:p>
            <a:r>
              <a:rPr lang="en-CA" dirty="0" smtClean="0"/>
              <a:t>No </a:t>
            </a:r>
            <a:r>
              <a:rPr lang="en-CA" dirty="0"/>
              <a:t>tiles in VTM </a:t>
            </a:r>
            <a:r>
              <a:rPr lang="en-CA" dirty="0" smtClean="0"/>
              <a:t>yet</a:t>
            </a:r>
          </a:p>
          <a:p>
            <a:pPr lvl="1"/>
            <a:r>
              <a:rPr lang="en-CA" dirty="0" smtClean="0"/>
              <a:t>empty </a:t>
            </a:r>
            <a:r>
              <a:rPr lang="en-CA" dirty="0"/>
              <a:t>tile idea could not </a:t>
            </a:r>
            <a:r>
              <a:rPr lang="en-CA" dirty="0" smtClean="0"/>
              <a:t>implemented/tested yet</a:t>
            </a:r>
            <a:endParaRPr lang="de-DE" dirty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Implementation </a:t>
            </a:r>
            <a:r>
              <a:rPr lang="de-DE" dirty="0" err="1" smtClean="0"/>
              <a:t>status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7188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to specify 360 coding tools at tile/buffer level</a:t>
            </a:r>
          </a:p>
          <a:p>
            <a:r>
              <a:rPr lang="en-US" dirty="0" smtClean="0"/>
              <a:t>Keep specification separate from VTM (core) specification</a:t>
            </a:r>
            <a:endParaRPr lang="en-US" dirty="0"/>
          </a:p>
          <a:p>
            <a:endParaRPr lang="en-US" dirty="0"/>
          </a:p>
          <a:p>
            <a:r>
              <a:rPr lang="en-US" dirty="0"/>
              <a:t>Recommendation</a:t>
            </a:r>
          </a:p>
          <a:p>
            <a:pPr lvl="1"/>
            <a:r>
              <a:rPr lang="en-CA" dirty="0" smtClean="0"/>
              <a:t>Allow empty tiles or other tool providing </a:t>
            </a:r>
            <a:r>
              <a:rPr lang="en-CA" dirty="0" err="1" smtClean="0"/>
              <a:t>uncoded</a:t>
            </a:r>
            <a:r>
              <a:rPr lang="en-CA" dirty="0" smtClean="0"/>
              <a:t> areas in VTM</a:t>
            </a:r>
            <a:endParaRPr lang="en-US" dirty="0"/>
          </a:p>
          <a:p>
            <a:pPr lvl="1"/>
            <a:r>
              <a:rPr lang="en-US" dirty="0"/>
              <a:t>Further investigation </a:t>
            </a:r>
            <a:r>
              <a:rPr lang="en-CA" dirty="0"/>
              <a:t>of </a:t>
            </a:r>
            <a:r>
              <a:rPr lang="en-CA" dirty="0" smtClean="0"/>
              <a:t>tile/buffer level approach in CE once tiles are in VTM</a:t>
            </a:r>
            <a:endParaRPr lang="en-CA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3545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81" y="1233488"/>
            <a:ext cx="6008419" cy="4005613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4828747" cy="4448700"/>
          </a:xfrm>
        </p:spPr>
        <p:txBody>
          <a:bodyPr/>
          <a:lstStyle/>
          <a:p>
            <a:r>
              <a:rPr lang="en-US" dirty="0"/>
              <a:t>Reference samples of blocks at face boundaries changed</a:t>
            </a:r>
          </a:p>
          <a:p>
            <a:pPr lvl="1"/>
            <a:r>
              <a:rPr lang="en-US" dirty="0"/>
              <a:t>Original: Samples from top or left block are used</a:t>
            </a:r>
          </a:p>
          <a:p>
            <a:pPr lvl="1"/>
            <a:r>
              <a:rPr lang="en-US" dirty="0"/>
              <a:t>Modified: Samples are chosen according to 3D cube geometry</a:t>
            </a:r>
          </a:p>
          <a:p>
            <a:r>
              <a:rPr lang="en-US" dirty="0"/>
              <a:t>Approach can be transferred to other coding formats</a:t>
            </a:r>
          </a:p>
          <a:p>
            <a:pPr lvl="1"/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360°coding tools - Corrected deblocking filter (DBF)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9269581" y="3236294"/>
            <a:ext cx="342900" cy="342900"/>
          </a:xfrm>
          <a:prstGeom prst="rect">
            <a:avLst/>
          </a:prstGeom>
          <a:solidFill>
            <a:schemeClr val="accent6">
              <a:lumMod val="60000"/>
              <a:lumOff val="40000"/>
              <a:alpha val="48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/>
          <p:nvPr/>
        </p:nvCxnSpPr>
        <p:spPr>
          <a:xfrm flipH="1">
            <a:off x="9269582" y="3214293"/>
            <a:ext cx="342899" cy="0"/>
          </a:xfrm>
          <a:prstGeom prst="line">
            <a:avLst/>
          </a:prstGeom>
          <a:ln w="31750">
            <a:solidFill>
              <a:schemeClr val="accent6">
                <a:alpha val="6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/>
          <p:cNvCxnSpPr/>
          <p:nvPr/>
        </p:nvCxnSpPr>
        <p:spPr>
          <a:xfrm rot="5400000" flipH="1">
            <a:off x="7676526" y="1676005"/>
            <a:ext cx="342899" cy="0"/>
          </a:xfrm>
          <a:prstGeom prst="line">
            <a:avLst/>
          </a:prstGeom>
          <a:ln w="31750">
            <a:solidFill>
              <a:schemeClr val="accent6">
                <a:alpha val="6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692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Good performance of PHEC anchor</a:t>
            </a:r>
          </a:p>
          <a:p>
            <a:pPr lvl="1"/>
            <a:r>
              <a:rPr lang="en-US" dirty="0" smtClean="0"/>
              <a:t>Coding using cube based projection format, i.e. PHEC</a:t>
            </a:r>
          </a:p>
          <a:p>
            <a:pPr lvl="1"/>
            <a:r>
              <a:rPr lang="en-US" dirty="0" smtClean="0"/>
              <a:t>Loop filters disabled across discontinuous face boundaries</a:t>
            </a:r>
          </a:p>
          <a:p>
            <a:r>
              <a:rPr lang="en-US" dirty="0" smtClean="0"/>
              <a:t>Seams still visible especially at high QPs</a:t>
            </a:r>
          </a:p>
          <a:p>
            <a:r>
              <a:rPr lang="en-US" dirty="0" smtClean="0"/>
              <a:t>Tools addressing this:</a:t>
            </a:r>
          </a:p>
          <a:p>
            <a:pPr lvl="1"/>
            <a:r>
              <a:rPr lang="en-US" dirty="0" smtClean="0"/>
              <a:t>Loop filters using spherical neighbors, especially DBF</a:t>
            </a:r>
          </a:p>
          <a:p>
            <a:pPr lvl="1"/>
            <a:r>
              <a:rPr lang="en-US" dirty="0" smtClean="0"/>
              <a:t>Geometry padding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Status </a:t>
            </a:r>
            <a:r>
              <a:rPr lang="de-DE" dirty="0" err="1" smtClean="0"/>
              <a:t>of</a:t>
            </a:r>
            <a:r>
              <a:rPr lang="de-DE" dirty="0" smtClean="0"/>
              <a:t> 360°video </a:t>
            </a:r>
            <a:r>
              <a:rPr lang="de-DE" dirty="0" err="1" smtClean="0"/>
              <a:t>coding</a:t>
            </a:r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457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373038" y="201600"/>
            <a:ext cx="11494962" cy="543600"/>
          </a:xfrm>
        </p:spPr>
        <p:txBody>
          <a:bodyPr/>
          <a:lstStyle/>
          <a:p>
            <a:r>
              <a:rPr lang="en-US" dirty="0"/>
              <a:t>360°coding tools </a:t>
            </a:r>
            <a:r>
              <a:rPr lang="en-US" dirty="0" smtClean="0"/>
              <a:t>– </a:t>
            </a:r>
            <a:r>
              <a:rPr lang="de-DE" dirty="0" err="1" smtClean="0"/>
              <a:t>Geometry</a:t>
            </a:r>
            <a:r>
              <a:rPr lang="de-DE" dirty="0" smtClean="0"/>
              <a:t> </a:t>
            </a:r>
            <a:r>
              <a:rPr lang="de-DE" dirty="0" err="1" smtClean="0"/>
              <a:t>padding</a:t>
            </a: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/>
          <a:srcRect l="6250" r="9167"/>
          <a:stretch/>
        </p:blipFill>
        <p:spPr>
          <a:xfrm>
            <a:off x="4790611" y="3901015"/>
            <a:ext cx="1914989" cy="1981966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742" y="1322667"/>
            <a:ext cx="2419283" cy="2415541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934" y="1322669"/>
            <a:ext cx="2406635" cy="241554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03" r="38035" b="25038"/>
          <a:stretch/>
        </p:blipFill>
        <p:spPr bwMode="auto">
          <a:xfrm>
            <a:off x="8861606" y="1546358"/>
            <a:ext cx="3006394" cy="36215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Textplatzhalter 1"/>
          <p:cNvSpPr txBox="1">
            <a:spLocks/>
          </p:cNvSpPr>
          <p:nvPr/>
        </p:nvSpPr>
        <p:spPr>
          <a:xfrm>
            <a:off x="565025" y="5545678"/>
            <a:ext cx="11484000" cy="603768"/>
          </a:xfrm>
          <a:prstGeom prst="rect">
            <a:avLst/>
          </a:prstGeom>
        </p:spPr>
        <p:txBody>
          <a:bodyPr lIns="0" tIns="0" rIns="0" bIns="0"/>
          <a:lstStyle>
            <a:lvl1pPr marL="215900" indent="-215900" algn="l" defTabSz="215900" rtl="0" eaLnBrk="1" fontAlgn="base" hangingPunct="1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159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  <a:lvl2pPr marL="431800" indent="-215900" algn="l" rtl="0" eaLnBrk="1" fontAlgn="base" hangingPunct="1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 typeface="Symbol" panose="05050102010706020507" pitchFamily="18" charset="2"/>
              <a:buChar char="-"/>
              <a:tabLst>
                <a:tab pos="4318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2pPr>
            <a:lvl3pPr marL="647700" indent="-215900" algn="l" defTabSz="215900" rtl="0" eaLnBrk="1" fontAlgn="base" hangingPunct="1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tabLst>
                <a:tab pos="6477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3pPr>
            <a:lvl4pPr marL="863600" indent="-215900" algn="l" defTabSz="215900" rtl="0" eaLnBrk="1" fontAlgn="base" hangingPunct="1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-"/>
              <a:tabLst>
                <a:tab pos="863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4pPr>
            <a:lvl5pPr marL="863600" indent="-2159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tabLst>
                <a:tab pos="895350" algn="l"/>
              </a:tabLs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de-DE" dirty="0"/>
          </a:p>
        </p:txBody>
      </p:sp>
      <p:pic>
        <p:nvPicPr>
          <p:cNvPr id="13" name="Picture 2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656" y="1073497"/>
            <a:ext cx="3966398" cy="39638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797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9773852" cy="4448700"/>
          </a:xfrm>
        </p:spPr>
        <p:txBody>
          <a:bodyPr/>
          <a:lstStyle/>
          <a:p>
            <a:r>
              <a:rPr lang="de-DE" dirty="0" smtClean="0"/>
              <a:t>Loop </a:t>
            </a:r>
            <a:r>
              <a:rPr lang="de-DE" dirty="0" err="1" smtClean="0"/>
              <a:t>filters</a:t>
            </a:r>
            <a:r>
              <a:rPr lang="de-DE" dirty="0" smtClean="0"/>
              <a:t> </a:t>
            </a:r>
            <a:r>
              <a:rPr lang="de-DE" dirty="0" err="1" smtClean="0"/>
              <a:t>should</a:t>
            </a:r>
            <a:r>
              <a:rPr lang="de-DE" dirty="0" smtClean="0"/>
              <a:t> </a:t>
            </a:r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 smtClean="0"/>
              <a:t>spherical</a:t>
            </a:r>
            <a:r>
              <a:rPr lang="de-DE" dirty="0" smtClean="0"/>
              <a:t> </a:t>
            </a:r>
            <a:r>
              <a:rPr lang="de-DE" dirty="0" err="1" smtClean="0"/>
              <a:t>neighbors</a:t>
            </a:r>
            <a:r>
              <a:rPr lang="de-DE" dirty="0" smtClean="0"/>
              <a:t> </a:t>
            </a:r>
            <a:r>
              <a:rPr lang="de-DE" dirty="0" err="1" smtClean="0"/>
              <a:t>instead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actual</a:t>
            </a:r>
            <a:r>
              <a:rPr lang="de-DE" dirty="0" smtClean="0"/>
              <a:t> </a:t>
            </a:r>
            <a:r>
              <a:rPr lang="de-DE" dirty="0" err="1" smtClean="0"/>
              <a:t>neighbors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360°coding tools – </a:t>
            </a:r>
            <a:r>
              <a:rPr lang="de-DE" dirty="0" err="1" smtClean="0"/>
              <a:t>Corrected</a:t>
            </a:r>
            <a:r>
              <a:rPr lang="de-DE" dirty="0" smtClean="0"/>
              <a:t> </a:t>
            </a:r>
            <a:r>
              <a:rPr lang="de-DE" dirty="0" err="1" smtClean="0"/>
              <a:t>loop</a:t>
            </a:r>
            <a:r>
              <a:rPr lang="de-DE" dirty="0" smtClean="0"/>
              <a:t> </a:t>
            </a:r>
            <a:r>
              <a:rPr lang="de-DE" dirty="0" err="1" smtClean="0"/>
              <a:t>filters</a:t>
            </a:r>
            <a:endParaRPr lang="de-DE" dirty="0"/>
          </a:p>
        </p:txBody>
      </p:sp>
      <p:pic>
        <p:nvPicPr>
          <p:cNvPr id="4" name="Picture 95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169" y="1504333"/>
            <a:ext cx="6292645" cy="44564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6261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Separate additional reference pictures for each cube face</a:t>
            </a:r>
          </a:p>
          <a:p>
            <a:r>
              <a:rPr lang="en-US" dirty="0"/>
              <a:t>Applicable reference picture can be derived from the location of the block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360°coding tools – </a:t>
            </a:r>
            <a:r>
              <a:rPr lang="de-DE" dirty="0" err="1" smtClean="0"/>
              <a:t>Geometry</a:t>
            </a:r>
            <a:r>
              <a:rPr lang="de-DE" dirty="0" smtClean="0"/>
              <a:t> </a:t>
            </a:r>
            <a:r>
              <a:rPr lang="de-DE" dirty="0" err="1" smtClean="0"/>
              <a:t>padding</a:t>
            </a:r>
            <a:r>
              <a:rPr lang="de-DE" dirty="0" smtClean="0"/>
              <a:t> </a:t>
            </a:r>
            <a:r>
              <a:rPr lang="en-US" dirty="0" smtClean="0"/>
              <a:t>– </a:t>
            </a:r>
            <a:r>
              <a:rPr lang="en-US" dirty="0"/>
              <a:t>Picture level implementation / Out of loop</a:t>
            </a:r>
            <a:endParaRPr lang="de-DE" dirty="0"/>
          </a:p>
        </p:txBody>
      </p:sp>
      <p:pic>
        <p:nvPicPr>
          <p:cNvPr id="4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118" y="1853383"/>
            <a:ext cx="5636667" cy="402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02" y="2085568"/>
            <a:ext cx="3256686" cy="325668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extfeld 17"/>
          <p:cNvSpPr txBox="1"/>
          <p:nvPr/>
        </p:nvSpPr>
        <p:spPr>
          <a:xfrm>
            <a:off x="10096500" y="4752975"/>
            <a:ext cx="2095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6 reference pictures </a:t>
            </a:r>
          </a:p>
          <a:p>
            <a:r>
              <a:rPr lang="en-US" sz="1400" b="1" dirty="0"/>
              <a:t>One per cube face</a:t>
            </a:r>
            <a:endParaRPr lang="de-DE" sz="1400" b="1" dirty="0"/>
          </a:p>
        </p:txBody>
      </p:sp>
      <p:grpSp>
        <p:nvGrpSpPr>
          <p:cNvPr id="9" name="Gruppieren 8"/>
          <p:cNvGrpSpPr/>
          <p:nvPr/>
        </p:nvGrpSpPr>
        <p:grpSpPr>
          <a:xfrm>
            <a:off x="10148007" y="3108325"/>
            <a:ext cx="1815199" cy="1419062"/>
            <a:chOff x="10148007" y="3108325"/>
            <a:chExt cx="1815199" cy="1419062"/>
          </a:xfrm>
        </p:grpSpPr>
        <p:sp>
          <p:nvSpPr>
            <p:cNvPr id="7" name="Rechteck 6"/>
            <p:cNvSpPr>
              <a:spLocks noChangeAspect="1"/>
            </p:cNvSpPr>
            <p:nvPr/>
          </p:nvSpPr>
          <p:spPr>
            <a:xfrm>
              <a:off x="10148007" y="3108325"/>
              <a:ext cx="1386574" cy="990437"/>
            </a:xfrm>
            <a:prstGeom prst="rect">
              <a:avLst/>
            </a:prstGeom>
            <a:solidFill>
              <a:schemeClr val="bg1"/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/>
            <p:cNvSpPr>
              <a:spLocks noChangeAspect="1"/>
            </p:cNvSpPr>
            <p:nvPr/>
          </p:nvSpPr>
          <p:spPr>
            <a:xfrm>
              <a:off x="10233732" y="3194050"/>
              <a:ext cx="1386574" cy="990437"/>
            </a:xfrm>
            <a:prstGeom prst="rect">
              <a:avLst/>
            </a:prstGeom>
            <a:solidFill>
              <a:schemeClr val="bg1"/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hteck 13"/>
            <p:cNvSpPr>
              <a:spLocks noChangeAspect="1"/>
            </p:cNvSpPr>
            <p:nvPr/>
          </p:nvSpPr>
          <p:spPr>
            <a:xfrm>
              <a:off x="10319457" y="3279775"/>
              <a:ext cx="1386574" cy="990437"/>
            </a:xfrm>
            <a:prstGeom prst="rect">
              <a:avLst/>
            </a:prstGeom>
            <a:solidFill>
              <a:schemeClr val="bg1"/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/>
            <p:cNvSpPr>
              <a:spLocks noChangeAspect="1"/>
            </p:cNvSpPr>
            <p:nvPr/>
          </p:nvSpPr>
          <p:spPr>
            <a:xfrm>
              <a:off x="10333385" y="3649588"/>
              <a:ext cx="603957" cy="60395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 14"/>
            <p:cNvSpPr>
              <a:spLocks noChangeAspect="1"/>
            </p:cNvSpPr>
            <p:nvPr/>
          </p:nvSpPr>
          <p:spPr>
            <a:xfrm>
              <a:off x="10405182" y="3365500"/>
              <a:ext cx="1386574" cy="990437"/>
            </a:xfrm>
            <a:prstGeom prst="rect">
              <a:avLst/>
            </a:prstGeom>
            <a:solidFill>
              <a:schemeClr val="bg1"/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/>
            <p:cNvSpPr>
              <a:spLocks noChangeAspect="1"/>
            </p:cNvSpPr>
            <p:nvPr/>
          </p:nvSpPr>
          <p:spPr>
            <a:xfrm>
              <a:off x="11175608" y="3377405"/>
              <a:ext cx="603957" cy="60395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Rechteck 15"/>
            <p:cNvSpPr>
              <a:spLocks noChangeAspect="1"/>
            </p:cNvSpPr>
            <p:nvPr/>
          </p:nvSpPr>
          <p:spPr>
            <a:xfrm>
              <a:off x="10490907" y="3451225"/>
              <a:ext cx="1386574" cy="990437"/>
            </a:xfrm>
            <a:prstGeom prst="rect">
              <a:avLst/>
            </a:prstGeom>
            <a:solidFill>
              <a:schemeClr val="bg1"/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/>
            <p:cNvSpPr>
              <a:spLocks noChangeAspect="1"/>
            </p:cNvSpPr>
            <p:nvPr/>
          </p:nvSpPr>
          <p:spPr>
            <a:xfrm>
              <a:off x="10504031" y="3462615"/>
              <a:ext cx="603957" cy="60395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/>
            <p:cNvSpPr>
              <a:spLocks noChangeAspect="1"/>
            </p:cNvSpPr>
            <p:nvPr/>
          </p:nvSpPr>
          <p:spPr>
            <a:xfrm>
              <a:off x="10576632" y="3536950"/>
              <a:ext cx="1386574" cy="990437"/>
            </a:xfrm>
            <a:prstGeom prst="rect">
              <a:avLst/>
            </a:prstGeom>
            <a:solidFill>
              <a:schemeClr val="bg1"/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echteck 5"/>
            <p:cNvSpPr>
              <a:spLocks noChangeAspect="1"/>
            </p:cNvSpPr>
            <p:nvPr/>
          </p:nvSpPr>
          <p:spPr>
            <a:xfrm>
              <a:off x="10973486" y="3550367"/>
              <a:ext cx="603957" cy="60395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91020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84000" y="4405338"/>
            <a:ext cx="11484000" cy="1119562"/>
          </a:xfrm>
        </p:spPr>
        <p:txBody>
          <a:bodyPr/>
          <a:lstStyle/>
          <a:p>
            <a:r>
              <a:rPr lang="en-US" dirty="0"/>
              <a:t>Specification:</a:t>
            </a:r>
          </a:p>
          <a:p>
            <a:pPr lvl="1"/>
            <a:r>
              <a:rPr lang="en-US" dirty="0"/>
              <a:t>Picture level specification only requires modification of reference picture buffer and high-level syntax changes</a:t>
            </a:r>
          </a:p>
          <a:p>
            <a:pPr lvl="1"/>
            <a:r>
              <a:rPr lang="en-US" dirty="0"/>
              <a:t>Coding block level specification requires normative tools in the coding loop</a:t>
            </a:r>
            <a:br>
              <a:rPr lang="en-US" dirty="0"/>
            </a:b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360°coding tools – </a:t>
            </a:r>
            <a:r>
              <a:rPr lang="de-DE" dirty="0" err="1" smtClean="0"/>
              <a:t>Geometry</a:t>
            </a:r>
            <a:r>
              <a:rPr lang="de-DE" dirty="0" smtClean="0"/>
              <a:t> </a:t>
            </a:r>
            <a:r>
              <a:rPr lang="de-DE" dirty="0" err="1" smtClean="0"/>
              <a:t>padding</a:t>
            </a:r>
            <a:r>
              <a:rPr lang="de-DE" dirty="0" smtClean="0"/>
              <a:t> </a:t>
            </a:r>
            <a:r>
              <a:rPr lang="en-US" dirty="0" smtClean="0"/>
              <a:t>– </a:t>
            </a:r>
            <a:r>
              <a:rPr lang="en-US" dirty="0"/>
              <a:t>Implementation discussion</a:t>
            </a:r>
            <a:endParaRPr lang="de-DE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/>
          </p:nvPr>
        </p:nvGraphicFramePr>
        <p:xfrm>
          <a:off x="384000" y="1174660"/>
          <a:ext cx="11484000" cy="302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63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538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653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Implementation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Pro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Contra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Picture level 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/>
                        <a:t>High</a:t>
                      </a:r>
                      <a:r>
                        <a:rPr lang="en-US" baseline="0" noProof="0" dirty="0"/>
                        <a:t> level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/>
                        <a:t>Easy</a:t>
                      </a:r>
                      <a:r>
                        <a:rPr lang="en-US" baseline="0" noProof="0" dirty="0"/>
                        <a:t> to integrate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/>
                        <a:t>High </a:t>
                      </a:r>
                      <a:r>
                        <a:rPr lang="en-US" baseline="0" noProof="0" dirty="0"/>
                        <a:t>memory requirement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noProof="0" dirty="0"/>
                        <a:t>If not all computed pixels are used, unnecessary computational complexity</a:t>
                      </a:r>
                    </a:p>
                    <a:p>
                      <a:pPr marL="457200" lvl="1" indent="0">
                        <a:buFont typeface="Symbol" panose="05050102010706020507" pitchFamily="18" charset="2"/>
                        <a:buNone/>
                      </a:pP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Coding block level 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/>
                        <a:t>Low memory</a:t>
                      </a:r>
                      <a:r>
                        <a:rPr lang="en-US" baseline="0" noProof="0" dirty="0"/>
                        <a:t> requirement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noProof="0" dirty="0"/>
                        <a:t>For decoder, only required pixels are computed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/>
                        <a:t>More difficult</a:t>
                      </a:r>
                      <a:r>
                        <a:rPr lang="en-US" baseline="0" noProof="0" dirty="0"/>
                        <a:t> to integrate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noProof="0" dirty="0"/>
                        <a:t>For encoder it is likely that pixels are computed several times, unnecessary high computational complexity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776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 smtClean="0"/>
              <a:t>Premise</a:t>
            </a:r>
            <a:r>
              <a:rPr lang="de-DE" dirty="0" smtClean="0"/>
              <a:t>: Code </a:t>
            </a:r>
            <a:r>
              <a:rPr lang="de-DE" dirty="0" err="1" smtClean="0"/>
              <a:t>each</a:t>
            </a:r>
            <a:r>
              <a:rPr lang="de-DE" dirty="0" smtClean="0"/>
              <a:t> </a:t>
            </a:r>
            <a:r>
              <a:rPr lang="de-DE" dirty="0" err="1" smtClean="0"/>
              <a:t>face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a least </a:t>
            </a:r>
            <a:r>
              <a:rPr lang="de-DE" dirty="0" err="1" smtClean="0"/>
              <a:t>one</a:t>
            </a:r>
            <a:r>
              <a:rPr lang="de-DE" dirty="0" smtClean="0"/>
              <a:t> </a:t>
            </a:r>
            <a:r>
              <a:rPr lang="de-DE" dirty="0" err="1" smtClean="0"/>
              <a:t>tile</a:t>
            </a:r>
            <a:endParaRPr lang="de-DE" dirty="0" smtClean="0"/>
          </a:p>
          <a:p>
            <a:r>
              <a:rPr lang="de-DE" dirty="0" err="1" smtClean="0"/>
              <a:t>Include</a:t>
            </a:r>
            <a:r>
              <a:rPr lang="de-DE" dirty="0" smtClean="0"/>
              <a:t> </a:t>
            </a:r>
            <a:r>
              <a:rPr lang="de-DE" dirty="0" err="1" smtClean="0"/>
              <a:t>padding</a:t>
            </a:r>
            <a:r>
              <a:rPr lang="de-DE" dirty="0" smtClean="0"/>
              <a:t> </a:t>
            </a:r>
            <a:r>
              <a:rPr lang="de-DE" dirty="0" err="1" smtClean="0"/>
              <a:t>area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all </a:t>
            </a:r>
            <a:r>
              <a:rPr lang="de-DE" dirty="0" err="1" smtClean="0"/>
              <a:t>faces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reference</a:t>
            </a:r>
            <a:r>
              <a:rPr lang="de-DE" dirty="0" smtClean="0"/>
              <a:t> </a:t>
            </a:r>
            <a:r>
              <a:rPr lang="de-DE" dirty="0" err="1" smtClean="0"/>
              <a:t>picture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areas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360°tools</a:t>
            </a:r>
            <a:endParaRPr lang="de-DE" dirty="0"/>
          </a:p>
        </p:txBody>
      </p:sp>
      <p:pic>
        <p:nvPicPr>
          <p:cNvPr id="5" name="Grafik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371" y="1932312"/>
            <a:ext cx="4520094" cy="3022057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4011561" y="5088350"/>
            <a:ext cx="3602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Green: </a:t>
            </a:r>
            <a:r>
              <a:rPr lang="de-DE" dirty="0" err="1" smtClean="0"/>
              <a:t>Coded</a:t>
            </a:r>
            <a:r>
              <a:rPr lang="de-DE" dirty="0" smtClean="0"/>
              <a:t> </a:t>
            </a:r>
            <a:r>
              <a:rPr lang="de-DE" dirty="0" err="1" smtClean="0"/>
              <a:t>cube</a:t>
            </a:r>
            <a:r>
              <a:rPr lang="de-DE" dirty="0" smtClean="0"/>
              <a:t> </a:t>
            </a:r>
            <a:r>
              <a:rPr lang="de-DE" dirty="0" err="1" smtClean="0"/>
              <a:t>faces</a:t>
            </a:r>
            <a:endParaRPr lang="de-DE" dirty="0" smtClean="0"/>
          </a:p>
          <a:p>
            <a:r>
              <a:rPr lang="de-DE" dirty="0" smtClean="0"/>
              <a:t>White: </a:t>
            </a:r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areas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0627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 smtClean="0"/>
              <a:t>Based</a:t>
            </a:r>
            <a:r>
              <a:rPr lang="de-DE" dirty="0" smtClean="0"/>
              <a:t> on </a:t>
            </a:r>
            <a:r>
              <a:rPr lang="de-DE" dirty="0" err="1" smtClean="0"/>
              <a:t>agreed</a:t>
            </a:r>
            <a:r>
              <a:rPr lang="de-DE" dirty="0" smtClean="0"/>
              <a:t> </a:t>
            </a:r>
            <a:r>
              <a:rPr lang="de-DE" dirty="0" err="1" smtClean="0"/>
              <a:t>starting</a:t>
            </a:r>
            <a:r>
              <a:rPr lang="de-DE" dirty="0" smtClean="0"/>
              <a:t> </a:t>
            </a:r>
            <a:r>
              <a:rPr lang="de-DE" dirty="0" err="1" smtClean="0"/>
              <a:t>point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tiles</a:t>
            </a:r>
            <a:r>
              <a:rPr lang="de-DE" dirty="0" smtClean="0"/>
              <a:t> L0686</a:t>
            </a:r>
          </a:p>
          <a:p>
            <a:r>
              <a:rPr lang="de-DE" dirty="0" err="1" smtClean="0"/>
              <a:t>Allow</a:t>
            </a:r>
            <a:r>
              <a:rPr lang="de-DE" dirty="0" smtClean="0"/>
              <a:t> „</a:t>
            </a:r>
            <a:r>
              <a:rPr lang="de-DE" dirty="0" err="1" smtClean="0"/>
              <a:t>empty</a:t>
            </a:r>
            <a:r>
              <a:rPr lang="de-DE" dirty="0" smtClean="0"/>
              <a:t>“ </a:t>
            </a:r>
            <a:r>
              <a:rPr lang="de-DE" dirty="0" err="1" smtClean="0"/>
              <a:t>tiles</a:t>
            </a:r>
            <a:r>
              <a:rPr lang="de-DE" dirty="0" smtClean="0"/>
              <a:t>, </a:t>
            </a:r>
            <a:r>
              <a:rPr lang="de-DE" dirty="0" err="1" smtClean="0"/>
              <a:t>which</a:t>
            </a:r>
            <a:r>
              <a:rPr lang="de-DE" dirty="0" smtClean="0"/>
              <a:t> do not hold </a:t>
            </a:r>
            <a:r>
              <a:rPr lang="de-DE" dirty="0" err="1" smtClean="0"/>
              <a:t>any</a:t>
            </a:r>
            <a:r>
              <a:rPr lang="de-DE" dirty="0" smtClean="0"/>
              <a:t> CTUs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areas</a:t>
            </a:r>
            <a:r>
              <a:rPr lang="de-DE" dirty="0" smtClean="0"/>
              <a:t> </a:t>
            </a:r>
            <a:r>
              <a:rPr lang="de-DE" dirty="0" err="1" smtClean="0"/>
              <a:t>using</a:t>
            </a:r>
            <a:r>
              <a:rPr lang="de-DE" dirty="0" smtClean="0"/>
              <a:t> </a:t>
            </a:r>
            <a:r>
              <a:rPr lang="de-DE" dirty="0" err="1" smtClean="0"/>
              <a:t>empty</a:t>
            </a:r>
            <a:r>
              <a:rPr lang="de-DE" dirty="0" smtClean="0"/>
              <a:t> </a:t>
            </a:r>
            <a:r>
              <a:rPr lang="de-DE" dirty="0" err="1" smtClean="0"/>
              <a:t>tiles</a:t>
            </a:r>
            <a:endParaRPr lang="de-DE" dirty="0"/>
          </a:p>
        </p:txBody>
      </p:sp>
      <p:pic>
        <p:nvPicPr>
          <p:cNvPr id="4" name="Grafi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634" y="1917999"/>
            <a:ext cx="4503174" cy="3009241"/>
          </a:xfrm>
          <a:prstGeom prst="rect">
            <a:avLst/>
          </a:prstGeom>
        </p:spPr>
      </p:pic>
      <p:pic>
        <p:nvPicPr>
          <p:cNvPr id="5" name="Grafik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358" y="1905183"/>
            <a:ext cx="4520094" cy="3022057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759974" y="5142271"/>
            <a:ext cx="2635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Tile</a:t>
            </a:r>
            <a:r>
              <a:rPr lang="de-DE" dirty="0" smtClean="0"/>
              <a:t> </a:t>
            </a:r>
            <a:r>
              <a:rPr lang="de-DE" dirty="0" err="1" smtClean="0"/>
              <a:t>rows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7177548" y="5142271"/>
            <a:ext cx="3602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Green: </a:t>
            </a:r>
            <a:r>
              <a:rPr lang="de-DE" dirty="0" err="1" smtClean="0"/>
              <a:t>Coded</a:t>
            </a:r>
            <a:r>
              <a:rPr lang="de-DE" dirty="0" smtClean="0"/>
              <a:t> </a:t>
            </a:r>
            <a:r>
              <a:rPr lang="de-DE" dirty="0" err="1" smtClean="0"/>
              <a:t>cube</a:t>
            </a:r>
            <a:r>
              <a:rPr lang="de-DE" dirty="0" smtClean="0"/>
              <a:t> </a:t>
            </a:r>
            <a:r>
              <a:rPr lang="de-DE" dirty="0" err="1" smtClean="0"/>
              <a:t>faces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White: Empty </a:t>
            </a:r>
            <a:r>
              <a:rPr lang="de-DE" dirty="0" err="1" smtClean="0"/>
              <a:t>tiles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516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 smtClean="0"/>
              <a:t>Based</a:t>
            </a:r>
            <a:r>
              <a:rPr lang="de-DE" dirty="0" smtClean="0"/>
              <a:t> on JVET-L0686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Syntax </a:t>
            </a:r>
            <a:r>
              <a:rPr lang="de-DE" dirty="0" err="1" smtClean="0"/>
              <a:t>change</a:t>
            </a:r>
            <a:endParaRPr lang="de-DE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33476"/>
              </p:ext>
            </p:extLst>
          </p:nvPr>
        </p:nvGraphicFramePr>
        <p:xfrm>
          <a:off x="2057400" y="2261421"/>
          <a:ext cx="7130876" cy="28091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30876"/>
              </a:tblGrid>
              <a:tr h="216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	dep_quant_enabled_flag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97239" marR="97239" marT="0" marB="0"/>
                </a:tc>
              </a:tr>
              <a:tr h="216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	if( !dep_quant_enabled_flag 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97239" marR="97239" marT="0" marB="0"/>
                </a:tc>
              </a:tr>
              <a:tr h="216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		sign_data_hiding_enabled_flag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97239" marR="97239" marT="0" marB="0"/>
                </a:tc>
              </a:tr>
              <a:tr h="216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	if( num_tiles_in_tile_group_minus1 &gt; 0 ) {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97239" marR="97239" marT="0" marB="0"/>
                </a:tc>
              </a:tr>
              <a:tr h="216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		offset_len_minus1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97239" marR="97239" marT="0" marB="0"/>
                </a:tc>
              </a:tr>
              <a:tr h="216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		for( i = 0; i &lt; num_tiles_in_tile_group_minus1; i++ 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97239" marR="97239" marT="0" marB="0"/>
                </a:tc>
              </a:tr>
              <a:tr h="216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			tile_coded_flag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97239" marR="97239" marT="0" marB="0"/>
                </a:tc>
              </a:tr>
              <a:tr h="216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			if( tile_coded_flag ) {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97239" marR="97239" marT="0" marB="0"/>
                </a:tc>
              </a:tr>
              <a:tr h="216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				entry_point_offset_minus1[ i ]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97239" marR="97239" marT="0" marB="0"/>
                </a:tc>
              </a:tr>
              <a:tr h="216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1548765" algn="l"/>
                        </a:tabLs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			}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97239" marR="97239" marT="0" marB="0"/>
                </a:tc>
              </a:tr>
              <a:tr h="216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	}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97239" marR="97239" marT="0" marB="0"/>
                </a:tc>
              </a:tr>
              <a:tr h="216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	byte_alignment( 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97239" marR="97239" marT="0" marB="0"/>
                </a:tc>
              </a:tr>
              <a:tr h="2160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</a:rPr>
                        <a:t>}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97239" marR="9723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898890"/>
      </p:ext>
    </p:extLst>
  </p:cSld>
  <p:clrMapOvr>
    <a:masterClrMapping/>
  </p:clrMapOvr>
</p:sld>
</file>

<file path=ppt/theme/theme1.xml><?xml version="1.0" encoding="utf-8"?>
<a:theme xmlns:a="http://schemas.openxmlformats.org/drawingml/2006/main" name="Präsentation_Master_RWTH_Institute_16zu9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nt_presentation_16x9.potx" id="{6B3B8077-59DA-4BFD-81E2-F6AE40240848}" vid="{C9E8994A-F1D2-47FF-B8F1-D99CB40782F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JVET-J0023_360_presentation_16x9</Template>
  <TotalTime>0</TotalTime>
  <Words>639</Words>
  <Application>Microsoft Office PowerPoint</Application>
  <PresentationFormat>Breitbild</PresentationFormat>
  <Paragraphs>133</Paragraphs>
  <Slides>16</Slides>
  <Notes>0</Notes>
  <HiddenSlides>3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4" baseType="lpstr">
      <vt:lpstr>Malgun Gothic</vt:lpstr>
      <vt:lpstr>MS PGothic</vt:lpstr>
      <vt:lpstr>Arial</vt:lpstr>
      <vt:lpstr>Calibri</vt:lpstr>
      <vt:lpstr>Symbol</vt:lpstr>
      <vt:lpstr>Times New Roman</vt:lpstr>
      <vt:lpstr>Wingdings</vt:lpstr>
      <vt:lpstr>Präsentation_Master_RWTH_Institute_16zu9</vt:lpstr>
      <vt:lpstr>JVET-M0547</vt:lpstr>
      <vt:lpstr>Status of 360°video coding </vt:lpstr>
      <vt:lpstr>360°coding tools – Geometry padding</vt:lpstr>
      <vt:lpstr>360°coding tools – Corrected loop filters</vt:lpstr>
      <vt:lpstr>360°coding tools – Geometry padding – Picture level implementation / Out of loop</vt:lpstr>
      <vt:lpstr>360°coding tools – Geometry padding – Implementation discussion</vt:lpstr>
      <vt:lpstr>Uncoded areas for 360°tools</vt:lpstr>
      <vt:lpstr>Uncoded areas using empty tiles</vt:lpstr>
      <vt:lpstr>Syntax change</vt:lpstr>
      <vt:lpstr>Discussion of empty tiles for 360</vt:lpstr>
      <vt:lpstr>Other applications </vt:lpstr>
      <vt:lpstr>Specification of 360°tools</vt:lpstr>
      <vt:lpstr>Specification of 360°tools – Geometry padding</vt:lpstr>
      <vt:lpstr>Implementation status</vt:lpstr>
      <vt:lpstr>Conclusion</vt:lpstr>
      <vt:lpstr>360°coding tools - Corrected deblocking filter (DBF)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Sauer</dc:creator>
  <cp:lastModifiedBy>Johannes Sauer</cp:lastModifiedBy>
  <cp:revision>168</cp:revision>
  <dcterms:created xsi:type="dcterms:W3CDTF">2018-04-07T08:42:10Z</dcterms:created>
  <dcterms:modified xsi:type="dcterms:W3CDTF">2019-01-10T19:13:28Z</dcterms:modified>
</cp:coreProperties>
</file>