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74" r:id="rId1"/>
    <p:sldMasterId id="2147483938" r:id="rId2"/>
    <p:sldMasterId id="2147483953" r:id="rId3"/>
  </p:sldMasterIdLst>
  <p:notesMasterIdLst>
    <p:notesMasterId r:id="rId12"/>
  </p:notesMasterIdLst>
  <p:handoutMasterIdLst>
    <p:handoutMasterId r:id="rId13"/>
  </p:handoutMasterIdLst>
  <p:sldIdLst>
    <p:sldId id="396" r:id="rId4"/>
    <p:sldId id="557" r:id="rId5"/>
    <p:sldId id="558" r:id="rId6"/>
    <p:sldId id="555" r:id="rId7"/>
    <p:sldId id="556" r:id="rId8"/>
    <p:sldId id="559" r:id="rId9"/>
    <p:sldId id="560" r:id="rId10"/>
    <p:sldId id="260" r:id="rId11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72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56" userDrawn="1">
          <p15:clr>
            <a:srgbClr val="A4A3A4"/>
          </p15:clr>
        </p15:guide>
        <p15:guide id="6" orient="horz" pos="2210" userDrawn="1">
          <p15:clr>
            <a:srgbClr val="A4A3A4"/>
          </p15:clr>
        </p15:guide>
        <p15:guide id="7" orient="horz" pos="1983" userDrawn="1">
          <p15:clr>
            <a:srgbClr val="A4A3A4"/>
          </p15:clr>
        </p15:guide>
        <p15:guide id="8" pos="521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  <p15:guide id="14" orient="horz" pos="2436" userDrawn="1">
          <p15:clr>
            <a:srgbClr val="A4A3A4"/>
          </p15:clr>
        </p15:guide>
        <p15:guide id="15" orient="horz" pos="1030" userDrawn="1">
          <p15:clr>
            <a:srgbClr val="A4A3A4"/>
          </p15:clr>
        </p15:guide>
        <p15:guide id="16" pos="15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CC00"/>
    <a:srgbClr val="0000FF"/>
    <a:srgbClr val="155881"/>
    <a:srgbClr val="404040"/>
    <a:srgbClr val="33CCFF"/>
    <a:srgbClr val="4790BD"/>
    <a:srgbClr val="1F85C3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7087" autoAdjust="0"/>
  </p:normalViewPr>
  <p:slideViewPr>
    <p:cSldViewPr>
      <p:cViewPr>
        <p:scale>
          <a:sx n="150" d="100"/>
          <a:sy n="150" d="100"/>
        </p:scale>
        <p:origin x="706" y="96"/>
      </p:cViewPr>
      <p:guideLst>
        <p:guide orient="horz" pos="3072"/>
        <p:guide orient="horz" pos="486"/>
        <p:guide orient="horz" pos="2845"/>
        <p:guide orient="horz" pos="1393"/>
        <p:guide orient="horz" pos="1756"/>
        <p:guide orient="horz" pos="2210"/>
        <p:guide orient="horz" pos="1983"/>
        <p:guide pos="521"/>
        <p:guide pos="5284"/>
        <p:guide pos="2608"/>
        <p:guide orient="horz" pos="78"/>
        <p:guide pos="68"/>
        <p:guide pos="5647"/>
        <p:guide orient="horz" pos="2436"/>
        <p:guide orient="horz" pos="1030"/>
        <p:guide pos="158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67" d="100"/>
          <a:sy n="67" d="100"/>
        </p:scale>
        <p:origin x="1531" y="7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2019/1/17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2019/1/17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8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JVET-M0513</a:t>
            </a: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735669" y="4863309"/>
            <a:ext cx="3649663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051" b="0" dirty="0" smtClean="0">
                <a:solidFill>
                  <a:schemeClr val="tx1"/>
                </a:solidFill>
                <a:latin typeface="Arial"/>
              </a:rPr>
              <a:t>JVET-M0513</a:t>
            </a: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876256" y="494801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r>
              <a:rPr lang="de-DE" altLang="zh-CN" sz="1051" dirty="0" smtClean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/</a:t>
            </a:r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3409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00000"/>
              </a:lnSpc>
            </a:pPr>
            <a:r>
              <a:rPr lang="en-US" altLang="zh-CN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>JVET-M0513</a:t>
            </a:r>
            <a: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  <a:t/>
            </a:r>
            <a:br>
              <a:rPr lang="en-US" altLang="zh-CN" sz="2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</a:rPr>
            </a:br>
            <a:r>
              <a:rPr lang="en-US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CE7-related: Context modeling of </a:t>
            </a:r>
            <a:r>
              <a:rPr lang="en-US" sz="2400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pred_mode_flag</a:t>
            </a:r>
            <a:endParaRPr lang="en-US" altLang="zh-CN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300192" y="3317341"/>
            <a:ext cx="181921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Zhao Yin	</a:t>
            </a:r>
          </a:p>
          <a:p>
            <a:r>
              <a:rPr lang="en-GB" dirty="0" smtClean="0"/>
              <a:t>Seungwook Hong</a:t>
            </a:r>
          </a:p>
          <a:p>
            <a:r>
              <a:rPr lang="en-GB" dirty="0" smtClean="0"/>
              <a:t>Haitao Yang</a:t>
            </a:r>
          </a:p>
          <a:p>
            <a:r>
              <a:rPr lang="en-GB" dirty="0" smtClean="0"/>
              <a:t>Jianle Chen</a:t>
            </a:r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Context modelling of </a:t>
            </a:r>
            <a:r>
              <a:rPr lang="en-GB" sz="2400" dirty="0" err="1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pred_mode_flag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323528" y="1458803"/>
            <a:ext cx="14001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2288" y="2177280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59992" y="3375515"/>
            <a:ext cx="142256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Using </a:t>
            </a:r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Contexts</a:t>
            </a:r>
          </a:p>
          <a:p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more cases for </a:t>
            </a:r>
          </a:p>
          <a:p>
            <a:r>
              <a:rPr lang="en-US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== 0</a:t>
            </a:r>
            <a:endParaRPr lang="en-US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79712" y="1443414"/>
            <a:ext cx="603016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92016" y="2166178"/>
            <a:ext cx="653447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+= 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== 0) ? 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256) ? 4 : ((</a:t>
            </a: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sizeC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&gt; 64) ? 3 : 0) : 0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872160" y="3407575"/>
            <a:ext cx="5976032" cy="612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 = (a available 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)+(b available and </a:t>
            </a:r>
            <a:r>
              <a:rPr lang="en-US" sz="1400" dirty="0" smtClean="0">
                <a:latin typeface="Times New Roman" panose="02020603050405020304" pitchFamily="18" charset="0"/>
                <a:ea typeface="Batang"/>
              </a:rPr>
              <a:t>flag?1:0</a:t>
            </a:r>
            <a:r>
              <a:rPr lang="en-US" sz="1400" dirty="0">
                <a:latin typeface="Times New Roman" panose="02020603050405020304" pitchFamily="18" charset="0"/>
                <a:ea typeface="Batang"/>
              </a:rPr>
              <a:t>)</a:t>
            </a:r>
          </a:p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(</a:t>
            </a:r>
            <a:r>
              <a:rPr lang="en-CA" sz="1400" dirty="0" err="1" smtClean="0">
                <a:latin typeface="Times New Roman" panose="02020603050405020304" pitchFamily="18" charset="0"/>
                <a:ea typeface="Batang"/>
              </a:rPr>
              <a:t>ctxId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== 0 &amp;&amp;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cuSizeC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 &gt;= </a:t>
            </a:r>
            <a:r>
              <a:rPr lang="en-CA" sz="1400" dirty="0" smtClean="0">
                <a:latin typeface="Times New Roman" panose="02020603050405020304" pitchFamily="18" charset="0"/>
                <a:ea typeface="Batang"/>
              </a:rPr>
              <a:t>256) </a:t>
            </a:r>
            <a:r>
              <a:rPr lang="en-CA" sz="1400" dirty="0">
                <a:latin typeface="Times New Roman" panose="02020603050405020304" pitchFamily="18" charset="0"/>
                <a:ea typeface="Batang"/>
              </a:rPr>
              <a:t>? 3 : </a:t>
            </a:r>
            <a:r>
              <a:rPr lang="en-CA" sz="1400" dirty="0" err="1">
                <a:latin typeface="Times New Roman" panose="02020603050405020304" pitchFamily="18" charset="0"/>
                <a:ea typeface="Batang"/>
              </a:rPr>
              <a:t>ctxId</a:t>
            </a:r>
            <a:endParaRPr lang="en-US" sz="1400" dirty="0">
              <a:effectLst/>
              <a:latin typeface="Times New Roman" panose="02020603050405020304" pitchFamily="18" charset="0"/>
              <a:ea typeface="Batang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2034" y="997199"/>
            <a:ext cx="26159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context modeling methods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3153869" y="3090138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8" name="Oval 47"/>
          <p:cNvSpPr/>
          <p:nvPr/>
        </p:nvSpPr>
        <p:spPr bwMode="auto">
          <a:xfrm>
            <a:off x="3119390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4756809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3549277" y="3053016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35888" y="3106631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441652" y="3106631"/>
            <a:ext cx="28725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64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23536" y="3113167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510810" y="2828567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88760" y="2811928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10492" y="2809630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8" name="Straight Connector 57"/>
          <p:cNvCxnSpPr/>
          <p:nvPr/>
        </p:nvCxnSpPr>
        <p:spPr bwMode="auto">
          <a:xfrm>
            <a:off x="3138639" y="4277493"/>
            <a:ext cx="3384376" cy="0"/>
          </a:xfrm>
          <a:prstGeom prst="line">
            <a:avLst/>
          </a:prstGeom>
          <a:ln w="19050">
            <a:solidFill>
              <a:schemeClr val="tx1"/>
            </a:solidFill>
            <a:headEnd type="none"/>
            <a:tailEnd type="triangle"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9" name="Oval 58"/>
          <p:cNvSpPr/>
          <p:nvPr/>
        </p:nvSpPr>
        <p:spPr bwMode="auto">
          <a:xfrm>
            <a:off x="3104160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4741579" y="4240371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020658" y="4293986"/>
            <a:ext cx="23596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608306" y="4300522"/>
            <a:ext cx="33855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256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5495580" y="4015922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798268" y="4003386"/>
            <a:ext cx="2760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569056" y="2968613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2606902" y="4156772"/>
            <a:ext cx="487634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CU size</a:t>
            </a:r>
            <a:endParaRPr lang="en-US" sz="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7748713" y="176666"/>
            <a:ext cx="955550" cy="955776"/>
            <a:chOff x="7416242" y="379977"/>
            <a:chExt cx="1296144" cy="1296450"/>
          </a:xfrm>
        </p:grpSpPr>
        <p:sp>
          <p:nvSpPr>
            <p:cNvPr id="31" name="Rectangle 30"/>
            <p:cNvSpPr/>
            <p:nvPr/>
          </p:nvSpPr>
          <p:spPr bwMode="auto">
            <a:xfrm>
              <a:off x="8064314" y="379977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tabLst/>
              </a:pPr>
              <a:r>
                <a:rPr kumimoji="0" lang="en-US" sz="1000" b="0" i="0" u="none" strike="noStrike" cap="none" normalizeH="0" baseline="0" dirty="0" smtClean="0">
                  <a:ln>
                    <a:noFill/>
                  </a:ln>
                  <a:effectLst/>
                  <a:latin typeface="Arial" charset="0"/>
                  <a:ea typeface="宋体" charset="-122"/>
                </a:rPr>
                <a:t>b</a:t>
              </a: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8064314" y="1028049"/>
              <a:ext cx="648072" cy="648072"/>
            </a:xfrm>
            <a:prstGeom prst="rect">
              <a:avLst/>
            </a:prstGeom>
            <a:pattFill prst="pct5">
              <a:fgClr>
                <a:schemeClr val="tx1"/>
              </a:fgClr>
              <a:bgClr>
                <a:schemeClr val="bg1"/>
              </a:bgClr>
            </a:pattFill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CU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7416242" y="1028355"/>
              <a:ext cx="648072" cy="648072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>
                <a:buClr>
                  <a:srgbClr val="CC9900"/>
                </a:buClr>
              </a:pPr>
              <a:r>
                <a:rPr lang="en-US" sz="1000" dirty="0" smtClean="0">
                  <a:latin typeface="Arial" charset="0"/>
                </a:rPr>
                <a:t>a</a:t>
              </a:r>
              <a:endPara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047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7771192" cy="504056"/>
          </a:xfrm>
        </p:spPr>
        <p:txBody>
          <a:bodyPr/>
          <a:lstStyle/>
          <a:p>
            <a:r>
              <a:rPr lang="en-GB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Considering above neighbour out of CTU boundary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1"/>
          <p:cNvSpPr/>
          <p:nvPr/>
        </p:nvSpPr>
        <p:spPr bwMode="auto">
          <a:xfrm>
            <a:off x="1230084" y="1275606"/>
            <a:ext cx="648072" cy="648072"/>
          </a:xfrm>
          <a:prstGeom prst="rect">
            <a:avLst/>
          </a:prstGeom>
          <a:noFill/>
          <a:ln w="12700">
            <a:solidFill>
              <a:schemeClr val="bg1">
                <a:lumMod val="8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230084" y="1923678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582012" y="1923984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5" name="Straight Connector 14"/>
          <p:cNvCxnSpPr/>
          <p:nvPr/>
        </p:nvCxnSpPr>
        <p:spPr bwMode="auto">
          <a:xfrm>
            <a:off x="420357" y="1923067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23528" y="1511927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" name="TextBox 3"/>
          <p:cNvSpPr txBox="1"/>
          <p:nvPr/>
        </p:nvSpPr>
        <p:spPr>
          <a:xfrm>
            <a:off x="148070" y="771525"/>
            <a:ext cx="36070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Exclude above CU from the context modelling </a:t>
            </a:r>
          </a:p>
          <a:p>
            <a:r>
              <a:rPr lang="en-US" sz="1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when it is out of CTU boundary </a:t>
            </a:r>
            <a:endParaRPr lang="en-US" sz="1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5768" y="1165185"/>
            <a:ext cx="1484702" cy="1569660"/>
          </a:xfrm>
          <a:prstGeom prst="rect">
            <a:avLst/>
          </a:prstGeom>
          <a:noFill/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txBody>
          <a:bodyPr wrap="non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affine_flag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imv_flag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pred_mode_flag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skip_flag</a:t>
            </a:r>
            <a:endParaRPr 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triangle_flag</a:t>
            </a: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endParaRPr lang="en-US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cu_split</a:t>
            </a:r>
            <a:endParaRPr lang="en-US" sz="1200" dirty="0" smtClean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en-US" sz="1200" dirty="0" err="1" smtClean="0">
                <a:solidFill>
                  <a:schemeClr val="bg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bt_split</a:t>
            </a:r>
            <a:endParaRPr lang="en-US" sz="1200" dirty="0">
              <a:solidFill>
                <a:schemeClr val="bg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27984" y="771525"/>
            <a:ext cx="25094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Consider 5 syntax elements</a:t>
            </a:r>
            <a:endParaRPr lang="en-US" sz="1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3174052" y="193207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174052" y="2580145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2525980" y="2580451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6" name="Straight Connector 25"/>
          <p:cNvCxnSpPr/>
          <p:nvPr/>
        </p:nvCxnSpPr>
        <p:spPr bwMode="auto">
          <a:xfrm>
            <a:off x="2309956" y="1919821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2280414" y="1519711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6" name="Rectangle 5"/>
          <p:cNvSpPr/>
          <p:nvPr/>
        </p:nvSpPr>
        <p:spPr>
          <a:xfrm>
            <a:off x="250825" y="3627865"/>
            <a:ext cx="51480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algn="ctr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200" dirty="0" err="1">
                <a:latin typeface="Times New Roman" panose="02020603050405020304" pitchFamily="18" charset="0"/>
                <a:ea typeface="Batang"/>
              </a:rPr>
              <a:t>ctxId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 = (a available and flag?1:0)+(b available and 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flag and </a:t>
            </a:r>
            <a:r>
              <a:rPr lang="en-US" sz="1200" b="1" dirty="0" smtClean="0">
                <a:latin typeface="Times New Roman" panose="02020603050405020304" pitchFamily="18" charset="0"/>
                <a:ea typeface="Batang"/>
              </a:rPr>
              <a:t>inSameCTU</a:t>
            </a:r>
            <a:r>
              <a:rPr lang="en-US" sz="1200" dirty="0" smtClean="0">
                <a:latin typeface="Times New Roman" panose="02020603050405020304" pitchFamily="18" charset="0"/>
                <a:ea typeface="Batang"/>
              </a:rPr>
              <a:t>?1:0</a:t>
            </a:r>
            <a:r>
              <a:rPr lang="en-US" sz="1200" dirty="0">
                <a:latin typeface="Times New Roman" panose="02020603050405020304" pitchFamily="18" charset="0"/>
                <a:ea typeface="Batang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402006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Rounded Rectangle 51"/>
          <p:cNvSpPr/>
          <p:nvPr/>
        </p:nvSpPr>
        <p:spPr bwMode="auto">
          <a:xfrm>
            <a:off x="406678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is in the</a:t>
            </a: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CTU 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" name="Rounded Rectangle 47"/>
          <p:cNvSpPr/>
          <p:nvPr/>
        </p:nvSpPr>
        <p:spPr bwMode="auto">
          <a:xfrm>
            <a:off x="2368161" y="3148013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Summary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4294967295"/>
          </p:nvPr>
        </p:nvSpPr>
        <p:spPr>
          <a:xfrm>
            <a:off x="8350250" y="4800600"/>
            <a:ext cx="793750" cy="89693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4"/>
          <p:cNvSpPr/>
          <p:nvPr/>
        </p:nvSpPr>
        <p:spPr bwMode="auto">
          <a:xfrm>
            <a:off x="1428552" y="147532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428552" y="2123397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9" name="Rectangle 8"/>
          <p:cNvSpPr/>
          <p:nvPr/>
        </p:nvSpPr>
        <p:spPr bwMode="auto">
          <a:xfrm>
            <a:off x="780480" y="2123703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2987824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2" name="Rectangle 11"/>
          <p:cNvSpPr/>
          <p:nvPr/>
        </p:nvSpPr>
        <p:spPr bwMode="auto">
          <a:xfrm>
            <a:off x="2987824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2339752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4721616" y="1475019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15" name="Rectangle 14"/>
          <p:cNvSpPr/>
          <p:nvPr/>
        </p:nvSpPr>
        <p:spPr bwMode="auto">
          <a:xfrm>
            <a:off x="4721616" y="2123091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4073544" y="21233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17" name="Straight Connector 16"/>
          <p:cNvCxnSpPr/>
          <p:nvPr/>
        </p:nvCxnSpPr>
        <p:spPr bwMode="auto">
          <a:xfrm>
            <a:off x="3911889" y="2122480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815060" y="1711340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21" name="Rectangle 20"/>
          <p:cNvSpPr/>
          <p:nvPr/>
        </p:nvSpPr>
        <p:spPr bwMode="auto">
          <a:xfrm>
            <a:off x="6474581" y="1472597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6474581" y="2120669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5826509" y="2120975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4" name="Rectangle 23"/>
          <p:cNvSpPr/>
          <p:nvPr/>
        </p:nvSpPr>
        <p:spPr bwMode="auto">
          <a:xfrm>
            <a:off x="8175730" y="1463378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rPr>
              <a:t>Above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8175730" y="2111450"/>
            <a:ext cx="648072" cy="6480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/>
            </a:bgClr>
          </a:pattFill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dirty="0" smtClean="0">
                <a:latin typeface="Arial" charset="0"/>
              </a:rPr>
              <a:t>CU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  <p:sp>
        <p:nvSpPr>
          <p:cNvPr id="26" name="Rectangle 25"/>
          <p:cNvSpPr/>
          <p:nvPr/>
        </p:nvSpPr>
        <p:spPr bwMode="auto">
          <a:xfrm>
            <a:off x="7527658" y="2111756"/>
            <a:ext cx="648072" cy="648072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>
              <a:buClr>
                <a:srgbClr val="CC9900"/>
              </a:buClr>
            </a:pPr>
            <a:r>
              <a:rPr lang="en-US" sz="1000" dirty="0" smtClean="0">
                <a:latin typeface="Arial" charset="0"/>
              </a:rPr>
              <a:t>Left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27" name="Straight Connector 26"/>
          <p:cNvCxnSpPr/>
          <p:nvPr/>
        </p:nvCxnSpPr>
        <p:spPr bwMode="auto">
          <a:xfrm>
            <a:off x="7366003" y="2110839"/>
            <a:ext cx="1728192" cy="305"/>
          </a:xfrm>
          <a:prstGeom prst="line">
            <a:avLst/>
          </a:prstGeom>
          <a:ln w="38100"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269174" y="1699699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CTU</a:t>
            </a:r>
          </a:p>
          <a:p>
            <a:r>
              <a:rPr lang="en-US" sz="1000" dirty="0" smtClean="0"/>
              <a:t>boundary</a:t>
            </a:r>
            <a:endParaRPr lang="en-US" sz="1000" dirty="0"/>
          </a:p>
        </p:txBody>
      </p:sp>
      <p:sp>
        <p:nvSpPr>
          <p:cNvPr id="40" name="TextBox 39"/>
          <p:cNvSpPr txBox="1"/>
          <p:nvPr/>
        </p:nvSpPr>
        <p:spPr>
          <a:xfrm>
            <a:off x="1009158" y="98281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560979" y="98482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293493" y="98682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45057" y="988832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48996" y="990837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32421" y="3675894"/>
            <a:ext cx="18473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Rounded Rectangle 46"/>
          <p:cNvSpPr/>
          <p:nvPr/>
        </p:nvSpPr>
        <p:spPr bwMode="auto">
          <a:xfrm>
            <a:off x="780480" y="3148013"/>
            <a:ext cx="1296143" cy="1045615"/>
          </a:xfrm>
          <a:prstGeom prst="round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contexts</a:t>
            </a:r>
          </a:p>
          <a:p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check </a:t>
            </a:r>
            <a:endParaRPr lang="en-US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Left &amp; Above</a:t>
            </a:r>
          </a:p>
          <a:p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" name="Rounded Rectangle 53"/>
          <p:cNvSpPr/>
          <p:nvPr/>
        </p:nvSpPr>
        <p:spPr bwMode="auto">
          <a:xfrm>
            <a:off x="4077408" y="3159119"/>
            <a:ext cx="1296143" cy="104561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5" name="Rounded Rectangle 54"/>
          <p:cNvSpPr/>
          <p:nvPr/>
        </p:nvSpPr>
        <p:spPr bwMode="auto">
          <a:xfrm>
            <a:off x="7527657" y="3148013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56" name="Rounded Rectangle 55"/>
          <p:cNvSpPr/>
          <p:nvPr/>
        </p:nvSpPr>
        <p:spPr bwMode="auto">
          <a:xfrm>
            <a:off x="5823209" y="3159119"/>
            <a:ext cx="1296143" cy="1045615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45720" tIns="45720" rIns="4572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contexts</a:t>
            </a: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en-US" sz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more 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cases for </a:t>
            </a:r>
            <a:r>
              <a:rPr lang="en-US" sz="1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ctxId</a:t>
            </a:r>
            <a:r>
              <a:rPr lang="en-US" sz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== 0</a:t>
            </a:r>
          </a:p>
        </p:txBody>
      </p:sp>
      <p:sp>
        <p:nvSpPr>
          <p:cNvPr id="38" name="Rounded Rectangle 37"/>
          <p:cNvSpPr/>
          <p:nvPr/>
        </p:nvSpPr>
        <p:spPr bwMode="auto">
          <a:xfrm>
            <a:off x="7527656" y="4366280"/>
            <a:ext cx="1296143" cy="48273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>
            <a:solidFill>
              <a:schemeClr val="tx1"/>
            </a:solidFill>
            <a:prstDash val="dash"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5720" rIns="0" bIns="45720" numCol="1" rtlCol="0" anchor="t" anchorCtr="0" compatLnSpc="1">
            <a:prstTxWarp prst="textNoShape">
              <a:avLst/>
            </a:prstTxWarp>
          </a:bodyPr>
          <a:lstStyle/>
          <a:p>
            <a:pPr>
              <a:buClr>
                <a:srgbClr val="CC9900"/>
              </a:buClr>
            </a:pP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Check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Above is in the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>
              <a:buClr>
                <a:srgbClr val="CC9900"/>
              </a:buClr>
            </a:pP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same </a:t>
            </a:r>
            <a:r>
              <a:rPr lang="en-US" sz="1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CTU </a:t>
            </a:r>
            <a:r>
              <a:rPr lang="en-US" sz="1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boundary</a:t>
            </a:r>
            <a:endParaRPr lang="en-US" sz="1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617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6" y="120172"/>
            <a:ext cx="5713333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</a:t>
            </a:r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1/3)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442912"/>
              </p:ext>
            </p:extLst>
          </p:nvPr>
        </p:nvGraphicFramePr>
        <p:xfrm>
          <a:off x="251520" y="1059582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91849550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3882206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663609416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82790371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7283963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51865552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63735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0085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422268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96639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91438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5005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71377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323431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43180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8864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20371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7360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30047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253219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7705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417355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81722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32131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577654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62743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78253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3560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50118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79702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33495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667255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28359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9708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99335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80265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8449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113740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7955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78945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47904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9191477"/>
              </p:ext>
            </p:extLst>
          </p:nvPr>
        </p:nvGraphicFramePr>
        <p:xfrm>
          <a:off x="3131840" y="1059581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570117507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4067798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24982575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0859083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60527685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822904158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0706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25566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0027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99589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9244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562923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4332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3228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25879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96257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626579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14715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55264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26403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70457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6014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79573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19882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875935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09720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1206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42587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4082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21642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77779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2576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45283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808118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56652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0080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09861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0707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6449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461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8517304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259632" y="744399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Method1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59632" y="73459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Method2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585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7" y="120172"/>
            <a:ext cx="2010552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(</a:t>
            </a:r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2/3)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468491" y="925104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Method3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173008" y="929215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Method4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208"/>
              </p:ext>
            </p:extLst>
          </p:nvPr>
        </p:nvGraphicFramePr>
        <p:xfrm>
          <a:off x="3059832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597309">
                  <a:extLst>
                    <a:ext uri="{9D8B030D-6E8A-4147-A177-3AD203B41FA5}">
                      <a16:colId xmlns:a16="http://schemas.microsoft.com/office/drawing/2014/main" val="1526144888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46249413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4217530830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3340942272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1794728679"/>
                    </a:ext>
                  </a:extLst>
                </a:gridCol>
                <a:gridCol w="387887">
                  <a:extLst>
                    <a:ext uri="{9D8B030D-6E8A-4147-A177-3AD203B41FA5}">
                      <a16:colId xmlns:a16="http://schemas.microsoft.com/office/drawing/2014/main" val="2239398511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68632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89002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90567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759146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423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77954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94731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32328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36470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93253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4923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35362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39884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034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26243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677017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04887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72235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7530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551226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5000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056446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96667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50945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2978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161511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75881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42506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1881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7041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20358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-0.78%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642773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988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962933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3" marR="5483" marT="548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623438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567612"/>
              </p:ext>
            </p:extLst>
          </p:nvPr>
        </p:nvGraphicFramePr>
        <p:xfrm>
          <a:off x="5830625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705129">
                  <a:extLst>
                    <a:ext uri="{9D8B030D-6E8A-4147-A177-3AD203B41FA5}">
                      <a16:colId xmlns:a16="http://schemas.microsoft.com/office/drawing/2014/main" val="1907511862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1786326798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2336541225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1865320186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3775921462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1810200762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975446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41798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248882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426508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38101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874670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770667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41031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0967279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5486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6829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32090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361268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908804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72448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317090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02842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75850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81872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9789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0112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948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407600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028619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42933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389494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0290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894959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091115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8198687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73440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382105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86859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192674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9222051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804248" y="920363"/>
            <a:ext cx="8727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Method5</a:t>
            </a:r>
            <a:endParaRPr lang="en-US" sz="1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696148"/>
              </p:ext>
            </p:extLst>
          </p:nvPr>
        </p:nvGraphicFramePr>
        <p:xfrm>
          <a:off x="250825" y="1254123"/>
          <a:ext cx="2536744" cy="3262315"/>
        </p:xfrm>
        <a:graphic>
          <a:graphicData uri="http://schemas.openxmlformats.org/drawingml/2006/table">
            <a:tbl>
              <a:tblPr/>
              <a:tblGrid>
                <a:gridCol w="705129">
                  <a:extLst>
                    <a:ext uri="{9D8B030D-6E8A-4147-A177-3AD203B41FA5}">
                      <a16:colId xmlns:a16="http://schemas.microsoft.com/office/drawing/2014/main" val="2283384648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2222063634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1044248820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69449088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1006514440"/>
                    </a:ext>
                  </a:extLst>
                </a:gridCol>
                <a:gridCol w="366323">
                  <a:extLst>
                    <a:ext uri="{9D8B030D-6E8A-4147-A177-3AD203B41FA5}">
                      <a16:colId xmlns:a16="http://schemas.microsoft.com/office/drawing/2014/main" val="3962567358"/>
                    </a:ext>
                  </a:extLst>
                </a:gridCol>
              </a:tblGrid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840832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54690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808120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86086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169789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56971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72236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415565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988417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861910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899833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2343448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141723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2704242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50776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6041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764512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081012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1766546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892871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792042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2089644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06757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61405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96777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72806097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0371173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466829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018480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103231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5030611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089584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4664168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9127475"/>
                  </a:ext>
                </a:extLst>
              </a:tr>
              <a:tr h="93209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386" marR="4386" marT="4386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16286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5843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3177" y="120172"/>
            <a:ext cx="2010552" cy="504056"/>
          </a:xfrm>
        </p:spPr>
        <p:txBody>
          <a:bodyPr/>
          <a:lstStyle/>
          <a:p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Result </a:t>
            </a:r>
            <a:r>
              <a:rPr lang="en-US" sz="2400" dirty="0" smtClean="0">
                <a:solidFill>
                  <a:srgbClr val="99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utigerNext LT Medium"/>
                <a:ea typeface="宋体" charset="-122"/>
                <a:cs typeface="+mj-cs"/>
              </a:rPr>
              <a:t>(3/3)</a:t>
            </a:r>
            <a:endParaRPr lang="en-GB" sz="2400" dirty="0">
              <a:solidFill>
                <a:srgbClr val="99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787418" y="762696"/>
            <a:ext cx="1803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Exclude IMV</a:t>
            </a:r>
          </a:p>
          <a:p>
            <a:r>
              <a:rPr lang="en-US" sz="1200" dirty="0" smtClean="0"/>
              <a:t>Check Above in same CTU</a:t>
            </a:r>
          </a:p>
          <a:p>
            <a:r>
              <a:rPr lang="en-US" sz="1200" dirty="0" smtClean="0"/>
              <a:t>Method</a:t>
            </a:r>
            <a:r>
              <a:rPr lang="en-US" sz="1200" dirty="0" smtClean="0"/>
              <a:t>5</a:t>
            </a:r>
            <a:endParaRPr lang="en-US" sz="1200" dirty="0" smtClean="0"/>
          </a:p>
        </p:txBody>
      </p:sp>
      <p:sp>
        <p:nvSpPr>
          <p:cNvPr id="13" name="TextBox 12"/>
          <p:cNvSpPr txBox="1"/>
          <p:nvPr/>
        </p:nvSpPr>
        <p:spPr>
          <a:xfrm>
            <a:off x="5082622" y="762696"/>
            <a:ext cx="1803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Exclude Skip</a:t>
            </a:r>
          </a:p>
          <a:p>
            <a:r>
              <a:rPr lang="en-US" sz="1200" dirty="0" smtClean="0"/>
              <a:t>Check Above in same </a:t>
            </a:r>
            <a:r>
              <a:rPr lang="en-US" sz="1200" dirty="0" smtClean="0"/>
              <a:t>CTU</a:t>
            </a:r>
            <a:endParaRPr lang="en-US" sz="1200" dirty="0"/>
          </a:p>
          <a:p>
            <a:r>
              <a:rPr lang="en-US" sz="1200" dirty="0"/>
              <a:t>Method3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7355812" y="762696"/>
            <a:ext cx="1803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Exclude Skip</a:t>
            </a:r>
          </a:p>
          <a:p>
            <a:r>
              <a:rPr lang="en-US" sz="1200" dirty="0" smtClean="0"/>
              <a:t>Check Above in same </a:t>
            </a:r>
            <a:r>
              <a:rPr lang="en-US" sz="1200" dirty="0" smtClean="0"/>
              <a:t>CTU</a:t>
            </a:r>
            <a:endParaRPr lang="en-US" sz="1200" dirty="0"/>
          </a:p>
          <a:p>
            <a:r>
              <a:rPr lang="en-US" sz="1200" dirty="0"/>
              <a:t>Method5</a:t>
            </a:r>
            <a:endParaRPr lang="en-US" sz="1200" dirty="0"/>
          </a:p>
        </p:txBody>
      </p:sp>
      <p:sp>
        <p:nvSpPr>
          <p:cNvPr id="15" name="TextBox 14"/>
          <p:cNvSpPr txBox="1"/>
          <p:nvPr/>
        </p:nvSpPr>
        <p:spPr>
          <a:xfrm>
            <a:off x="542594" y="762696"/>
            <a:ext cx="18038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Exclude IMV</a:t>
            </a:r>
          </a:p>
          <a:p>
            <a:r>
              <a:rPr lang="en-US" sz="1200" dirty="0" smtClean="0"/>
              <a:t>Check Above in same </a:t>
            </a:r>
            <a:r>
              <a:rPr lang="en-US" sz="1200" dirty="0" smtClean="0"/>
              <a:t>CTU</a:t>
            </a:r>
            <a:endParaRPr lang="en-US" sz="1200" dirty="0"/>
          </a:p>
          <a:p>
            <a:r>
              <a:rPr lang="en-US" sz="1200" dirty="0"/>
              <a:t>Method3</a:t>
            </a:r>
            <a:endParaRPr lang="en-US" sz="1200" dirty="0" smtClean="0"/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9347658"/>
              </p:ext>
            </p:extLst>
          </p:nvPr>
        </p:nvGraphicFramePr>
        <p:xfrm>
          <a:off x="6939747" y="1473905"/>
          <a:ext cx="2204255" cy="3362240"/>
        </p:xfrm>
        <a:graphic>
          <a:graphicData uri="http://schemas.openxmlformats.org/drawingml/2006/table">
            <a:tbl>
              <a:tblPr/>
              <a:tblGrid>
                <a:gridCol w="520890">
                  <a:extLst>
                    <a:ext uri="{9D8B030D-6E8A-4147-A177-3AD203B41FA5}">
                      <a16:colId xmlns:a16="http://schemas.microsoft.com/office/drawing/2014/main" val="3631233168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788064121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626252231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223795319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894045091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84642257"/>
                    </a:ext>
                  </a:extLst>
                </a:gridCol>
              </a:tblGrid>
              <a:tr h="209627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990792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652198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374991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8245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707466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833489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108318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066595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026406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970303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13555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4099466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5677101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283305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06029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011757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932371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110063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491274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870780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371645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559667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269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582257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203623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828241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766599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015220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345990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54917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905214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08889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563092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156175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5412480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921059"/>
              </p:ext>
            </p:extLst>
          </p:nvPr>
        </p:nvGraphicFramePr>
        <p:xfrm>
          <a:off x="4643116" y="1473905"/>
          <a:ext cx="2204255" cy="3362240"/>
        </p:xfrm>
        <a:graphic>
          <a:graphicData uri="http://schemas.openxmlformats.org/drawingml/2006/table">
            <a:tbl>
              <a:tblPr/>
              <a:tblGrid>
                <a:gridCol w="520890">
                  <a:extLst>
                    <a:ext uri="{9D8B030D-6E8A-4147-A177-3AD203B41FA5}">
                      <a16:colId xmlns:a16="http://schemas.microsoft.com/office/drawing/2014/main" val="777820030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563080077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42025376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569456938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63015438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409512106"/>
                    </a:ext>
                  </a:extLst>
                </a:gridCol>
              </a:tblGrid>
              <a:tr h="209627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477415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07550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502824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521089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886322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608107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39051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609523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17753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945674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372451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4451308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8612287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939329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499010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363149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22689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970383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20338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515234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293831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579089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05724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1390569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875027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833510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24092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685547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646351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14387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508496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05819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612706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233119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8095042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0981526"/>
              </p:ext>
            </p:extLst>
          </p:nvPr>
        </p:nvGraphicFramePr>
        <p:xfrm>
          <a:off x="49855" y="1473905"/>
          <a:ext cx="2204255" cy="3362240"/>
        </p:xfrm>
        <a:graphic>
          <a:graphicData uri="http://schemas.openxmlformats.org/drawingml/2006/table">
            <a:tbl>
              <a:tblPr/>
              <a:tblGrid>
                <a:gridCol w="520890">
                  <a:extLst>
                    <a:ext uri="{9D8B030D-6E8A-4147-A177-3AD203B41FA5}">
                      <a16:colId xmlns:a16="http://schemas.microsoft.com/office/drawing/2014/main" val="4229647874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3378300689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436476053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892730009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158691979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369918629"/>
                    </a:ext>
                  </a:extLst>
                </a:gridCol>
              </a:tblGrid>
              <a:tr h="209627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22705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42455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405581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880329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661342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614991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634381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15709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964271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27436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384587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5124877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786048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76483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714570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841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856141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65742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807406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91455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29225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72424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594333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378825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270485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3.0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35784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263472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20504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497995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10168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07888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80345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757697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52196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7593962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2585140"/>
              </p:ext>
            </p:extLst>
          </p:nvPr>
        </p:nvGraphicFramePr>
        <p:xfrm>
          <a:off x="2346486" y="1473905"/>
          <a:ext cx="2204255" cy="3362240"/>
        </p:xfrm>
        <a:graphic>
          <a:graphicData uri="http://schemas.openxmlformats.org/drawingml/2006/table">
            <a:tbl>
              <a:tblPr/>
              <a:tblGrid>
                <a:gridCol w="520890">
                  <a:extLst>
                    <a:ext uri="{9D8B030D-6E8A-4147-A177-3AD203B41FA5}">
                      <a16:colId xmlns:a16="http://schemas.microsoft.com/office/drawing/2014/main" val="462903623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340892909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1686523024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3773583998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801789858"/>
                    </a:ext>
                  </a:extLst>
                </a:gridCol>
                <a:gridCol w="336673">
                  <a:extLst>
                    <a:ext uri="{9D8B030D-6E8A-4147-A177-3AD203B41FA5}">
                      <a16:colId xmlns:a16="http://schemas.microsoft.com/office/drawing/2014/main" val="2938936458"/>
                    </a:ext>
                  </a:extLst>
                </a:gridCol>
              </a:tblGrid>
              <a:tr h="209627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5696706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2.1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183317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74205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1876277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037286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227558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8441858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37671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27990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429922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5720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1971632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7097912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2.1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6114876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827374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18932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81796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060584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252837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357798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047774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019830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02146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221255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5061342"/>
                  </a:ext>
                </a:extLst>
              </a:tr>
              <a:tr h="14102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2.1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96155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8756879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337883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4923572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5962045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31244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89122831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344264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2164000"/>
                  </a:ext>
                </a:extLst>
              </a:tr>
              <a:tr h="8099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812" marR="3812" marT="3812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1042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2199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38826</TotalTime>
  <Words>2616</Words>
  <Application>Microsoft Office PowerPoint</Application>
  <PresentationFormat>On-screen Show (16:9)</PresentationFormat>
  <Paragraphs>1550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8</vt:i4>
      </vt:variant>
    </vt:vector>
  </HeadingPairs>
  <TitlesOfParts>
    <vt:vector size="22" baseType="lpstr">
      <vt:lpstr>Batang</vt:lpstr>
      <vt:lpstr>FrutigerNext LT Medium</vt:lpstr>
      <vt:lpstr>微软雅黑</vt:lpstr>
      <vt:lpstr>ＭＳ Ｐゴシック</vt:lpstr>
      <vt:lpstr>黑体</vt:lpstr>
      <vt:lpstr>宋体</vt:lpstr>
      <vt:lpstr>华文细黑</vt:lpstr>
      <vt:lpstr>Arial</vt:lpstr>
      <vt:lpstr>Calibri</vt:lpstr>
      <vt:lpstr>Times New Roman</vt:lpstr>
      <vt:lpstr>Wingdings</vt:lpstr>
      <vt:lpstr>5_以客户为中心</vt:lpstr>
      <vt:lpstr>14_主题1</vt:lpstr>
      <vt:lpstr>17_主题1</vt:lpstr>
      <vt:lpstr>JVET-M0513 CE7-related: Context modeling of pred_mode_flag</vt:lpstr>
      <vt:lpstr>Context modelling of pred_mode_flag</vt:lpstr>
      <vt:lpstr>Considering above neighbour out of CTU boundary</vt:lpstr>
      <vt:lpstr>Summary</vt:lpstr>
      <vt:lpstr>Result (1/3)</vt:lpstr>
      <vt:lpstr>Result (2/3)</vt:lpstr>
      <vt:lpstr>Result (3/3)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Seungwook Hong</cp:lastModifiedBy>
  <cp:revision>1297</cp:revision>
  <dcterms:created xsi:type="dcterms:W3CDTF">2014-12-10T06:05:08Z</dcterms:created>
  <dcterms:modified xsi:type="dcterms:W3CDTF">2019-01-18T03:52:56Z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(3)sW1rkxh/+3bBBjMfY0gtdL5DCpNBeMoNwcJvZrehEZqizPZoGfrtecwAcwg5U6qrPwNkJjbq
RB4AU8lBkrNOaiS5CKEMtX18cWsvbbCPxfKRDsUzX998GFrQqd0o6SUOJFlORXBw/21M41IR
A8cFjDZMtQli6QW4tskFz9Mexs7rE5yu4i9Ii7Kso1II9+9wPLdyNH/5E41uo2+3qwSeh9H8
sWsx3aMrK8lUcSLGuO</vt:lpwstr>
  </property>
  <property fmtid="{D5CDD505-2E9C-101B-9397-08002B2CF9AE}" pid="10" name="_2015_ms_pID_7253431">
    <vt:lpwstr>knniYfd8wmI6oHW/LZQzoRGNXECU+mEJUblwAVW9Ifc5gDTHy3kCCf
vzfpsBnWGI8OkIWyMsdEQSfdoWpR6xnTdHSnqQVMDwyLG9rd632mTFrLcjou4wMGKkNYGbUo
xuzQAfNn9zoDcIi/ThBmQ+/pJAzOqEZVtIARuFA7UfrU3l2SQ98i5lqBFi0Q0RZSRwwVRPP/
ZTDZc2XTbNLg9GoZJkDeDCG10hT2oTo+ZdJr</vt:lpwstr>
  </property>
  <property fmtid="{D5CDD505-2E9C-101B-9397-08002B2CF9AE}" pid="11" name="_2015_ms_pID_7253432">
    <vt:lpwstr>gg==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1547750209</vt:lpwstr>
  </property>
</Properties>
</file>