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1"/>
  </p:notesMasterIdLst>
  <p:handoutMasterIdLst>
    <p:handoutMasterId r:id="rId12"/>
  </p:handoutMasterIdLst>
  <p:sldIdLst>
    <p:sldId id="396" r:id="rId4"/>
    <p:sldId id="557" r:id="rId5"/>
    <p:sldId id="558" r:id="rId6"/>
    <p:sldId id="555" r:id="rId7"/>
    <p:sldId id="556" r:id="rId8"/>
    <p:sldId id="559" r:id="rId9"/>
    <p:sldId id="260" r:id="rId10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56" userDrawn="1">
          <p15:clr>
            <a:srgbClr val="A4A3A4"/>
          </p15:clr>
        </p15:guide>
        <p15:guide id="6" orient="horz" pos="2210" userDrawn="1">
          <p15:clr>
            <a:srgbClr val="A4A3A4"/>
          </p15:clr>
        </p15:guide>
        <p15:guide id="7" orient="horz" pos="198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  <p15:guide id="14" orient="horz" pos="2436" userDrawn="1">
          <p15:clr>
            <a:srgbClr val="A4A3A4"/>
          </p15:clr>
        </p15:guide>
        <p15:guide id="15" orient="horz" pos="1030" userDrawn="1">
          <p15:clr>
            <a:srgbClr val="A4A3A4"/>
          </p15:clr>
        </p15:guide>
        <p15:guide id="16" pos="15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CC00"/>
    <a:srgbClr val="155881"/>
    <a:srgbClr val="404040"/>
    <a:srgbClr val="33CCFF"/>
    <a:srgbClr val="4790BD"/>
    <a:srgbClr val="1F85C3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7087" autoAdjust="0"/>
  </p:normalViewPr>
  <p:slideViewPr>
    <p:cSldViewPr>
      <p:cViewPr varScale="1">
        <p:scale>
          <a:sx n="149" d="100"/>
          <a:sy n="149" d="100"/>
        </p:scale>
        <p:origin x="726" y="108"/>
      </p:cViewPr>
      <p:guideLst>
        <p:guide orient="horz" pos="3072"/>
        <p:guide orient="horz" pos="486"/>
        <p:guide orient="horz" pos="2845"/>
        <p:guide orient="horz" pos="1393"/>
        <p:guide orient="horz" pos="1756"/>
        <p:guide orient="horz" pos="2210"/>
        <p:guide orient="horz" pos="1983"/>
        <p:guide pos="507"/>
        <p:guide pos="5284"/>
        <p:guide pos="2608"/>
        <p:guide orient="horz" pos="78"/>
        <p:guide pos="68"/>
        <p:guide pos="5647"/>
        <p:guide orient="horz" pos="2436"/>
        <p:guide orient="horz" pos="1030"/>
        <p:guide pos="158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153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2019/1/14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2019/1/14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7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JVET-M0513</a:t>
            </a: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51" b="0" dirty="0" smtClean="0">
                <a:solidFill>
                  <a:schemeClr val="tx1"/>
                </a:solidFill>
                <a:latin typeface="Arial"/>
              </a:rPr>
              <a:t>JVET-M0513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r>
              <a:rPr lang="de-DE" altLang="zh-CN" sz="1051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/</a:t>
            </a:r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  <a:t>JVET-M0513</a:t>
            </a:r>
            <a:r>
              <a:rPr lang="en-US" altLang="zh-CN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  <a:t/>
            </a:r>
            <a:br>
              <a:rPr lang="en-US" altLang="zh-CN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</a:b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CE7-related: Context modeling of </a:t>
            </a:r>
            <a:r>
              <a:rPr lang="en-US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pred_mode_flag</a:t>
            </a:r>
            <a:endParaRPr lang="en-US" altLang="zh-CN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00192" y="3317341"/>
            <a:ext cx="18192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Zhao Yin	</a:t>
            </a:r>
          </a:p>
          <a:p>
            <a:r>
              <a:rPr lang="en-GB" dirty="0" smtClean="0"/>
              <a:t>Seungwook Hong</a:t>
            </a:r>
          </a:p>
          <a:p>
            <a:r>
              <a:rPr lang="en-GB" dirty="0" smtClean="0"/>
              <a:t>Haitao Yang</a:t>
            </a:r>
          </a:p>
          <a:p>
            <a:r>
              <a:rPr lang="en-GB" dirty="0" smtClean="0"/>
              <a:t>Jianle Chen</a:t>
            </a: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GB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Context modelling of </a:t>
            </a:r>
            <a:r>
              <a:rPr lang="en-GB" sz="2400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pred_mode_flag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23528" y="1458803"/>
            <a:ext cx="1400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2288" y="2177280"/>
            <a:ext cx="1422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more cases for </a:t>
            </a:r>
          </a:p>
          <a:p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0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9992" y="3375515"/>
            <a:ext cx="1422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more cases for </a:t>
            </a:r>
          </a:p>
          <a:p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0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9712" y="1443414"/>
            <a:ext cx="6030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2016" y="2166178"/>
            <a:ext cx="6534472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</a:p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+= 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== 0) ? 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sizeC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&gt; 256) ? 4 : ((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sizeC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&gt; 64) ? 3 : 0) : 0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72160" y="3407575"/>
            <a:ext cx="5976032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</a:p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 = 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(</a:t>
            </a:r>
            <a:r>
              <a:rPr lang="en-CA" sz="1400" dirty="0" err="1" smtClean="0">
                <a:latin typeface="Times New Roman" panose="02020603050405020304" pitchFamily="18" charset="0"/>
                <a:ea typeface="Batang"/>
              </a:rPr>
              <a:t>ctxId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 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== 0 &amp;&amp; </a:t>
            </a: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cuSizeC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 &gt;= 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256) 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? 3 : </a:t>
            </a: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ctxId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2034" y="997199"/>
            <a:ext cx="2615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context modeling methods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53869" y="3090138"/>
            <a:ext cx="338437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 bwMode="auto">
          <a:xfrm>
            <a:off x="3119390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4756809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3549277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35888" y="3106631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441652" y="3106631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23536" y="3113167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510810" y="282856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88760" y="2811928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10492" y="280963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Straight Connector 57"/>
          <p:cNvCxnSpPr/>
          <p:nvPr/>
        </p:nvCxnSpPr>
        <p:spPr bwMode="auto">
          <a:xfrm>
            <a:off x="3138639" y="4277493"/>
            <a:ext cx="338437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triangle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 bwMode="auto">
          <a:xfrm>
            <a:off x="3104160" y="4240371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4741579" y="4240371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20658" y="4293986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08306" y="4300522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95580" y="401592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8268" y="40033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9056" y="2968613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06902" y="4156772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748713" y="176666"/>
            <a:ext cx="955550" cy="955776"/>
            <a:chOff x="7416242" y="379977"/>
            <a:chExt cx="1296144" cy="1296450"/>
          </a:xfrm>
        </p:grpSpPr>
        <p:sp>
          <p:nvSpPr>
            <p:cNvPr id="31" name="Rectangle 30"/>
            <p:cNvSpPr/>
            <p:nvPr/>
          </p:nvSpPr>
          <p:spPr bwMode="auto">
            <a:xfrm>
              <a:off x="8064314" y="379977"/>
              <a:ext cx="648072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effectLst/>
                  <a:latin typeface="Arial" charset="0"/>
                  <a:ea typeface="宋体" charset="-122"/>
                </a:rPr>
                <a:t>b</a:t>
              </a: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064314" y="1028049"/>
              <a:ext cx="648072" cy="648072"/>
            </a:xfrm>
            <a:prstGeom prst="rect">
              <a:avLst/>
            </a:prstGeom>
            <a:pattFill prst="pct5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sz="1000" dirty="0" smtClean="0">
                  <a:latin typeface="Arial" charset="0"/>
                </a:rPr>
                <a:t>CU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7416242" y="1028355"/>
              <a:ext cx="648072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sz="1000" dirty="0" smtClean="0">
                  <a:latin typeface="Arial" charset="0"/>
                </a:rPr>
                <a:t>a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04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7771192" cy="504056"/>
          </a:xfrm>
        </p:spPr>
        <p:txBody>
          <a:bodyPr/>
          <a:lstStyle/>
          <a:p>
            <a:r>
              <a:rPr lang="en-GB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Considering above neighbour out of CTU boundary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 bwMode="auto">
          <a:xfrm>
            <a:off x="1230084" y="1275606"/>
            <a:ext cx="648072" cy="648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230084" y="1923678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82012" y="1923984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420357" y="1923067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8" y="1511927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148070" y="771525"/>
            <a:ext cx="3607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Exclude above CU from the context modelling </a:t>
            </a:r>
          </a:p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is out of CTU boundary 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5768" y="1165185"/>
            <a:ext cx="1484702" cy="156966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affine_flag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imv_flag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pred_mode_flag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skip_flag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triangle_flag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cu_split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bt_split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7984" y="771525"/>
            <a:ext cx="2509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Consider 5 syntax elements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74052" y="1932073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174052" y="2580145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525980" y="2580451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2309956" y="1919821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80414" y="1519711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250825" y="3627865"/>
            <a:ext cx="51480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200" dirty="0">
                <a:latin typeface="Times New Roman" panose="02020603050405020304" pitchFamily="18" charset="0"/>
                <a:ea typeface="Batang"/>
              </a:rPr>
              <a:t> = (a available and flag?1:0)+(b available and </a:t>
            </a:r>
            <a:r>
              <a:rPr lang="en-US" sz="1200" dirty="0" smtClean="0">
                <a:latin typeface="Times New Roman" panose="02020603050405020304" pitchFamily="18" charset="0"/>
                <a:ea typeface="Batang"/>
              </a:rPr>
              <a:t>flag and </a:t>
            </a:r>
            <a:r>
              <a:rPr lang="en-US" sz="1200" b="1" dirty="0" smtClean="0">
                <a:latin typeface="Times New Roman" panose="02020603050405020304" pitchFamily="18" charset="0"/>
                <a:ea typeface="Batang"/>
              </a:rPr>
              <a:t>inSameCTU</a:t>
            </a:r>
            <a:r>
              <a:rPr lang="en-US" sz="1200" dirty="0" smtClean="0">
                <a:latin typeface="Times New Roman" panose="02020603050405020304" pitchFamily="18" charset="0"/>
                <a:ea typeface="Batang"/>
              </a:rPr>
              <a:t>?1:0</a:t>
            </a:r>
            <a:r>
              <a:rPr lang="en-US" sz="1200" dirty="0">
                <a:latin typeface="Times New Roman" panose="02020603050405020304" pitchFamily="18" charset="0"/>
                <a:ea typeface="Batang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200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ounded Rectangle 51"/>
          <p:cNvSpPr/>
          <p:nvPr/>
        </p:nvSpPr>
        <p:spPr bwMode="auto">
          <a:xfrm>
            <a:off x="4066786" y="4366280"/>
            <a:ext cx="1296143" cy="4827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Above is in the</a:t>
            </a:r>
          </a:p>
          <a:p>
            <a:pPr>
              <a:buClr>
                <a:srgbClr val="CC9900"/>
              </a:buClr>
            </a:pP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same CTU boundary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368161" y="3148013"/>
            <a:ext cx="1296143" cy="1045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Summary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/>
          <p:nvPr/>
        </p:nvSpPr>
        <p:spPr bwMode="auto">
          <a:xfrm>
            <a:off x="1428552" y="1475325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428552" y="2123397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0480" y="2123703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987824" y="1475019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987824" y="2123091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339752" y="21233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721616" y="1475019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4721616" y="2123091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073544" y="21233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3911889" y="2122480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15060" y="1711340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6474581" y="14725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6474581" y="2120669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826509" y="2120975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175730" y="1463378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8175730" y="2111450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527658" y="2111756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7366003" y="2110839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269174" y="1699699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1009158" y="98281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Method1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60979" y="984822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93493" y="98682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Method3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45057" y="988832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48996" y="99083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Method5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32421" y="3675894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0480" y="3148013"/>
            <a:ext cx="1296143" cy="1045615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contexts</a:t>
            </a:r>
          </a:p>
          <a:p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&amp; Above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Rounded Rectangle 53"/>
          <p:cNvSpPr/>
          <p:nvPr/>
        </p:nvSpPr>
        <p:spPr bwMode="auto">
          <a:xfrm>
            <a:off x="4077408" y="3159119"/>
            <a:ext cx="1296143" cy="1045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55" name="Rounded Rectangle 54"/>
          <p:cNvSpPr/>
          <p:nvPr/>
        </p:nvSpPr>
        <p:spPr bwMode="auto">
          <a:xfrm>
            <a:off x="7527657" y="3148013"/>
            <a:ext cx="1296143" cy="104561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5823209" y="3159119"/>
            <a:ext cx="1296143" cy="104561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7527656" y="4366280"/>
            <a:ext cx="1296143" cy="4827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Above is in the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buClr>
                <a:srgbClr val="CC9900"/>
              </a:buClr>
            </a:pP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same </a:t>
            </a: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CTU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boundary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61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(1/2)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775449"/>
              </p:ext>
            </p:extLst>
          </p:nvPr>
        </p:nvGraphicFramePr>
        <p:xfrm>
          <a:off x="251520" y="1059582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91849550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3882206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66360941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82790371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7283963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51865552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63735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085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22268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9663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1438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5005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1377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2343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3180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88646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2037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7360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0047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5321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7705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1735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1722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2131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765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2743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8253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3560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118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9702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3495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6725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8359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9708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9335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0265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8449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13740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7955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8945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479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01645"/>
              </p:ext>
            </p:extLst>
          </p:nvPr>
        </p:nvGraphicFramePr>
        <p:xfrm>
          <a:off x="3131840" y="1059581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57011750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4067798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2498257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40859083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60527685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822904158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0706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5566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0272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589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2924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2923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4332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3228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25879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257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626579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4715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264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2640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0457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014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573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9882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7593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0972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206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4258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4082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1642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7779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2576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5283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0811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5665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080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9861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0707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449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61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5173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59632" y="744399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Method1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59632" y="734594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58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7" y="120172"/>
            <a:ext cx="2010552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(2/2)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68491" y="925104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Method3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67944" y="929215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7397" y="925103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Method5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996495"/>
              </p:ext>
            </p:extLst>
          </p:nvPr>
        </p:nvGraphicFramePr>
        <p:xfrm>
          <a:off x="2954768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152614488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4624941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217530830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4094227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79472867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239398511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8632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89002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90567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5914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23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954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4731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232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6470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3253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4923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5362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9884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34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6243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7701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887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2235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7530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55122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5000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5644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6667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50945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2978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6151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5881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2506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1881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7041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0358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4277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988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6293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623438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245621"/>
              </p:ext>
            </p:extLst>
          </p:nvPr>
        </p:nvGraphicFramePr>
        <p:xfrm>
          <a:off x="250825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346181110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613607511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91936808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595071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66847470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48083116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09836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4956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9290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86512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70414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11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16153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95139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41379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153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5927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6096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6589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2703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497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61642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390052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8626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93864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71061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06472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54636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67386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24254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449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8546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1142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43856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7890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11576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45085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050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4692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51347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33403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226701"/>
              </p:ext>
            </p:extLst>
          </p:nvPr>
        </p:nvGraphicFramePr>
        <p:xfrm>
          <a:off x="5639190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222991408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924550244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14172604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872003791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292241795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220199641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9440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49328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1866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80815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66222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82403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6370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1415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0980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03517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5197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6121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3406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284290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77394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95652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2225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1276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66593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95989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392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15271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322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8281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9490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72369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6866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4499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59208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06901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9886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33786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3621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24320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9791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43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37950</TotalTime>
  <Words>1790</Words>
  <Application>Microsoft Office PowerPoint</Application>
  <PresentationFormat>On-screen Show (16:9)</PresentationFormat>
  <Paragraphs>928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Batang</vt:lpstr>
      <vt:lpstr>FrutigerNext LT Medium</vt:lpstr>
      <vt:lpstr>微软雅黑</vt:lpstr>
      <vt:lpstr>ＭＳ Ｐゴシック</vt:lpstr>
      <vt:lpstr>黑体</vt:lpstr>
      <vt:lpstr>宋体</vt:lpstr>
      <vt:lpstr>华文细黑</vt:lpstr>
      <vt:lpstr>Arial</vt:lpstr>
      <vt:lpstr>Calibri</vt:lpstr>
      <vt:lpstr>Times New Roman</vt:lpstr>
      <vt:lpstr>Wingdings</vt:lpstr>
      <vt:lpstr>5_以客户为中心</vt:lpstr>
      <vt:lpstr>14_主题1</vt:lpstr>
      <vt:lpstr>17_主题1</vt:lpstr>
      <vt:lpstr>JVET-M0513 CE7-related: Context modeling of pred_mode_flag</vt:lpstr>
      <vt:lpstr>Context modelling of pred_mode_flag</vt:lpstr>
      <vt:lpstr>Considering above neighbour out of CTU boundary</vt:lpstr>
      <vt:lpstr>Summary</vt:lpstr>
      <vt:lpstr>Result (1/2)</vt:lpstr>
      <vt:lpstr>Result (2/2)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Seungwook Hong</cp:lastModifiedBy>
  <cp:revision>1279</cp:revision>
  <dcterms:created xsi:type="dcterms:W3CDTF">2014-12-10T06:05:08Z</dcterms:created>
  <dcterms:modified xsi:type="dcterms:W3CDTF">2019-01-14T07:51:59Z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(3)sW1rkxh/+3bBBjMfY0gtdL5DCpNBeMoNwcJvZrehEZqizPZoGfrtecwAcwg5U6qrPwNkJjbq
RB4AU8lBkrNOaiS5CKEMtX18cWsvbbCPxfKRDsUzX998GFrQqd0o6SUOJFlORXBw/21M41IR
A8cFjDZMtQli6QW4tskFz9Mexs7rE5yu4i9Ii7Kso1II9+9wPLdyNH/5E41uo2+3qwSeh9H8
sWsx3aMrK8lUcSLGuO</vt:lpwstr>
  </property>
  <property fmtid="{D5CDD505-2E9C-101B-9397-08002B2CF9AE}" pid="10" name="_2015_ms_pID_7253431">
    <vt:lpwstr>knniYfd8wmI6oHW/LZQzoRGNXECU+mEJUblwAVW9Ifc5gDTHy3kCCf
vzfpsBnWGI8OkIWyMsdEQSfdoWpR6xnTdHSnqQVMDwyLG9rd632mTFrLcjou4wMGKkNYGbUo
xuzQAfNn9zoDcIi/ThBmQ+/pJAzOqEZVtIARuFA7UfrU3l2SQ98i5lqBFi0Q0RZSRwwVRPP/
ZTDZc2XTbNLg9GoZJkDeDCG10hT2oTo+ZdJr</vt:lpwstr>
  </property>
  <property fmtid="{D5CDD505-2E9C-101B-9397-08002B2CF9AE}" pid="11" name="_2015_ms_pID_7253432">
    <vt:lpwstr>gg==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1547451524</vt:lpwstr>
  </property>
</Properties>
</file>