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0"/>
  </p:notesMasterIdLst>
  <p:sldIdLst>
    <p:sldId id="408" r:id="rId4"/>
    <p:sldId id="386" r:id="rId5"/>
    <p:sldId id="409" r:id="rId6"/>
    <p:sldId id="391" r:id="rId7"/>
    <p:sldId id="343" r:id="rId8"/>
    <p:sldId id="369" r:id="rId9"/>
    <p:sldId id="368" r:id="rId10"/>
    <p:sldId id="377" r:id="rId11"/>
    <p:sldId id="415" r:id="rId12"/>
    <p:sldId id="416" r:id="rId13"/>
    <p:sldId id="413" r:id="rId14"/>
    <p:sldId id="417" r:id="rId15"/>
    <p:sldId id="418" r:id="rId16"/>
    <p:sldId id="419" r:id="rId17"/>
    <p:sldId id="407" r:id="rId18"/>
    <p:sldId id="32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olzhao(赵亮)" initials="l" lastIdx="1" clrIdx="0">
    <p:extLst>
      <p:ext uri="{19B8F6BF-5375-455C-9EA6-DF929625EA0E}">
        <p15:presenceInfo xmlns:p15="http://schemas.microsoft.com/office/powerpoint/2012/main" userId="S-1-5-21-1333135361-625243220-14044502-60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4E98A1"/>
    <a:srgbClr val="61B296"/>
    <a:srgbClr val="00A29A"/>
    <a:srgbClr val="A06E50"/>
    <a:srgbClr val="E0D8B8"/>
    <a:srgbClr val="E88F59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4" autoAdjust="0"/>
    <p:restoredTop sz="79691" autoAdjust="0"/>
  </p:normalViewPr>
  <p:slideViewPr>
    <p:cSldViewPr snapToGrid="0">
      <p:cViewPr varScale="1">
        <p:scale>
          <a:sx n="81" d="100"/>
          <a:sy n="81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40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02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5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41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584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21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64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RDO </a:t>
            </a:r>
            <a:r>
              <a:rPr lang="zh-CN" altLang="en-US" dirty="0"/>
              <a:t>修改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25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32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xmlns="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xmlns="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12" r:id="rId12"/>
    <p:sldLayoutId id="214748368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xmlns="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xmlns="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0.png"/><Relationship Id="rId9" Type="http://schemas.openxmlformats.org/officeDocument/2006/relationships/image" Target="../media/image1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JVET-M508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AHG9:Dense Residual Convolutional Neural Network (DRN) based In-Loop Filter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1482982" y="4614803"/>
            <a:ext cx="6178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Chen,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 (Wuhan University)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 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68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787162" cy="614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(with GPU)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281751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 Random access Main10 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-2.29%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-1.99%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1029%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57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787162" cy="614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(with GPU)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466859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 Low delay B</a:t>
                      </a:r>
                      <a:r>
                        <a:rPr lang="en-US" altLang="zh-CN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 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1275%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616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8304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(CPU Only)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042581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</a:t>
                      </a: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.0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996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8304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(CPU Only)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55359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</a:t>
                      </a: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3.0 Random access Main10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946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8304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(CPU Only)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25039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</a:t>
                      </a: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Low delay B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935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336332" y="1207549"/>
            <a:ext cx="8523890" cy="43513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with VTM 3.0 baseline, simulation results report BD-rate savings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( with GPU)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-2.17%, -1.47%, -1.48% for Y/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with AI configuration, </a:t>
            </a: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-2.15%, -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3.01%,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-1.96% for Y/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with RA configuration, </a:t>
            </a: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-2.06%, -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3.71%,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-2.86% for Y/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with LDB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configuration.</a:t>
            </a:r>
            <a:endParaRPr lang="nn-NO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87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3848" y="1420033"/>
            <a:ext cx="865198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DRNLF is implemented on VTM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3.0</a:t>
            </a:r>
          </a:p>
          <a:p>
            <a:pPr marL="285750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VTM 3.0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baseline, simulation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report BD-rate savings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of: (with GPU)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2.17%, -1.47%, -1.48%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Y/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/Cr with AI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2.15%, -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3.01%,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-1.96% for Y/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RA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2.06%, -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3.71%,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-2.86% for Y/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LDB configuration</a:t>
            </a:r>
            <a:endParaRPr lang="nn-NO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7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49551" y="1191432"/>
            <a:ext cx="8076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framework of VTM </a:t>
            </a:r>
            <a:r>
              <a:rPr lang="nn-NO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3.0 with DRNLF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F070378-1510-4683-A15B-58B66E7E885B}"/>
              </a:ext>
            </a:extLst>
          </p:cNvPr>
          <p:cNvGrpSpPr/>
          <p:nvPr/>
        </p:nvGrpSpPr>
        <p:grpSpPr>
          <a:xfrm>
            <a:off x="236696" y="1919379"/>
            <a:ext cx="8914876" cy="4475789"/>
            <a:chOff x="236696" y="1919379"/>
            <a:chExt cx="8914876" cy="4475789"/>
          </a:xfrm>
        </p:grpSpPr>
        <p:cxnSp>
          <p:nvCxnSpPr>
            <p:cNvPr id="185" name="肘形连接符 184"/>
            <p:cNvCxnSpPr>
              <a:cxnSpLocks/>
              <a:stCxn id="216" idx="1"/>
              <a:endCxn id="209" idx="2"/>
            </p:cNvCxnSpPr>
            <p:nvPr/>
          </p:nvCxnSpPr>
          <p:spPr bwMode="auto">
            <a:xfrm rot="10800000">
              <a:off x="1729940" y="4697480"/>
              <a:ext cx="1721060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3237801" y="2886137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5527770" y="4114453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5138305" y="2058398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5138305" y="3131307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977410" y="3133670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2388514" y="2377417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3735012" y="2178838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4132170" y="2377417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5726726" y="2696436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5726349" y="3769345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6316903" y="2377417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3928915" y="2575996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3428989" y="3109679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6315146" y="3771708"/>
              <a:ext cx="1251563" cy="1845205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2280746" y="5183758"/>
              <a:ext cx="4034400" cy="866309"/>
              <a:chOff x="2165693" y="2847871"/>
              <a:chExt cx="3277912" cy="703868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cxnSpLocks/>
                  <a:stCxn id="217" idx="1"/>
                  <a:endCxn id="55" idx="3"/>
                </p:cNvCxnSpPr>
                <p:nvPr/>
              </p:nvCxnSpPr>
              <p:spPr bwMode="auto">
                <a:xfrm flipH="1" flipV="1">
                  <a:off x="4495516" y="3213643"/>
                  <a:ext cx="177111" cy="2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165693" y="2847871"/>
                <a:ext cx="3277912" cy="703868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5726350" y="4511611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3419052" y="396881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4639450" y="4313032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2401048" y="4310068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8156008" y="3450929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283984" y="199526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236696" y="3910533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7779909" y="3749540"/>
              <a:ext cx="1371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3361784" y="4019832"/>
              <a:ext cx="11841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341175" y="3160401"/>
              <a:ext cx="12213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5147982" y="3159421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2372784" y="2697737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3438638" y="1919379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3494179" y="2386399"/>
              <a:ext cx="405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5251149" y="390213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766985" y="3757853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235992" y="6087391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485096" y="4850088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141" y="2036817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831" y="3942482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4620028" y="4613149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6301694" y="2044029"/>
              <a:ext cx="20127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</a:t>
              </a:r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.  Trans. </a:t>
              </a: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5760988" y="4315004"/>
              <a:ext cx="18251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6247420" y="5615542"/>
              <a:ext cx="14599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xmlns="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xmlns="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5730179"/>
                  </a:ext>
                </a:extLst>
              </a:tr>
            </a:tbl>
          </a:graphicData>
        </a:graphic>
      </p:graphicFrame>
      <p:sp>
        <p:nvSpPr>
          <p:cNvPr id="55" name="Rectangle 66">
            <a:extLst>
              <a:ext uri="{FF2B5EF4-FFF2-40B4-BE49-F238E27FC236}">
                <a16:creationId xmlns:a16="http://schemas.microsoft.com/office/drawing/2014/main" xmlns="" id="{A417056D-AC9C-4683-BFD9-9A6F10300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790" y="5342389"/>
            <a:ext cx="731085" cy="549041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xmlns="" id="{638DD2CC-A505-49FB-9C2C-BFD7FF424075}"/>
              </a:ext>
            </a:extLst>
          </p:cNvPr>
          <p:cNvCxnSpPr>
            <a:cxnSpLocks/>
            <a:stCxn id="55" idx="1"/>
            <a:endCxn id="216" idx="3"/>
          </p:cNvCxnSpPr>
          <p:nvPr/>
        </p:nvCxnSpPr>
        <p:spPr bwMode="auto">
          <a:xfrm flipH="1">
            <a:off x="4182085" y="5616910"/>
            <a:ext cx="239705" cy="2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66"/>
          <p:cNvSpPr>
            <a:spLocks noChangeArrowheads="1"/>
          </p:cNvSpPr>
          <p:nvPr/>
        </p:nvSpPr>
        <p:spPr bwMode="auto">
          <a:xfrm>
            <a:off x="2474225" y="5324985"/>
            <a:ext cx="731085" cy="564415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ALF</a:t>
            </a:r>
          </a:p>
        </p:txBody>
      </p:sp>
    </p:spTree>
    <p:extLst>
      <p:ext uri="{BB962C8B-B14F-4D97-AF65-F5344CB8AC3E}">
        <p14:creationId xmlns:p14="http://schemas.microsoft.com/office/powerpoint/2010/main" val="332280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37641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structure of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DRN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" name="图片 5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5" y="1944655"/>
            <a:ext cx="7937334" cy="3100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642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xmlns="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images in DIV2K dataset are converted from RGB color space to YUV color space before compression.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by VTM2.0.1 using different QPs (22, 27, 32 and 37) under All Intra (AI) configuration.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D838A75-BB5B-44EA-AB63-E58988A0BDE4}"/>
              </a:ext>
            </a:extLst>
          </p:cNvPr>
          <p:cNvSpPr/>
          <p:nvPr/>
        </p:nvSpPr>
        <p:spPr>
          <a:xfrm>
            <a:off x="1126456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“NTIRE 2017 challenge on single image super-resolution: dataset and study,” in 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Proc. IEEE Int. Conf. Computer Vision and Pattern Recognition Workshops (CVPRW)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 2017.</a:t>
            </a:r>
            <a:endParaRPr lang="zh-CN" altLang="en-US" sz="12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4212948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xmlns="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E88A4DD-19C5-4051-88EA-EC3D1CB86135}"/>
              </a:ext>
            </a:extLst>
          </p:cNvPr>
          <p:cNvGrpSpPr/>
          <p:nvPr/>
        </p:nvGrpSpPr>
        <p:grpSpPr>
          <a:xfrm>
            <a:off x="242930" y="2547013"/>
            <a:ext cx="8522920" cy="2934197"/>
            <a:chOff x="232374" y="2680363"/>
            <a:chExt cx="8522920" cy="2934197"/>
          </a:xfrm>
        </p:grpSpPr>
        <p:sp>
          <p:nvSpPr>
            <p:cNvPr id="38" name="Rectangle 65">
              <a:extLst>
                <a:ext uri="{FF2B5EF4-FFF2-40B4-BE49-F238E27FC236}">
                  <a16:creationId xmlns:a16="http://schemas.microsoft.com/office/drawing/2014/main" xmlns="" id="{2F515BD3-1300-49C9-A923-450BCB30780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499236" y="3659286"/>
              <a:ext cx="1152000" cy="576000"/>
            </a:xfrm>
            <a:prstGeom prst="rect">
              <a:avLst/>
            </a:prstGeom>
            <a:solidFill>
              <a:srgbClr val="E88F59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DRN</a:t>
              </a:r>
            </a:p>
          </p:txBody>
        </p:sp>
        <p:sp>
          <p:nvSpPr>
            <p:cNvPr id="40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3217039"/>
              <a:ext cx="1152000" cy="5760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RDO</a:t>
              </a:r>
            </a:p>
          </p:txBody>
        </p:sp>
        <p:sp>
          <p:nvSpPr>
            <p:cNvPr id="43" name="Rectangle 65">
              <a:extLst>
                <a:ext uri="{FF2B5EF4-FFF2-40B4-BE49-F238E27FC236}">
                  <a16:creationId xmlns:a16="http://schemas.microsoft.com/office/drawing/2014/main" xmlns="" id="{23EDC2EF-F04C-4F43-B392-5685B9F2A4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363" y="3206060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DF</a:t>
              </a:r>
            </a:p>
          </p:txBody>
        </p:sp>
        <p:sp>
          <p:nvSpPr>
            <p:cNvPr id="46" name="Rectangle 65">
              <a:extLst>
                <a:ext uri="{FF2B5EF4-FFF2-40B4-BE49-F238E27FC236}">
                  <a16:creationId xmlns:a16="http://schemas.microsoft.com/office/drawing/2014/main" xmlns="" id="{65B6ABD1-209C-40DA-8BEB-98C2538C37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184041" y="3217039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SAO</a:t>
              </a:r>
            </a:p>
          </p:txBody>
        </p: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40" idx="3"/>
              <a:endCxn id="46" idx="1"/>
            </p:cNvCxnSpPr>
            <p:nvPr/>
          </p:nvCxnSpPr>
          <p:spPr>
            <a:xfrm>
              <a:off x="6865175" y="3505039"/>
              <a:ext cx="318866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3788FECD-50B7-4764-8DE4-3BD094682A74}"/>
                </a:ext>
              </a:extLst>
            </p:cNvPr>
            <p:cNvSpPr txBox="1"/>
            <p:nvPr/>
          </p:nvSpPr>
          <p:spPr>
            <a:xfrm>
              <a:off x="232374" y="2680363"/>
              <a:ext cx="14302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Reconstruction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643377AE-0E48-48E8-9D2B-868E45FF445D}"/>
                </a:ext>
              </a:extLst>
            </p:cNvPr>
            <p:cNvSpPr txBox="1"/>
            <p:nvPr/>
          </p:nvSpPr>
          <p:spPr>
            <a:xfrm>
              <a:off x="6520820" y="2680363"/>
              <a:ext cx="22344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Reconstruction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DB71487D-2860-4338-8113-0531B242292E}"/>
                </a:ext>
              </a:extLst>
            </p:cNvPr>
            <p:cNvSpPr txBox="1"/>
            <p:nvPr/>
          </p:nvSpPr>
          <p:spPr>
            <a:xfrm>
              <a:off x="6520819" y="3935573"/>
              <a:ext cx="21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Block-level on/off flags</a:t>
              </a:r>
            </a:p>
          </p:txBody>
        </p:sp>
        <p:sp>
          <p:nvSpPr>
            <p:cNvPr id="58" name="Rectangle 65">
              <a:extLst>
                <a:ext uri="{FF2B5EF4-FFF2-40B4-BE49-F238E27FC236}">
                  <a16:creationId xmlns:a16="http://schemas.microsoft.com/office/drawing/2014/main" xmlns="" id="{6F139CAC-E7B5-4F8A-9E38-F5E7DF1DBB6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4377052"/>
              <a:ext cx="1152000" cy="5760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7D79F36-5C00-4FA1-BC38-EF5895D13E37}"/>
                </a:ext>
              </a:extLst>
            </p:cNvPr>
            <p:cNvSpPr/>
            <p:nvPr/>
          </p:nvSpPr>
          <p:spPr>
            <a:xfrm>
              <a:off x="6566657" y="5098803"/>
              <a:ext cx="13716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</a:p>
          </p:txBody>
        </p: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40" idx="2"/>
              <a:endCxn id="58" idx="0"/>
            </p:cNvCxnSpPr>
            <p:nvPr/>
          </p:nvCxnSpPr>
          <p:spPr>
            <a:xfrm>
              <a:off x="6289175" y="3793039"/>
              <a:ext cx="0" cy="58401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4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2782777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sp>
          <p:nvSpPr>
            <p:cNvPr id="65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3659286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38" idx="3"/>
              <a:endCxn id="65" idx="1"/>
            </p:cNvCxnSpPr>
            <p:nvPr/>
          </p:nvCxnSpPr>
          <p:spPr>
            <a:xfrm>
              <a:off x="3651236" y="3947286"/>
              <a:ext cx="312165" cy="56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2" name="肘形连接符 71"/>
            <p:cNvCxnSpPr>
              <a:cxnSpLocks/>
              <a:stCxn id="28" idx="0"/>
              <a:endCxn id="64" idx="1"/>
            </p:cNvCxnSpPr>
            <p:nvPr/>
          </p:nvCxnSpPr>
          <p:spPr>
            <a:xfrm rot="5400000" flipH="1" flipV="1">
              <a:off x="2860698" y="2368291"/>
              <a:ext cx="399654" cy="180575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>
              <a:cxnSpLocks/>
              <a:stCxn id="28" idx="4"/>
              <a:endCxn id="38" idx="1"/>
            </p:cNvCxnSpPr>
            <p:nvPr/>
          </p:nvCxnSpPr>
          <p:spPr>
            <a:xfrm rot="16200000" flipH="1">
              <a:off x="2115945" y="3563995"/>
              <a:ext cx="424994" cy="341587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84827BCD-D85B-43C0-BC14-BC361F5A947D}"/>
                </a:ext>
              </a:extLst>
            </p:cNvPr>
            <p:cNvSpPr/>
            <p:nvPr/>
          </p:nvSpPr>
          <p:spPr>
            <a:xfrm>
              <a:off x="2132000" y="3470994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xmlns="" id="{673B0347-B386-4FD8-865C-F5576D119053}"/>
                </a:ext>
              </a:extLst>
            </p:cNvPr>
            <p:cNvCxnSpPr>
              <a:cxnSpLocks/>
              <a:stCxn id="43" idx="3"/>
              <a:endCxn id="28" idx="2"/>
            </p:cNvCxnSpPr>
            <p:nvPr/>
          </p:nvCxnSpPr>
          <p:spPr>
            <a:xfrm>
              <a:off x="1876363" y="3494060"/>
              <a:ext cx="255637" cy="258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8B64A826-D863-43C8-AA28-49460074AE63}"/>
                </a:ext>
              </a:extLst>
            </p:cNvPr>
            <p:cNvSpPr/>
            <p:nvPr/>
          </p:nvSpPr>
          <p:spPr>
            <a:xfrm>
              <a:off x="5378289" y="3479619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肘形连接符 81">
              <a:extLst>
                <a:ext uri="{FF2B5EF4-FFF2-40B4-BE49-F238E27FC236}">
                  <a16:creationId xmlns:a16="http://schemas.microsoft.com/office/drawing/2014/main" xmlns="" id="{D0DDB5F3-1D8B-4A20-B10C-2277C8613FE5}"/>
                </a:ext>
              </a:extLst>
            </p:cNvPr>
            <p:cNvCxnSpPr>
              <a:cxnSpLocks/>
              <a:stCxn id="64" idx="3"/>
              <a:endCxn id="37" idx="0"/>
            </p:cNvCxnSpPr>
            <p:nvPr/>
          </p:nvCxnSpPr>
          <p:spPr>
            <a:xfrm>
              <a:off x="5115401" y="3071340"/>
              <a:ext cx="288537" cy="408279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连接符 81">
              <a:extLst>
                <a:ext uri="{FF2B5EF4-FFF2-40B4-BE49-F238E27FC236}">
                  <a16:creationId xmlns:a16="http://schemas.microsoft.com/office/drawing/2014/main" xmlns="" id="{FA37A6D3-A142-43F5-8920-419391DD14D3}"/>
                </a:ext>
              </a:extLst>
            </p:cNvPr>
            <p:cNvCxnSpPr>
              <a:cxnSpLocks/>
              <a:stCxn id="65" idx="3"/>
              <a:endCxn id="37" idx="4"/>
            </p:cNvCxnSpPr>
            <p:nvPr/>
          </p:nvCxnSpPr>
          <p:spPr>
            <a:xfrm flipV="1">
              <a:off x="5115401" y="3530917"/>
              <a:ext cx="288537" cy="41693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xmlns="" id="{FB85E0C2-808D-4244-AFAC-BF7EFC86FAB5}"/>
                </a:ext>
              </a:extLst>
            </p:cNvPr>
            <p:cNvCxnSpPr>
              <a:cxnSpLocks/>
              <a:stCxn id="37" idx="6"/>
              <a:endCxn id="40" idx="1"/>
            </p:cNvCxnSpPr>
            <p:nvPr/>
          </p:nvCxnSpPr>
          <p:spPr>
            <a:xfrm flipV="1">
              <a:off x="5429587" y="3505039"/>
              <a:ext cx="283588" cy="229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xmlns="" id="{12FD278C-0FB1-4A51-BC31-D14F562DAC30}"/>
                </a:ext>
              </a:extLst>
            </p:cNvPr>
            <p:cNvCxnSpPr>
              <a:cxnSpLocks/>
              <a:stCxn id="46" idx="3"/>
            </p:cNvCxnSpPr>
            <p:nvPr/>
          </p:nvCxnSpPr>
          <p:spPr>
            <a:xfrm>
              <a:off x="8336041" y="3505039"/>
              <a:ext cx="419252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xmlns="" id="{121FBED0-E4D8-46F1-909C-F69CEADD6052}"/>
                </a:ext>
              </a:extLst>
            </p:cNvPr>
            <p:cNvCxnSpPr>
              <a:cxnSpLocks/>
              <a:endCxn id="43" idx="1"/>
            </p:cNvCxnSpPr>
            <p:nvPr/>
          </p:nvCxnSpPr>
          <p:spPr>
            <a:xfrm>
              <a:off x="260182" y="3494060"/>
              <a:ext cx="464181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xmlns="" id="{A53A9B30-FFEB-4322-BB6B-9B36B9672A48}"/>
                </a:ext>
              </a:extLst>
            </p:cNvPr>
            <p:cNvCxnSpPr>
              <a:cxnSpLocks/>
              <a:stCxn id="58" idx="2"/>
            </p:cNvCxnSpPr>
            <p:nvPr/>
          </p:nvCxnSpPr>
          <p:spPr>
            <a:xfrm>
              <a:off x="6289175" y="4953052"/>
              <a:ext cx="0" cy="661508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9701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JVET-L0242 (with GPU)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5309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97194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All Intra Main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787162" cy="614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(with GPU)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019"/>
              </p:ext>
            </p:extLst>
          </p:nvPr>
        </p:nvGraphicFramePr>
        <p:xfrm>
          <a:off x="874768" y="2133600"/>
          <a:ext cx="7186993" cy="3300245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329540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 All Intra Main 10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-1.54%</a:t>
                      </a:r>
                      <a:endParaRPr lang="zh-CN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-1.65%</a:t>
                      </a:r>
                      <a:endParaRPr lang="zh-CN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-1.82%</a:t>
                      </a:r>
                      <a:endParaRPr lang="zh-CN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  <a:endParaRPr lang="zh-CN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706%</a:t>
                      </a:r>
                      <a:endParaRPr lang="zh-CN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-2.85%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-3.65%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334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329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866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5743</TotalTime>
  <Words>1360</Words>
  <Application>Microsoft Office PowerPoint</Application>
  <PresentationFormat>全屏显示(4:3)</PresentationFormat>
  <Paragraphs>488</Paragraphs>
  <Slides>16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Nexa Light</vt:lpstr>
      <vt:lpstr>Open Sans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PowerPoint 演示文稿</vt:lpstr>
      <vt:lpstr>Summary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Li Yiming</cp:lastModifiedBy>
  <cp:revision>381</cp:revision>
  <dcterms:created xsi:type="dcterms:W3CDTF">2017-11-26T02:10:39Z</dcterms:created>
  <dcterms:modified xsi:type="dcterms:W3CDTF">2019-01-13T14:52:21Z</dcterms:modified>
</cp:coreProperties>
</file>