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01" r:id="rId3"/>
    <p:sldId id="302" r:id="rId4"/>
    <p:sldId id="282" r:id="rId5"/>
    <p:sldId id="290" r:id="rId6"/>
    <p:sldId id="292" r:id="rId7"/>
    <p:sldId id="293" r:id="rId8"/>
    <p:sldId id="294" r:id="rId9"/>
    <p:sldId id="284" r:id="rId10"/>
    <p:sldId id="295" r:id="rId11"/>
    <p:sldId id="296" r:id="rId12"/>
    <p:sldId id="297" r:id="rId13"/>
    <p:sldId id="298" r:id="rId14"/>
    <p:sldId id="299" r:id="rId15"/>
    <p:sldId id="300" r:id="rId16"/>
    <p:sldId id="286" r:id="rId1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38" autoAdjust="0"/>
  </p:normalViewPr>
  <p:slideViewPr>
    <p:cSldViewPr>
      <p:cViewPr varScale="1">
        <p:scale>
          <a:sx n="95" d="100"/>
          <a:sy n="95" d="100"/>
        </p:scale>
        <p:origin x="20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240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25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80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98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203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126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376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2019/1/10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8964488" cy="2115666"/>
          </a:xfrm>
        </p:spPr>
        <p:txBody>
          <a:bodyPr/>
          <a:lstStyle/>
          <a:p>
            <a:pPr eaLnBrk="1" hangingPunct="1"/>
            <a:r>
              <a:rPr lang="en-US" sz="3200" b="1" dirty="0"/>
              <a:t>CE3-related: Modifications on MPM list generation</a:t>
            </a:r>
            <a:br>
              <a:rPr lang="en-US" sz="3200" b="1" dirty="0"/>
            </a:br>
            <a:r>
              <a:rPr lang="en-US" sz="3200" b="1" dirty="0"/>
              <a:t>(JVET-</a:t>
            </a:r>
            <a:r>
              <a:rPr lang="en-US" altLang="zh-CN" sz="3200" b="1" dirty="0"/>
              <a:t>M0494</a:t>
            </a:r>
            <a:r>
              <a:rPr lang="en-US" sz="3200" b="1" dirty="0"/>
              <a:t>)</a:t>
            </a:r>
            <a:endParaRPr lang="en-US" altLang="en-US" sz="32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9592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Zhao, 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9/01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VTM3.0</a:t>
            </a:r>
          </a:p>
          <a:p>
            <a:r>
              <a:rPr lang="en-US" altLang="zh-CN" sz="2400" dirty="0"/>
              <a:t>Test 2: Method #2 (Prioritize Planar mode for zero line)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911777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558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VTM3.0</a:t>
            </a:r>
          </a:p>
          <a:p>
            <a:r>
              <a:rPr lang="en-US" altLang="zh-CN" sz="2400" dirty="0"/>
              <a:t>Test 3: Method #3 (Alternative improvement for zero line)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239527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9721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VTM3.0</a:t>
            </a:r>
          </a:p>
          <a:p>
            <a:r>
              <a:rPr lang="en-US" altLang="zh-CN" sz="2400" dirty="0"/>
              <a:t>Test 4: Method #4 (Unification for zero and non-zero lines)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35838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652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VTM3.0</a:t>
            </a:r>
          </a:p>
          <a:p>
            <a:r>
              <a:rPr lang="en-US" altLang="zh-CN" sz="2400" dirty="0"/>
              <a:t>Test 5: Method #5 (Unification for zero and non-zero lines)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612780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0.34%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253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VTM3.0</a:t>
            </a:r>
          </a:p>
          <a:p>
            <a:r>
              <a:rPr lang="en-US" altLang="zh-CN" sz="2400" dirty="0"/>
              <a:t>Test 6: Method #1 + Method #2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340137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80263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VTM3.0</a:t>
            </a:r>
          </a:p>
          <a:p>
            <a:r>
              <a:rPr lang="en-US" altLang="zh-CN" sz="2400" dirty="0"/>
              <a:t>Test 7: Method #1 + Method #3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857822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481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altLang="zh-CN" sz="2400" dirty="0"/>
              <a:t>Improvement on MPM list generation, 0.05% coding gain is achieved on top of VTM-3.0</a:t>
            </a:r>
          </a:p>
          <a:p>
            <a:pPr algn="just">
              <a:spcAft>
                <a:spcPts val="1200"/>
              </a:spcAft>
            </a:pPr>
            <a:r>
              <a:rPr lang="en-US" altLang="zh-CN" sz="2400" dirty="0"/>
              <a:t>Software and draft text is largely simplified</a:t>
            </a:r>
          </a:p>
          <a:p>
            <a:pPr algn="just"/>
            <a:r>
              <a:rPr lang="en-US" altLang="zh-CN" sz="2400" dirty="0"/>
              <a:t>It is proposed to further study this proposal in CE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Problem Statement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328592"/>
          </a:xfrm>
        </p:spPr>
        <p:txBody>
          <a:bodyPr/>
          <a:lstStyle/>
          <a:p>
            <a:pPr algn="just"/>
            <a:r>
              <a:rPr lang="en-US" altLang="zh-CN" sz="2800" b="1" dirty="0"/>
              <a:t>Problem #1:</a:t>
            </a:r>
          </a:p>
          <a:p>
            <a:pPr lvl="1" algn="just"/>
            <a:r>
              <a:rPr lang="en-US" altLang="zh-CN" sz="2400" dirty="0"/>
              <a:t>MPM derivation is different between zero and non-zero line, which is defined using 3 pages’ spec text</a:t>
            </a:r>
          </a:p>
          <a:p>
            <a:pPr lvl="2" algn="just"/>
            <a:r>
              <a:rPr lang="en-US" altLang="zh-CN" sz="2000" dirty="0"/>
              <a:t>Line 0: 6 MPMs including Planar, DC and 4 Angular modes</a:t>
            </a:r>
          </a:p>
          <a:p>
            <a:pPr lvl="2" algn="just"/>
            <a:r>
              <a:rPr lang="en-US" altLang="zh-CN" sz="2000" dirty="0"/>
              <a:t>Other lines: 6 Angular modes</a:t>
            </a:r>
          </a:p>
          <a:p>
            <a:pPr lvl="2" algn="just"/>
            <a:endParaRPr lang="en-US" altLang="zh-CN" sz="2000" dirty="0"/>
          </a:p>
          <a:p>
            <a:pPr algn="just"/>
            <a:r>
              <a:rPr lang="en-US" altLang="zh-CN" sz="2800" b="1" dirty="0"/>
              <a:t>Problem #2:</a:t>
            </a:r>
          </a:p>
          <a:p>
            <a:pPr lvl="1" algn="just"/>
            <a:r>
              <a:rPr lang="en-US" altLang="zh-CN" sz="2400" dirty="0"/>
              <a:t>For zero line, when the two neighboring modes have only one angular mode, left mode is always first MPM which may not be Planar</a:t>
            </a:r>
          </a:p>
          <a:p>
            <a:pPr lvl="2" algn="just"/>
            <a:endParaRPr lang="en-US" altLang="zh-CN" sz="20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marL="0" indent="0" algn="just">
              <a:buNone/>
            </a:pPr>
            <a:endParaRPr lang="en-US" altLang="zh-CN" sz="2400" dirty="0"/>
          </a:p>
          <a:p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800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Problem Statement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328592"/>
          </a:xfrm>
        </p:spPr>
        <p:txBody>
          <a:bodyPr/>
          <a:lstStyle/>
          <a:p>
            <a:pPr algn="just"/>
            <a:r>
              <a:rPr lang="en-US" altLang="zh-CN" sz="2800" b="1" dirty="0"/>
              <a:t>Problem #3:</a:t>
            </a:r>
          </a:p>
          <a:p>
            <a:pPr lvl="1" algn="just"/>
            <a:r>
              <a:rPr lang="en-US" altLang="zh-CN" sz="2400" dirty="0"/>
              <a:t>MPM derivation for non-zero line has several branches in order to derive 6 different angular MPMs</a:t>
            </a:r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marL="0" indent="0" algn="just">
              <a:buNone/>
            </a:pPr>
            <a:endParaRPr lang="en-US" altLang="zh-CN" sz="2400" dirty="0"/>
          </a:p>
          <a:p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7A8139-5991-404B-8CE0-7C6FDA54B066}"/>
              </a:ext>
            </a:extLst>
          </p:cNvPr>
          <p:cNvSpPr/>
          <p:nvPr/>
        </p:nvSpPr>
        <p:spPr>
          <a:xfrm>
            <a:off x="827584" y="2456795"/>
            <a:ext cx="75711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20090" algn="l"/>
                <a:tab pos="1890395" algn="l"/>
              </a:tabLst>
            </a:pP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maxAB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</a:t>
            </a:r>
            <a:r>
              <a:rPr lang="en-CA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minAB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1, the following applies: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[ 2 ]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minAB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+ 61 ) % 64 )	(8‑26)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[ 3 ]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maxAB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− 1 ) % 64 )	(8‑27)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[ 4 ]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minAB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+ 60 ) % 64 )	(8‑28)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[ 5 ] = 2 +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maxAB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% 64 )	(8‑29)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20090" algn="l"/>
                <a:tab pos="1890395" algn="l"/>
              </a:tabLst>
            </a:pP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if </a:t>
            </a:r>
            <a:r>
              <a:rPr lang="en-CA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maxAB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</a:t>
            </a:r>
            <a:r>
              <a:rPr lang="en-CA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minAB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2, the following applies: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[ 2 ]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minAB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− 1 ) % 64 )	(8‑30)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[ 3 ]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minAB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+ 61 ) % 64 )	(8‑31)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[ 4 ]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maxAB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− 1 ) % 64 )	(8‑32)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[ 5 ]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minAB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+ 60 ) % 64 )	(8‑33)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20090" algn="l"/>
                <a:tab pos="1890395" algn="l"/>
              </a:tabLst>
            </a:pP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if </a:t>
            </a:r>
            <a:r>
              <a:rPr lang="en-CA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maxAB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</a:t>
            </a:r>
            <a:r>
              <a:rPr lang="en-CA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minAB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61, the following applies: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[ 2 ]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minAB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− 1 ) % 64 )	(8‑34)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[ 3 ]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maxAB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+ 61 ) % 64 )	(8‑35)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[ 4 ] = 2 +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minAB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% 64 )	(8‑36)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[ 5 ]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maxAB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+ 60 ) % 64 )	(8‑37)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20090" algn="l"/>
                <a:tab pos="1890395" algn="l"/>
              </a:tabLst>
            </a:pP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the following applies: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[ 2 ]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candIntraPredModeA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minAB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+ 61 ) % 64 )	(8‑38)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[ 3 ]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candIntraPredModeA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minAB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− 1 ) % 64 )	(8‑39)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[ 4 ]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candIntraPredModeB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maxAB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+ 61 ) % 64 )	(8‑40)</a:t>
            </a:r>
            <a:endParaRPr lang="en-US" sz="14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57300">
              <a:spcBef>
                <a:spcPts val="0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3079115" algn="ctr"/>
                <a:tab pos="6156960" algn="r"/>
              </a:tabLst>
            </a:pP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candModeList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[ 5 ] = 2 + ( ( 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candIntraPredModeB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 </a:t>
            </a:r>
            <a:r>
              <a:rPr lang="en-CA" sz="1400" dirty="0" err="1">
                <a:latin typeface="Times New Roman" panose="02020603050405020304" pitchFamily="18" charset="0"/>
                <a:ea typeface="Malgun Gothic" panose="020B0503020000020004" pitchFamily="34" charset="-127"/>
              </a:rPr>
              <a:t>maxAB</a:t>
            </a:r>
            <a:r>
              <a:rPr lang="en-CA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 − 1 ) % 64 )	(8‑41)</a:t>
            </a:r>
            <a:endParaRPr lang="en-US" sz="14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19139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328592"/>
          </a:xfrm>
        </p:spPr>
        <p:txBody>
          <a:bodyPr/>
          <a:lstStyle/>
          <a:p>
            <a:pPr algn="just"/>
            <a:r>
              <a:rPr lang="en-US" altLang="zh-CN" sz="2800" b="1" dirty="0"/>
              <a:t>Method #1</a:t>
            </a:r>
            <a:r>
              <a:rPr lang="en-US" altLang="zh-CN" sz="2800" dirty="0"/>
              <a:t> (simplification for non-zero lines)</a:t>
            </a:r>
          </a:p>
          <a:p>
            <a:pPr lvl="1" algn="just">
              <a:spcBef>
                <a:spcPts val="1200"/>
              </a:spcBef>
              <a:spcAft>
                <a:spcPts val="1800"/>
              </a:spcAft>
            </a:pPr>
            <a:r>
              <a:rPr lang="en-US" altLang="zh-CN" sz="2400" dirty="0"/>
              <a:t>For non-zero lines, if left and above modes are different angular modes, MPM list is derived using only one method instead of 4 different methods</a:t>
            </a:r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marL="0" indent="0" algn="just">
              <a:buNone/>
            </a:pPr>
            <a:endParaRPr lang="en-US" altLang="zh-CN" sz="2400" dirty="0"/>
          </a:p>
          <a:p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CD24D3-F85D-4040-AE83-77135BBD05FA}"/>
              </a:ext>
            </a:extLst>
          </p:cNvPr>
          <p:cNvSpPr/>
          <p:nvPr/>
        </p:nvSpPr>
        <p:spPr>
          <a:xfrm>
            <a:off x="791580" y="3173194"/>
            <a:ext cx="7560840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lvl="2" indent="-228600" algn="just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err="1">
                <a:solidFill>
                  <a:prstClr val="black"/>
                </a:solidFill>
                <a:latin typeface="Calibri"/>
              </a:rPr>
              <a:t>candModeList</a:t>
            </a:r>
            <a:r>
              <a:rPr lang="en-US" altLang="zh-CN" dirty="0">
                <a:solidFill>
                  <a:prstClr val="black"/>
                </a:solidFill>
                <a:latin typeface="Calibri"/>
              </a:rPr>
              <a:t>[ 0 ] = </a:t>
            </a:r>
            <a:r>
              <a:rPr lang="en-US" altLang="zh-CN" dirty="0" err="1">
                <a:solidFill>
                  <a:prstClr val="black"/>
                </a:solidFill>
                <a:latin typeface="Calibri"/>
              </a:rPr>
              <a:t>leftIntraDir</a:t>
            </a:r>
            <a:endParaRPr lang="en-US" altLang="zh-CN" dirty="0">
              <a:solidFill>
                <a:prstClr val="black"/>
              </a:solidFill>
              <a:latin typeface="Calibri"/>
            </a:endParaRPr>
          </a:p>
          <a:p>
            <a:pPr marL="1143000" lvl="2" indent="-228600" algn="just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err="1">
                <a:solidFill>
                  <a:prstClr val="black"/>
                </a:solidFill>
                <a:latin typeface="Calibri"/>
              </a:rPr>
              <a:t>candModeList</a:t>
            </a:r>
            <a:r>
              <a:rPr lang="en-US" altLang="zh-CN" dirty="0">
                <a:solidFill>
                  <a:prstClr val="black"/>
                </a:solidFill>
                <a:latin typeface="Calibri"/>
              </a:rPr>
              <a:t>[ 1 ] = </a:t>
            </a:r>
            <a:r>
              <a:rPr lang="en-US" altLang="zh-CN" dirty="0" err="1">
                <a:solidFill>
                  <a:prstClr val="black"/>
                </a:solidFill>
                <a:latin typeface="Calibri"/>
              </a:rPr>
              <a:t>aboveIntraDir</a:t>
            </a:r>
            <a:r>
              <a:rPr lang="en-US" altLang="zh-CN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marL="1143000" lvl="2" indent="-228600" algn="just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err="1">
                <a:solidFill>
                  <a:prstClr val="black"/>
                </a:solidFill>
                <a:latin typeface="Calibri"/>
              </a:rPr>
              <a:t>candModeList</a:t>
            </a:r>
            <a:r>
              <a:rPr lang="en-US" altLang="zh-CN" dirty="0">
                <a:solidFill>
                  <a:prstClr val="black"/>
                </a:solidFill>
                <a:latin typeface="Calibri"/>
              </a:rPr>
              <a:t>[ 2 ] = 2 + ( ( </a:t>
            </a:r>
            <a:r>
              <a:rPr lang="en-US" altLang="zh-CN" dirty="0" err="1">
                <a:solidFill>
                  <a:prstClr val="black"/>
                </a:solidFill>
                <a:latin typeface="Calibri"/>
              </a:rPr>
              <a:t>leftIntraDir</a:t>
            </a:r>
            <a:r>
              <a:rPr lang="en-US" altLang="zh-CN" dirty="0">
                <a:solidFill>
                  <a:prstClr val="black"/>
                </a:solidFill>
                <a:latin typeface="Calibri"/>
              </a:rPr>
              <a:t> + 61 ) % 64 )	</a:t>
            </a:r>
          </a:p>
          <a:p>
            <a:pPr marL="1143000" lvl="2" indent="-228600" algn="just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err="1">
                <a:solidFill>
                  <a:prstClr val="black"/>
                </a:solidFill>
                <a:latin typeface="Calibri"/>
              </a:rPr>
              <a:t>candModeList</a:t>
            </a:r>
            <a:r>
              <a:rPr lang="en-US" altLang="zh-CN" dirty="0">
                <a:solidFill>
                  <a:prstClr val="black"/>
                </a:solidFill>
                <a:latin typeface="Calibri"/>
              </a:rPr>
              <a:t>[ 3 ] = 2 + ( ( </a:t>
            </a:r>
            <a:r>
              <a:rPr lang="en-US" altLang="zh-CN" dirty="0" err="1">
                <a:solidFill>
                  <a:prstClr val="black"/>
                </a:solidFill>
                <a:latin typeface="Calibri"/>
              </a:rPr>
              <a:t>leftIntraDir</a:t>
            </a:r>
            <a:r>
              <a:rPr lang="en-US" altLang="zh-CN" dirty="0">
                <a:solidFill>
                  <a:prstClr val="black"/>
                </a:solidFill>
                <a:latin typeface="Calibri"/>
              </a:rPr>
              <a:t> − 1 ) % 64 )	</a:t>
            </a:r>
          </a:p>
          <a:p>
            <a:pPr marL="1143000" lvl="2" indent="-228600" algn="just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err="1">
                <a:solidFill>
                  <a:prstClr val="black"/>
                </a:solidFill>
                <a:latin typeface="Calibri"/>
              </a:rPr>
              <a:t>candModeList</a:t>
            </a:r>
            <a:r>
              <a:rPr lang="en-US" altLang="zh-CN" dirty="0">
                <a:solidFill>
                  <a:prstClr val="black"/>
                </a:solidFill>
                <a:latin typeface="Calibri"/>
              </a:rPr>
              <a:t>[ 4 ] = 2 + ( ( </a:t>
            </a:r>
            <a:r>
              <a:rPr lang="en-US" altLang="zh-CN" dirty="0" err="1">
                <a:solidFill>
                  <a:prstClr val="black"/>
                </a:solidFill>
                <a:latin typeface="Calibri"/>
              </a:rPr>
              <a:t>aboveIntraDir</a:t>
            </a:r>
            <a:r>
              <a:rPr lang="en-US" altLang="zh-CN" dirty="0">
                <a:solidFill>
                  <a:prstClr val="black"/>
                </a:solidFill>
                <a:latin typeface="Calibri"/>
              </a:rPr>
              <a:t> + 61 ) % 64 )	</a:t>
            </a:r>
          </a:p>
          <a:p>
            <a:pPr marL="1143000" lvl="2" indent="-228600" algn="just"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 err="1">
                <a:solidFill>
                  <a:prstClr val="black"/>
                </a:solidFill>
                <a:latin typeface="Calibri"/>
              </a:rPr>
              <a:t>candModeList</a:t>
            </a:r>
            <a:r>
              <a:rPr lang="en-US" altLang="zh-CN" dirty="0">
                <a:solidFill>
                  <a:prstClr val="black"/>
                </a:solidFill>
                <a:latin typeface="Calibri"/>
              </a:rPr>
              <a:t>[ 5 ] = 2 + ( (</a:t>
            </a:r>
            <a:r>
              <a:rPr lang="en-US" altLang="zh-CN" dirty="0" err="1">
                <a:solidFill>
                  <a:prstClr val="black"/>
                </a:solidFill>
                <a:latin typeface="Calibri"/>
              </a:rPr>
              <a:t>aboveIntraDir</a:t>
            </a:r>
            <a:r>
              <a:rPr lang="en-US" altLang="zh-CN" dirty="0">
                <a:solidFill>
                  <a:prstClr val="black"/>
                </a:solidFill>
                <a:latin typeface="Calibri"/>
              </a:rPr>
              <a:t> − 1) % 64 )</a:t>
            </a:r>
          </a:p>
        </p:txBody>
      </p:sp>
    </p:spTree>
    <p:extLst>
      <p:ext uri="{BB962C8B-B14F-4D97-AF65-F5344CB8AC3E}">
        <p14:creationId xmlns:p14="http://schemas.microsoft.com/office/powerpoint/2010/main" val="3530982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800"/>
              </a:spcBef>
              <a:spcAft>
                <a:spcPts val="0"/>
              </a:spcAft>
            </a:pPr>
            <a:r>
              <a:rPr lang="en-US" altLang="zh-CN" sz="2800" b="1" dirty="0"/>
              <a:t>Method #2</a:t>
            </a:r>
            <a:r>
              <a:rPr lang="en-US" altLang="zh-CN" sz="2800" dirty="0"/>
              <a:t> (prioritize Planar mode for zero line)</a:t>
            </a:r>
          </a:p>
          <a:p>
            <a:pPr lvl="1" algn="just">
              <a:spcBef>
                <a:spcPts val="1200"/>
              </a:spcBef>
              <a:spcAft>
                <a:spcPts val="1800"/>
              </a:spcAft>
            </a:pPr>
            <a:r>
              <a:rPr lang="en-US" altLang="zh-CN" sz="2400" dirty="0"/>
              <a:t>For zero line, if only one of the two neighboring modes is Angular mode, Planar mode is put as first MPM</a:t>
            </a:r>
          </a:p>
          <a:p>
            <a:pPr lvl="2" algn="just">
              <a:spcBef>
                <a:spcPts val="600"/>
              </a:spcBef>
            </a:pPr>
            <a:r>
              <a:rPr lang="en-US" altLang="zh-CN" sz="2000" dirty="0" err="1"/>
              <a:t>candModeList</a:t>
            </a:r>
            <a:r>
              <a:rPr lang="en-US" altLang="zh-CN" sz="2000" dirty="0"/>
              <a:t>[ 0 ] = </a:t>
            </a:r>
            <a:r>
              <a:rPr lang="en-US" altLang="zh-CN" sz="2000" dirty="0">
                <a:highlight>
                  <a:srgbClr val="FFFF00"/>
                </a:highlight>
              </a:rPr>
              <a:t>PLANAR_IDX</a:t>
            </a:r>
          </a:p>
          <a:p>
            <a:pPr lvl="2" algn="just">
              <a:spcBef>
                <a:spcPts val="600"/>
              </a:spcBef>
            </a:pPr>
            <a:r>
              <a:rPr lang="en-US" altLang="zh-CN" sz="2000" dirty="0" err="1"/>
              <a:t>candModeList</a:t>
            </a:r>
            <a:r>
              <a:rPr lang="en-US" altLang="zh-CN" sz="2000" dirty="0"/>
              <a:t>[ 1 ] = </a:t>
            </a:r>
            <a:r>
              <a:rPr lang="en-US" altLang="zh-CN" sz="2000" dirty="0" err="1"/>
              <a:t>maxAB</a:t>
            </a:r>
            <a:r>
              <a:rPr lang="en-US" altLang="zh-CN" sz="2000" dirty="0"/>
              <a:t> </a:t>
            </a:r>
          </a:p>
          <a:p>
            <a:pPr lvl="2" algn="just">
              <a:spcBef>
                <a:spcPts val="600"/>
              </a:spcBef>
            </a:pPr>
            <a:r>
              <a:rPr lang="en-US" altLang="zh-CN" sz="2000" dirty="0" err="1"/>
              <a:t>candModeList</a:t>
            </a:r>
            <a:r>
              <a:rPr lang="en-US" altLang="zh-CN" sz="2000" dirty="0"/>
              <a:t>[ 2 ] = DC_IDX	</a:t>
            </a:r>
          </a:p>
          <a:p>
            <a:pPr lvl="2" algn="just">
              <a:spcBef>
                <a:spcPts val="600"/>
              </a:spcBef>
            </a:pPr>
            <a:r>
              <a:rPr lang="en-US" altLang="zh-CN" sz="2000" dirty="0" err="1"/>
              <a:t>candModeList</a:t>
            </a:r>
            <a:r>
              <a:rPr lang="en-US" altLang="zh-CN" sz="2000" dirty="0"/>
              <a:t>[ 3 ] = 2 + ( ( </a:t>
            </a:r>
            <a:r>
              <a:rPr lang="en-US" altLang="zh-CN" sz="2000" dirty="0" err="1"/>
              <a:t>maxAB</a:t>
            </a:r>
            <a:r>
              <a:rPr lang="en-US" altLang="zh-CN" sz="2000" dirty="0"/>
              <a:t> + 61 ) % 64 )	</a:t>
            </a:r>
          </a:p>
          <a:p>
            <a:pPr lvl="2" algn="just">
              <a:spcBef>
                <a:spcPts val="600"/>
              </a:spcBef>
            </a:pPr>
            <a:r>
              <a:rPr lang="en-US" altLang="zh-CN" sz="2000" dirty="0" err="1"/>
              <a:t>candModeList</a:t>
            </a:r>
            <a:r>
              <a:rPr lang="en-US" altLang="zh-CN" sz="2000" dirty="0"/>
              <a:t>[ 4 ] = 2 + ( ( </a:t>
            </a:r>
            <a:r>
              <a:rPr lang="en-US" altLang="zh-CN" sz="2000" dirty="0" err="1"/>
              <a:t>maxAB</a:t>
            </a:r>
            <a:r>
              <a:rPr lang="en-US" altLang="zh-CN" sz="2000" dirty="0"/>
              <a:t> − 1 ) % 64 )	</a:t>
            </a:r>
          </a:p>
          <a:p>
            <a:pPr lvl="2" algn="just">
              <a:spcBef>
                <a:spcPts val="600"/>
              </a:spcBef>
            </a:pPr>
            <a:r>
              <a:rPr lang="en-US" altLang="zh-CN" sz="2000" dirty="0" err="1"/>
              <a:t>candModeList</a:t>
            </a:r>
            <a:r>
              <a:rPr lang="en-US" altLang="zh-CN" sz="2000" dirty="0"/>
              <a:t>[ 5 ] = 2 + ( ( </a:t>
            </a:r>
            <a:r>
              <a:rPr lang="en-US" altLang="zh-CN" sz="2000" dirty="0" err="1"/>
              <a:t>maxAB</a:t>
            </a:r>
            <a:r>
              <a:rPr lang="en-US" altLang="zh-CN" sz="2000" dirty="0"/>
              <a:t> + 60 ) % 64 )</a:t>
            </a:r>
          </a:p>
          <a:p>
            <a:pPr algn="just">
              <a:spcBef>
                <a:spcPts val="1800"/>
              </a:spcBef>
            </a:pP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541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195990" cy="5040560"/>
          </a:xfrm>
        </p:spPr>
        <p:txBody>
          <a:bodyPr/>
          <a:lstStyle/>
          <a:p>
            <a:pPr algn="just">
              <a:spcBef>
                <a:spcPts val="1800"/>
              </a:spcBef>
              <a:spcAft>
                <a:spcPts val="1200"/>
              </a:spcAft>
            </a:pPr>
            <a:r>
              <a:rPr lang="en-US" altLang="zh-CN" sz="2800" b="1" dirty="0"/>
              <a:t>Method #3</a:t>
            </a:r>
            <a:r>
              <a:rPr lang="en-US" altLang="zh-CN" sz="2800" dirty="0"/>
              <a:t> (Alternative improvement for zero line)</a:t>
            </a:r>
          </a:p>
          <a:p>
            <a:pPr lvl="1" algn="just">
              <a:spcBef>
                <a:spcPts val="1200"/>
              </a:spcBef>
              <a:spcAft>
                <a:spcPts val="1800"/>
              </a:spcAft>
            </a:pPr>
            <a:r>
              <a:rPr lang="en-US" altLang="zh-CN" sz="2400" dirty="0"/>
              <a:t>On top of Method #2, if the neighboring angular mode is vertical or horizontal mode, angular mode is first MPM. Otherwise, Planar mode is first MPM</a:t>
            </a:r>
          </a:p>
          <a:p>
            <a:pPr lvl="2" algn="just">
              <a:spcBef>
                <a:spcPts val="600"/>
              </a:spcBef>
            </a:pPr>
            <a:r>
              <a:rPr lang="en-CA" sz="1500" dirty="0" err="1"/>
              <a:t>candModeList</a:t>
            </a:r>
            <a:r>
              <a:rPr lang="en-CA" sz="1500" dirty="0"/>
              <a:t>[ 0 ] = (</a:t>
            </a:r>
            <a:r>
              <a:rPr lang="en-CA" sz="1500" dirty="0" err="1"/>
              <a:t>maxAB</a:t>
            </a:r>
            <a:r>
              <a:rPr lang="en-CA" sz="1500" dirty="0"/>
              <a:t> == VER_IDX || </a:t>
            </a:r>
            <a:r>
              <a:rPr lang="en-CA" sz="1500" dirty="0" err="1"/>
              <a:t>maxAB</a:t>
            </a:r>
            <a:r>
              <a:rPr lang="en-CA" sz="1500" dirty="0"/>
              <a:t> == HOR_IDX) ? </a:t>
            </a:r>
            <a:r>
              <a:rPr lang="en-CA" sz="1500" dirty="0" err="1"/>
              <a:t>maxAB</a:t>
            </a:r>
            <a:r>
              <a:rPr lang="en-CA" sz="1500" dirty="0"/>
              <a:t>: PLANAR_IDX</a:t>
            </a:r>
            <a:endParaRPr lang="en-US" sz="1500" dirty="0"/>
          </a:p>
          <a:p>
            <a:pPr lvl="2" algn="just">
              <a:spcBef>
                <a:spcPts val="600"/>
              </a:spcBef>
            </a:pPr>
            <a:r>
              <a:rPr lang="en-CA" sz="1500" dirty="0" err="1"/>
              <a:t>candModeList</a:t>
            </a:r>
            <a:r>
              <a:rPr lang="en-CA" sz="1500" dirty="0"/>
              <a:t>[ 1 ] = (</a:t>
            </a:r>
            <a:r>
              <a:rPr lang="en-CA" sz="1500" dirty="0" err="1"/>
              <a:t>maxAB</a:t>
            </a:r>
            <a:r>
              <a:rPr lang="en-CA" sz="1500" dirty="0"/>
              <a:t> == VER_IDX || </a:t>
            </a:r>
            <a:r>
              <a:rPr lang="en-CA" sz="1500" dirty="0" err="1"/>
              <a:t>maxAB</a:t>
            </a:r>
            <a:r>
              <a:rPr lang="en-CA" sz="1500" dirty="0"/>
              <a:t> == HOR_IDX) ? PLANAR_IDX: </a:t>
            </a:r>
            <a:r>
              <a:rPr lang="en-CA" sz="1500" dirty="0" err="1"/>
              <a:t>maxAB</a:t>
            </a:r>
            <a:endParaRPr lang="en-US" sz="1500" dirty="0"/>
          </a:p>
          <a:p>
            <a:pPr lvl="2" algn="just">
              <a:spcBef>
                <a:spcPts val="600"/>
              </a:spcBef>
            </a:pPr>
            <a:r>
              <a:rPr lang="en-CA" sz="1500" dirty="0" err="1"/>
              <a:t>candModeList</a:t>
            </a:r>
            <a:r>
              <a:rPr lang="en-CA" sz="1500" dirty="0"/>
              <a:t>[ 2 ] = DC_IDX</a:t>
            </a:r>
            <a:endParaRPr lang="en-US" sz="1500" dirty="0"/>
          </a:p>
          <a:p>
            <a:pPr lvl="2" algn="just">
              <a:spcBef>
                <a:spcPts val="600"/>
              </a:spcBef>
            </a:pPr>
            <a:r>
              <a:rPr lang="en-CA" sz="1500" dirty="0" err="1"/>
              <a:t>candModeList</a:t>
            </a:r>
            <a:r>
              <a:rPr lang="en-CA" sz="1500" dirty="0"/>
              <a:t>[ 3 ] = 2 + ((</a:t>
            </a:r>
            <a:r>
              <a:rPr lang="en-CA" sz="1500" dirty="0" err="1"/>
              <a:t>maxAB</a:t>
            </a:r>
            <a:r>
              <a:rPr lang="en-CA" sz="1500" dirty="0"/>
              <a:t> + offset) % mod)</a:t>
            </a:r>
            <a:endParaRPr lang="en-US" sz="1500" dirty="0"/>
          </a:p>
          <a:p>
            <a:pPr lvl="2" algn="just">
              <a:spcBef>
                <a:spcPts val="600"/>
              </a:spcBef>
            </a:pPr>
            <a:r>
              <a:rPr lang="en-CA" sz="1500" dirty="0" err="1"/>
              <a:t>candModeList</a:t>
            </a:r>
            <a:r>
              <a:rPr lang="en-CA" sz="1500" dirty="0"/>
              <a:t>[ 4 ] = 2 + (( </a:t>
            </a:r>
            <a:r>
              <a:rPr lang="en-CA" sz="1500" dirty="0" err="1"/>
              <a:t>maxAB</a:t>
            </a:r>
            <a:r>
              <a:rPr lang="en-CA" sz="1500" dirty="0"/>
              <a:t> − 1 ) % mod )</a:t>
            </a:r>
            <a:endParaRPr lang="en-US" sz="1500" dirty="0"/>
          </a:p>
          <a:p>
            <a:pPr lvl="2" algn="just">
              <a:spcBef>
                <a:spcPts val="600"/>
              </a:spcBef>
            </a:pPr>
            <a:r>
              <a:rPr lang="en-CA" sz="1500" dirty="0" err="1"/>
              <a:t>candModeList</a:t>
            </a:r>
            <a:r>
              <a:rPr lang="en-CA" sz="1500" dirty="0"/>
              <a:t>[ 5 ] = 2 + ((</a:t>
            </a:r>
            <a:r>
              <a:rPr lang="en-CA" sz="1500" dirty="0" err="1"/>
              <a:t>maxAB</a:t>
            </a:r>
            <a:r>
              <a:rPr lang="en-CA" sz="1500" dirty="0"/>
              <a:t> + offset - 1) % mod)</a:t>
            </a:r>
            <a:endParaRPr lang="en-US" sz="1500" dirty="0"/>
          </a:p>
          <a:p>
            <a:pPr algn="just">
              <a:spcBef>
                <a:spcPts val="1800"/>
              </a:spcBef>
            </a:pP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79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800"/>
              </a:spcBef>
              <a:spcAft>
                <a:spcPts val="1200"/>
              </a:spcAft>
            </a:pPr>
            <a:r>
              <a:rPr lang="en-US" altLang="zh-CN" sz="2800" b="1" dirty="0"/>
              <a:t>Method #4</a:t>
            </a:r>
            <a:r>
              <a:rPr lang="en-US" altLang="zh-CN" sz="2800" dirty="0"/>
              <a:t> (Unification for zero and non-zero lines)</a:t>
            </a:r>
          </a:p>
          <a:p>
            <a:pPr lvl="1" algn="just">
              <a:spcBef>
                <a:spcPts val="1800"/>
              </a:spcBef>
              <a:spcAft>
                <a:spcPts val="1200"/>
              </a:spcAft>
            </a:pPr>
            <a:r>
              <a:rPr lang="en-US" altLang="zh-CN" sz="2400" dirty="0"/>
              <a:t>Only one MPM list generation method is used, which is the zero-line MPM list generated in VTM3.0</a:t>
            </a:r>
          </a:p>
          <a:p>
            <a:pPr lvl="1" algn="just">
              <a:spcBef>
                <a:spcPts val="1800"/>
              </a:spcBef>
              <a:spcAft>
                <a:spcPts val="1200"/>
              </a:spcAft>
            </a:pPr>
            <a:r>
              <a:rPr lang="en-US" altLang="zh-CN" sz="2400" dirty="0"/>
              <a:t>For non-zero line, only the 4 angular MPMs may apply</a:t>
            </a: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031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800"/>
              </a:spcBef>
              <a:spcAft>
                <a:spcPts val="1200"/>
              </a:spcAft>
            </a:pPr>
            <a:r>
              <a:rPr lang="en-US" altLang="zh-CN" sz="2800" b="1" dirty="0"/>
              <a:t>Method #5 </a:t>
            </a:r>
            <a:r>
              <a:rPr lang="en-US" altLang="zh-CN" sz="2800" dirty="0"/>
              <a:t>(Unification for zero and non-zero lines)</a:t>
            </a:r>
          </a:p>
          <a:p>
            <a:pPr lvl="1" algn="just">
              <a:spcBef>
                <a:spcPts val="1800"/>
              </a:spcBef>
              <a:spcAft>
                <a:spcPts val="1200"/>
              </a:spcAft>
            </a:pPr>
            <a:r>
              <a:rPr lang="en-US" altLang="zh-CN" sz="2400" dirty="0"/>
              <a:t>On top of Method #4, Planar and DC modes are always the first two MPMs</a:t>
            </a:r>
          </a:p>
          <a:p>
            <a:pPr lvl="1" algn="just">
              <a:spcBef>
                <a:spcPts val="1800"/>
              </a:spcBef>
              <a:spcAft>
                <a:spcPts val="1200"/>
              </a:spcAft>
            </a:pPr>
            <a:r>
              <a:rPr lang="en-US" altLang="zh-CN" sz="2400" dirty="0"/>
              <a:t>The first two bins of MPM index is context coded</a:t>
            </a:r>
          </a:p>
          <a:p>
            <a:pPr lvl="1" algn="just">
              <a:spcBef>
                <a:spcPts val="1800"/>
              </a:spcBef>
              <a:spcAft>
                <a:spcPts val="1200"/>
              </a:spcAft>
            </a:pPr>
            <a:r>
              <a:rPr lang="en-US" altLang="zh-CN" sz="2400" dirty="0"/>
              <a:t>Only 4 angular MPMs need to be derived instead of 6 in VTM-3.0</a:t>
            </a: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377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VTM3.0</a:t>
            </a:r>
          </a:p>
          <a:p>
            <a:r>
              <a:rPr lang="en-US" altLang="zh-CN" sz="2400" dirty="0"/>
              <a:t>Test 1: Method #1 (Simplification for non-zero lines)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73644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All Intra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12215</TotalTime>
  <Words>2079</Words>
  <Application>Microsoft Office PowerPoint</Application>
  <PresentationFormat>全屏显示(4:3)</PresentationFormat>
  <Paragraphs>867</Paragraphs>
  <Slides>16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Malgun Gothic</vt:lpstr>
      <vt:lpstr>SimSun</vt:lpstr>
      <vt:lpstr>SimSun</vt:lpstr>
      <vt:lpstr>Arial</vt:lpstr>
      <vt:lpstr>Calibri</vt:lpstr>
      <vt:lpstr>Times New Roman</vt:lpstr>
      <vt:lpstr>Office 主题</vt:lpstr>
      <vt:lpstr>CE3-related: Modifications on MPM list generation (JVET-M0494)</vt:lpstr>
      <vt:lpstr>Problem Statement</vt:lpstr>
      <vt:lpstr>Problem Statement</vt:lpstr>
      <vt:lpstr>Proposed method</vt:lpstr>
      <vt:lpstr>Proposed method</vt:lpstr>
      <vt:lpstr>Proposed method</vt:lpstr>
      <vt:lpstr>Proposed method</vt:lpstr>
      <vt:lpstr>Proposed method</vt:lpstr>
      <vt:lpstr>Simulation Results</vt:lpstr>
      <vt:lpstr>Simulation Results</vt:lpstr>
      <vt:lpstr>Simulation Results</vt:lpstr>
      <vt:lpstr>Simulation Results</vt:lpstr>
      <vt:lpstr>Simulation Results</vt:lpstr>
      <vt:lpstr>Simulation Results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Liang Zhao</cp:lastModifiedBy>
  <cp:revision>250</cp:revision>
  <dcterms:created xsi:type="dcterms:W3CDTF">2010-10-25T03:40:34Z</dcterms:created>
  <dcterms:modified xsi:type="dcterms:W3CDTF">2019-01-11T01:09:09Z</dcterms:modified>
</cp:coreProperties>
</file>