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2" r:id="rId3"/>
    <p:sldId id="290" r:id="rId4"/>
    <p:sldId id="292" r:id="rId5"/>
    <p:sldId id="284" r:id="rId6"/>
    <p:sldId id="291" r:id="rId7"/>
    <p:sldId id="286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38" autoAdjust="0"/>
  </p:normalViewPr>
  <p:slideViewPr>
    <p:cSldViewPr>
      <p:cViewPr varScale="1">
        <p:scale>
          <a:sx n="132" d="100"/>
          <a:sy n="132" d="100"/>
        </p:scale>
        <p:origin x="263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980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98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74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2019/1/12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504" y="1484784"/>
            <a:ext cx="8784976" cy="2115666"/>
          </a:xfrm>
        </p:spPr>
        <p:txBody>
          <a:bodyPr/>
          <a:lstStyle/>
          <a:p>
            <a:pPr eaLnBrk="1" hangingPunct="1"/>
            <a:r>
              <a:rPr lang="en-US" sz="3600" b="1" dirty="0"/>
              <a:t>CE10-related: Simplified multi-hypothesis intra-inter mode</a:t>
            </a:r>
            <a:br>
              <a:rPr lang="en-US" sz="3200" b="1" dirty="0"/>
            </a:br>
            <a:r>
              <a:rPr lang="en-US" sz="3200" b="1" dirty="0"/>
              <a:t>(JVET-</a:t>
            </a:r>
            <a:r>
              <a:rPr lang="en-US" altLang="zh-CN" sz="3200" b="1" dirty="0"/>
              <a:t>M0492</a:t>
            </a:r>
            <a:r>
              <a:rPr lang="en-US" sz="3200" b="1" dirty="0"/>
              <a:t>)</a:t>
            </a:r>
            <a:endParaRPr lang="en-US" altLang="en-US" sz="3200" dirty="0">
              <a:ea typeface="宋体" panose="02010600030101010101" pitchFamily="2" charset="-122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L. Zhao, </a:t>
            </a:r>
            <a:r>
              <a:rPr lang="en-US" altLang="zh-CN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9/01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328592"/>
          </a:xfrm>
        </p:spPr>
        <p:txBody>
          <a:bodyPr/>
          <a:lstStyle/>
          <a:p>
            <a:pPr algn="just"/>
            <a:r>
              <a:rPr lang="en-US" altLang="zh-CN" sz="2400" dirty="0"/>
              <a:t>In VTM 3.0, multi-hypothesis intra-inter prediction combines intra prediction and merge indexed inter prediction</a:t>
            </a:r>
          </a:p>
          <a:p>
            <a:pPr lvl="1" algn="just"/>
            <a:r>
              <a:rPr lang="en-US" altLang="zh-CN" sz="2000" dirty="0"/>
              <a:t>For </a:t>
            </a:r>
            <a:r>
              <a:rPr lang="en-US" altLang="zh-CN" sz="2000" dirty="0" err="1"/>
              <a:t>luma</a:t>
            </a:r>
            <a:r>
              <a:rPr lang="en-US" altLang="zh-CN" sz="2000" dirty="0"/>
              <a:t> component, the intra candidate mode list includes 4 intra prediction modes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altLang="zh-CN" sz="2400" dirty="0"/>
              <a:t>In addition to get the inter prediction sample values, intra-inter prediction process in VTM 3.0 includes the following 5 steps.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en-US" altLang="zh-CN" sz="2000" dirty="0"/>
              <a:t>Reference sample availability check and substitution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en-US" altLang="zh-CN" sz="2000" dirty="0"/>
              <a:t>Reference sample filtering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en-US" altLang="zh-CN" sz="2000" dirty="0"/>
              <a:t>Planar prediction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en-US" altLang="zh-CN" sz="2000" dirty="0"/>
              <a:t>PDPC</a:t>
            </a:r>
          </a:p>
          <a:p>
            <a:pPr marL="914400" lvl="1" indent="-457200" algn="just">
              <a:buFont typeface="+mj-lt"/>
              <a:buAutoNum type="arabicParenR"/>
            </a:pPr>
            <a:r>
              <a:rPr lang="en-US" altLang="zh-CN" sz="2000" dirty="0"/>
              <a:t>Weighted average of intra prediction and inter prediction. (one extra buffer is added to store the intra prediction values)</a:t>
            </a:r>
          </a:p>
          <a:p>
            <a:pPr algn="just"/>
            <a:endParaRPr lang="en-US" altLang="zh-CN" sz="2400" dirty="0"/>
          </a:p>
          <a:p>
            <a:pPr algn="just"/>
            <a:endParaRPr lang="en-US" altLang="zh-CN" sz="2400" dirty="0"/>
          </a:p>
          <a:p>
            <a:pPr marL="0" indent="0" algn="just">
              <a:buNone/>
            </a:pPr>
            <a:endParaRPr lang="en-US" altLang="zh-CN" sz="2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82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Firstly, reduce the size of intra candidate list from 4 to 1, and extra signaling of intra mode candidate is avoided</a:t>
            </a:r>
          </a:p>
          <a:p>
            <a:pPr algn="just">
              <a:spcBef>
                <a:spcPts val="1200"/>
              </a:spcBef>
              <a:spcAft>
                <a:spcPts val="1800"/>
              </a:spcAft>
            </a:pPr>
            <a:r>
              <a:rPr lang="en-US" altLang="zh-CN" sz="2400" dirty="0"/>
              <a:t>Secondly, PDPC filter is directly applied to the inter prediction samples to get the final prediction values, and steps (2), (3) and (5) are avoided. No extra buffer is needed</a:t>
            </a:r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000" dirty="0"/>
          </a:p>
          <a:p>
            <a:pPr lvl="1" algn="just">
              <a:spcBef>
                <a:spcPts val="600"/>
              </a:spcBef>
              <a:spcAft>
                <a:spcPts val="600"/>
              </a:spcAft>
            </a:pPr>
            <a:endParaRPr lang="en-US" altLang="zh-CN" sz="2000" dirty="0"/>
          </a:p>
          <a:p>
            <a:pPr lvl="1" algn="just">
              <a:spcBef>
                <a:spcPts val="1800"/>
              </a:spcBef>
              <a:spcAft>
                <a:spcPts val="600"/>
              </a:spcAft>
            </a:pPr>
            <a:r>
              <a:rPr lang="en-US" altLang="zh-CN" sz="2000" dirty="0"/>
              <a:t>Alternatively, equation (3) can be replaced by equation (4)</a:t>
            </a:r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261C23F-C634-4A7B-9744-ECE50394A1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0528" y="3356992"/>
            <a:ext cx="9000705" cy="108012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CA9B45D-3E37-42E6-844F-5F4C94C60C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4" y="5096917"/>
            <a:ext cx="8820472" cy="348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4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Complexity analysis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96752"/>
            <a:ext cx="8229600" cy="5040560"/>
          </a:xfrm>
        </p:spPr>
        <p:txBody>
          <a:bodyPr/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/>
              <a:t>The complexity comparison for different block sizes among the proposed method (equation (4) is used) and VTM3.0 (when planar mode is selected for intra-inter mode) in terms of operation counts is given by the following table.</a:t>
            </a:r>
          </a:p>
          <a:p>
            <a:pPr lvl="1"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sz="2000" dirty="0"/>
              <a:t>It should be noted that most of the multiplication operations in VTM3.0 is from Planar prediction.</a:t>
            </a:r>
          </a:p>
          <a:p>
            <a:pPr algn="just">
              <a:spcBef>
                <a:spcPts val="1800"/>
              </a:spcBef>
            </a:pPr>
            <a:endParaRPr lang="en-US" altLang="zh-CN" sz="2800" dirty="0"/>
          </a:p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7DB8D29-55BC-4374-9020-DB02536F0B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633127"/>
              </p:ext>
            </p:extLst>
          </p:nvPr>
        </p:nvGraphicFramePr>
        <p:xfrm>
          <a:off x="539551" y="3717032"/>
          <a:ext cx="8064897" cy="24468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7276">
                  <a:extLst>
                    <a:ext uri="{9D8B030D-6E8A-4147-A177-3AD203B41FA5}">
                      <a16:colId xmlns:a16="http://schemas.microsoft.com/office/drawing/2014/main" val="1283293332"/>
                    </a:ext>
                  </a:extLst>
                </a:gridCol>
                <a:gridCol w="1457276">
                  <a:extLst>
                    <a:ext uri="{9D8B030D-6E8A-4147-A177-3AD203B41FA5}">
                      <a16:colId xmlns:a16="http://schemas.microsoft.com/office/drawing/2014/main" val="872051050"/>
                    </a:ext>
                  </a:extLst>
                </a:gridCol>
                <a:gridCol w="763091">
                  <a:extLst>
                    <a:ext uri="{9D8B030D-6E8A-4147-A177-3AD203B41FA5}">
                      <a16:colId xmlns:a16="http://schemas.microsoft.com/office/drawing/2014/main" val="2097281891"/>
                    </a:ext>
                  </a:extLst>
                </a:gridCol>
                <a:gridCol w="1457276">
                  <a:extLst>
                    <a:ext uri="{9D8B030D-6E8A-4147-A177-3AD203B41FA5}">
                      <a16:colId xmlns:a16="http://schemas.microsoft.com/office/drawing/2014/main" val="3716165203"/>
                    </a:ext>
                  </a:extLst>
                </a:gridCol>
                <a:gridCol w="1457276">
                  <a:extLst>
                    <a:ext uri="{9D8B030D-6E8A-4147-A177-3AD203B41FA5}">
                      <a16:colId xmlns:a16="http://schemas.microsoft.com/office/drawing/2014/main" val="2338149292"/>
                    </a:ext>
                  </a:extLst>
                </a:gridCol>
                <a:gridCol w="736351">
                  <a:extLst>
                    <a:ext uri="{9D8B030D-6E8A-4147-A177-3AD203B41FA5}">
                      <a16:colId xmlns:a16="http://schemas.microsoft.com/office/drawing/2014/main" val="3980962214"/>
                    </a:ext>
                  </a:extLst>
                </a:gridCol>
                <a:gridCol w="736351">
                  <a:extLst>
                    <a:ext uri="{9D8B030D-6E8A-4147-A177-3AD203B41FA5}">
                      <a16:colId xmlns:a16="http://schemas.microsoft.com/office/drawing/2014/main" val="377742366"/>
                    </a:ext>
                  </a:extLst>
                </a:gridCol>
              </a:tblGrid>
              <a:tr h="305862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Block size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Proposed method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VTM3.0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489822"/>
                  </a:ext>
                </a:extLst>
              </a:tr>
              <a:tr h="3058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multiplication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add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</a:rPr>
                        <a:t>shift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>
                          <a:effectLst/>
                        </a:rPr>
                        <a:t>multiplication</a:t>
                      </a:r>
                      <a:endParaRPr lang="en-US" sz="1600" b="1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add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>
                          <a:effectLst/>
                        </a:rPr>
                        <a:t>shift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37800194"/>
                  </a:ext>
                </a:extLst>
              </a:tr>
              <a:tr h="30586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8x8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480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480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384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896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640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41957571"/>
                  </a:ext>
                </a:extLst>
              </a:tr>
              <a:tr h="30586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16x16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1920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1920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1536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3520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2496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3791546"/>
                  </a:ext>
                </a:extLst>
              </a:tr>
              <a:tr h="6117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32x32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4992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4992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6144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11264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7134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6561957"/>
                  </a:ext>
                </a:extLst>
              </a:tr>
              <a:tr h="6117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64x64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19968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19968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24576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44800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28416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94859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181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1: equation (3) is used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906191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 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-0.51%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r>
              <a:rPr lang="en-US" altLang="zh-CN" sz="2400" dirty="0"/>
              <a:t>Anchor: VTM3.0</a:t>
            </a:r>
          </a:p>
          <a:p>
            <a:r>
              <a:rPr lang="en-US" altLang="zh-CN" sz="2400" dirty="0"/>
              <a:t>Test 2: equation (4) is used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896850"/>
              </p:ext>
            </p:extLst>
          </p:nvPr>
        </p:nvGraphicFramePr>
        <p:xfrm>
          <a:off x="827584" y="2708920"/>
          <a:ext cx="7992888" cy="3369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46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22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4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016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45105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Random Access Main10</a:t>
                      </a:r>
                      <a:endParaRPr lang="zh-CN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Low Delay B Main 10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V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Y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U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0.16%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93%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878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-0.72%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Overall 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D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-0.34%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510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Class F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-0.05%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0.01%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0.22%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99%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296182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2342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The size of intra candidate list of intra-inter mode is reduced from 4 to 1 such that extra signaling of intra mode candidate is avoided</a:t>
            </a:r>
          </a:p>
          <a:p>
            <a:pPr algn="just">
              <a:spcAft>
                <a:spcPts val="1200"/>
              </a:spcAft>
            </a:pPr>
            <a:r>
              <a:rPr lang="en-US" altLang="zh-CN" sz="2400" dirty="0"/>
              <a:t>Intra prediction stage is not avoided in intra-inter prediction mode, and PDPC filter is directly applied to the inter prediction samples to get the final prediction values.</a:t>
            </a:r>
          </a:p>
          <a:p>
            <a:pPr algn="just"/>
            <a:r>
              <a:rPr lang="en-US" altLang="zh-CN" sz="2400" dirty="0"/>
              <a:t>It is proposed to further study this proposal in CE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12331</TotalTime>
  <Words>749</Words>
  <Application>Microsoft Office PowerPoint</Application>
  <PresentationFormat>On-screen Show (4:3)</PresentationFormat>
  <Paragraphs>289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宋体</vt:lpstr>
      <vt:lpstr>宋体</vt:lpstr>
      <vt:lpstr>Arial</vt:lpstr>
      <vt:lpstr>Calibri</vt:lpstr>
      <vt:lpstr>Times New Roman</vt:lpstr>
      <vt:lpstr>Office 主题</vt:lpstr>
      <vt:lpstr>CE10-related: Simplified multi-hypothesis intra-inter mode (JVET-M0492)</vt:lpstr>
      <vt:lpstr>Introduction</vt:lpstr>
      <vt:lpstr>Proposed method</vt:lpstr>
      <vt:lpstr>Complexity analysis</vt:lpstr>
      <vt:lpstr>Simulation Results</vt:lpstr>
      <vt:lpstr>Simulation Results</vt:lpstr>
      <vt:lpstr>Conclusion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220</cp:revision>
  <dcterms:created xsi:type="dcterms:W3CDTF">2010-10-25T03:40:34Z</dcterms:created>
  <dcterms:modified xsi:type="dcterms:W3CDTF">2019-01-11T23:04:30Z</dcterms:modified>
</cp:coreProperties>
</file>