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4"/>
    <p:sldMasterId id="2147483661" r:id="rId5"/>
    <p:sldMasterId id="2147483667" r:id="rId6"/>
  </p:sldMasterIdLst>
  <p:notesMasterIdLst>
    <p:notesMasterId r:id="rId13"/>
  </p:notesMasterIdLst>
  <p:handoutMasterIdLst>
    <p:handoutMasterId r:id="rId14"/>
  </p:handoutMasterIdLst>
  <p:sldIdLst>
    <p:sldId id="268" r:id="rId7"/>
    <p:sldId id="306" r:id="rId8"/>
    <p:sldId id="295" r:id="rId9"/>
    <p:sldId id="303" r:id="rId10"/>
    <p:sldId id="307" r:id="rId11"/>
    <p:sldId id="305" r:id="rId12"/>
  </p:sldIdLst>
  <p:sldSz cx="9144000" cy="6858000" type="screen4x3"/>
  <p:notesSz cx="6858000" cy="91440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92" userDrawn="1">
          <p15:clr>
            <a:srgbClr val="A4A3A4"/>
          </p15:clr>
        </p15:guide>
        <p15:guide id="2" pos="329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stor, Douglas R" initials="CDR" lastIdx="8" clrIdx="0">
    <p:extLst/>
  </p:cmAuthor>
  <p:cmAuthor id="2" name="Racha, Renuka" initials="RR" lastIdx="8" clrIdx="1">
    <p:extLst/>
  </p:cmAuthor>
  <p:cmAuthor id="3" name="Yan Ye" initials="YY" lastIdx="3" clrIdx="2">
    <p:extLst>
      <p:ext uri="{19B8F6BF-5375-455C-9EA6-DF929625EA0E}">
        <p15:presenceInfo xmlns:p15="http://schemas.microsoft.com/office/powerpoint/2012/main" userId="Yan Ye" providerId="None"/>
      </p:ext>
    </p:extLst>
  </p:cmAuthor>
  <p:cmAuthor id="4" name="Xiu, Xiaoyu" initials="XX" lastIdx="1" clrIdx="3">
    <p:extLst>
      <p:ext uri="{19B8F6BF-5375-455C-9EA6-DF929625EA0E}">
        <p15:presenceInfo xmlns:p15="http://schemas.microsoft.com/office/powerpoint/2012/main" userId="S-1-5-21-1844237615-1580818891-725345543-25194" providerId="AD"/>
      </p:ext>
    </p:extLst>
  </p:cmAuthor>
  <p:cmAuthor id="5" name="Yuwen He" initials="YH" lastIdx="2" clrIdx="4">
    <p:extLst>
      <p:ext uri="{19B8F6BF-5375-455C-9EA6-DF929625EA0E}">
        <p15:presenceInfo xmlns:p15="http://schemas.microsoft.com/office/powerpoint/2012/main" userId="S-1-5-21-1844237615-1580818891-725345543-2350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278F"/>
    <a:srgbClr val="00A550"/>
    <a:srgbClr val="82156A"/>
    <a:srgbClr val="009BD4"/>
    <a:srgbClr val="00ADEE"/>
    <a:srgbClr val="898989"/>
    <a:srgbClr val="F16521"/>
    <a:srgbClr val="ED6231"/>
    <a:srgbClr val="D849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9" autoAdjust="0"/>
    <p:restoredTop sz="92277" autoAdjust="0"/>
  </p:normalViewPr>
  <p:slideViewPr>
    <p:cSldViewPr snapToGrid="0">
      <p:cViewPr varScale="1">
        <p:scale>
          <a:sx n="100" d="100"/>
          <a:sy n="100" d="100"/>
        </p:scale>
        <p:origin x="597" y="51"/>
      </p:cViewPr>
      <p:guideLst>
        <p:guide orient="horz" pos="2492"/>
        <p:guide pos="32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slide" Target="slides/slide4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1265274" y="2315024"/>
            <a:ext cx="7250076" cy="3826933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170119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-16933"/>
            <a:ext cx="9144000" cy="6874933"/>
          </a:xfrm>
          <a:prstGeom prst="rect">
            <a:avLst/>
          </a:prstGeom>
          <a:gradFill>
            <a:gsLst>
              <a:gs pos="100000">
                <a:srgbClr val="00ADEE"/>
              </a:gs>
              <a:gs pos="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940" y="1573667"/>
            <a:ext cx="3718116" cy="3718116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28649" y="-16933"/>
            <a:ext cx="4890407" cy="6265333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63009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6"/>
            <a:ext cx="8245078" cy="4705756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942667461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Placeholder 2"/>
          <p:cNvSpPr>
            <a:spLocks noGrp="1"/>
          </p:cNvSpPr>
          <p:nvPr>
            <p:ph type="body" idx="15"/>
          </p:nvPr>
        </p:nvSpPr>
        <p:spPr>
          <a:xfrm>
            <a:off x="6030033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Content Placeholder 3"/>
          <p:cNvSpPr>
            <a:spLocks noGrp="1"/>
          </p:cNvSpPr>
          <p:nvPr>
            <p:ph sz="half" idx="16"/>
          </p:nvPr>
        </p:nvSpPr>
        <p:spPr>
          <a:xfrm>
            <a:off x="6030033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idx="17"/>
          </p:nvPr>
        </p:nvSpPr>
        <p:spPr>
          <a:xfrm>
            <a:off x="687962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2" name="Content Placeholder 3"/>
          <p:cNvSpPr>
            <a:spLocks noGrp="1"/>
          </p:cNvSpPr>
          <p:nvPr>
            <p:ph sz="half" idx="18"/>
          </p:nvPr>
        </p:nvSpPr>
        <p:spPr>
          <a:xfrm>
            <a:off x="687962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3" name="Text Placeholder 2"/>
          <p:cNvSpPr>
            <a:spLocks noGrp="1"/>
          </p:cNvSpPr>
          <p:nvPr>
            <p:ph type="body" idx="19"/>
          </p:nvPr>
        </p:nvSpPr>
        <p:spPr>
          <a:xfrm>
            <a:off x="3358997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4" name="Content Placeholder 3"/>
          <p:cNvSpPr>
            <a:spLocks noGrp="1"/>
          </p:cNvSpPr>
          <p:nvPr>
            <p:ph sz="half" idx="20"/>
          </p:nvPr>
        </p:nvSpPr>
        <p:spPr>
          <a:xfrm>
            <a:off x="3358997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792644392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age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3540059"/>
            <a:ext cx="9144000" cy="2882513"/>
          </a:xfrm>
          <a:prstGeom prst="rect">
            <a:avLst/>
          </a:prstGeom>
          <a:gradFill>
            <a:gsLst>
              <a:gs pos="0">
                <a:srgbClr val="00ADEE"/>
              </a:gs>
              <a:gs pos="10000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-36574"/>
            <a:ext cx="8058151" cy="3364263"/>
          </a:xfrm>
          <a:prstGeom prst="rect">
            <a:avLst/>
          </a:prstGeom>
        </p:spPr>
        <p:txBody>
          <a:bodyPr lIns="68580" tIns="342900" rIns="68580" bIns="342900" anchor="t"/>
          <a:lstStyle>
            <a:lvl1pPr marL="0">
              <a:spcBef>
                <a:spcPts val="75"/>
              </a:spcBef>
              <a:defRPr sz="2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842143229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9144000" cy="6263363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378583194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1"/>
            <a:ext cx="3037431" cy="6423360"/>
          </a:xfrm>
          <a:prstGeom prst="rect">
            <a:avLst/>
          </a:prstGeom>
          <a:solidFill>
            <a:srgbClr val="00A5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0"/>
            <a:ext cx="2485317" cy="923250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>
                <a:solidFill>
                  <a:schemeClr val="bg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924996"/>
            <a:ext cx="2485317" cy="5336320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5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61197693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1"/>
            <a:ext cx="3037431" cy="6423360"/>
          </a:xfrm>
          <a:prstGeom prst="rect">
            <a:avLst/>
          </a:prstGeom>
          <a:solidFill>
            <a:srgbClr val="00A5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0"/>
            <a:ext cx="2485317" cy="923250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>
                <a:solidFill>
                  <a:schemeClr val="bg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924996"/>
            <a:ext cx="2485317" cy="5336320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5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5246188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5"/>
            <a:ext cx="5256055" cy="5146195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43694888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6"/>
            <a:ext cx="8245078" cy="4705756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240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898989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024184716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5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2016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741352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423361"/>
            <a:ext cx="9144000" cy="434639"/>
          </a:xfrm>
          <a:prstGeom prst="rect">
            <a:avLst/>
          </a:prstGeom>
          <a:gradFill>
            <a:gsLst>
              <a:gs pos="0">
                <a:srgbClr val="00ADEE"/>
              </a:gs>
              <a:gs pos="10000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963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6" r:id="rId4"/>
    <p:sldLayoutId id="2147483677" r:id="rId5"/>
    <p:sldLayoutId id="2147483697" r:id="rId6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630936" y="6492240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5D9E6825-6159-436F-97B7-849D691F43BE}" type="slidenum">
              <a:rPr lang="en-US" sz="800" smtClean="0"/>
              <a:pPr algn="l"/>
              <a:t>‹#›</a:t>
            </a:fld>
            <a:endParaRPr lang="en-US" sz="800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240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898989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5220"/>
          <a:stretch/>
        </p:blipFill>
        <p:spPr>
          <a:xfrm>
            <a:off x="6361533" y="6448761"/>
            <a:ext cx="482711" cy="4092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133117" y="6564436"/>
            <a:ext cx="1388218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227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65274" y="2315024"/>
            <a:ext cx="7250076" cy="2217787"/>
          </a:xfrm>
        </p:spPr>
        <p:txBody>
          <a:bodyPr/>
          <a:lstStyle/>
          <a:p>
            <a:r>
              <a:rPr lang="en-US" sz="3600" dirty="0"/>
              <a:t>JVET-M0467</a:t>
            </a:r>
            <a:br>
              <a:rPr lang="en-US" sz="3600" dirty="0"/>
            </a:br>
            <a:r>
              <a:rPr lang="en-CA" dirty="0"/>
              <a:t>CE2-related: Symmetric MVD for Affine Bi-prediction Coding</a:t>
            </a:r>
            <a:endParaRPr lang="en-US" sz="36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41325" y="4870993"/>
            <a:ext cx="7250076" cy="1320806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err="1"/>
              <a:t>Jiancong</a:t>
            </a:r>
            <a:r>
              <a:rPr lang="en-US" sz="2800" dirty="0"/>
              <a:t> Luo, Yuwen He</a:t>
            </a:r>
          </a:p>
          <a:p>
            <a:r>
              <a:rPr lang="en-US" sz="2800" dirty="0"/>
              <a:t>InterDigital Inc.</a:t>
            </a:r>
          </a:p>
          <a:p>
            <a:r>
              <a:rPr lang="en-US" sz="2800" dirty="0"/>
              <a:t>January, 2019</a:t>
            </a:r>
          </a:p>
        </p:txBody>
      </p:sp>
    </p:spTree>
    <p:extLst>
      <p:ext uri="{BB962C8B-B14F-4D97-AF65-F5344CB8AC3E}">
        <p14:creationId xmlns:p14="http://schemas.microsoft.com/office/powerpoint/2010/main" val="1651418584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466819"/>
            <a:ext cx="8229600" cy="650357"/>
          </a:xfrm>
        </p:spPr>
        <p:txBody>
          <a:bodyPr/>
          <a:lstStyle/>
          <a:p>
            <a:r>
              <a:rPr lang="en-US" sz="3600" dirty="0"/>
              <a:t>Introduction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1196953"/>
            <a:ext cx="8245078" cy="4989056"/>
          </a:xfrm>
        </p:spPr>
        <p:txBody>
          <a:bodyPr>
            <a:normAutofit/>
          </a:bodyPr>
          <a:lstStyle/>
          <a:p>
            <a:r>
              <a:rPr lang="en-US" sz="2800" dirty="0"/>
              <a:t>Symmetric MVD mode in CE4.4.3 (JVET-M0481)</a:t>
            </a:r>
          </a:p>
          <a:p>
            <a:pPr lvl="1"/>
            <a:r>
              <a:rPr lang="en-US" sz="2400" dirty="0"/>
              <a:t>ref_l0_dx and ref_l1_idx are not signaled but derived</a:t>
            </a:r>
          </a:p>
          <a:p>
            <a:pPr lvl="1"/>
            <a:r>
              <a:rPr lang="en-US" sz="2400" dirty="0"/>
              <a:t>MvdL0 is signaled, MvdL1 is not signaled.</a:t>
            </a:r>
          </a:p>
          <a:p>
            <a:pPr lvl="1"/>
            <a:r>
              <a:rPr lang="en-US" sz="2400" dirty="0"/>
              <a:t>MV calculation</a:t>
            </a:r>
          </a:p>
          <a:p>
            <a:pPr marL="342900" lvl="1" indent="0">
              <a:buNone/>
            </a:pPr>
            <a:endParaRPr lang="en-CA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9E650BDD-A767-4568-9329-79627A73612E}"/>
                  </a:ext>
                </a:extLst>
              </p:cNvPr>
              <p:cNvSpPr/>
              <p:nvPr/>
            </p:nvSpPr>
            <p:spPr>
              <a:xfrm>
                <a:off x="628650" y="2940660"/>
                <a:ext cx="7224898" cy="7788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CA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CA" sz="20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CA" sz="200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sSub>
                                <m:sSubPr>
                                  <m:ctrlP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d>
                                    <m:dPr>
                                      <m:ctrlPr>
                                        <a:rPr lang="en-CA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CA" sz="20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CA" sz="2000" i="1">
                                              <a:latin typeface="Cambria Math" panose="02040503050406030204" pitchFamily="18" charset="0"/>
                                            </a:rPr>
                                            <m:t>𝑚𝑣𝑥</m:t>
                                          </m:r>
                                        </m:e>
                                        <m:sub>
                                          <m:r>
                                            <a:rPr lang="en-CA" sz="2000" i="0"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sub>
                                      </m:sSub>
                                      <m:r>
                                        <a:rPr lang="en-CA" sz="2000" i="0">
                                          <a:latin typeface="Cambria Math" panose="02040503050406030204" pitchFamily="18" charset="0"/>
                                        </a:rPr>
                                        <m:t>, </m:t>
                                      </m:r>
                                      <m:sSub>
                                        <m:sSubPr>
                                          <m:ctrlPr>
                                            <a:rPr lang="en-CA" sz="20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CA" sz="2000" i="1">
                                              <a:latin typeface="Cambria Math" panose="02040503050406030204" pitchFamily="18" charset="0"/>
                                            </a:rPr>
                                            <m:t>𝑚𝑣𝑦</m:t>
                                          </m:r>
                                        </m:e>
                                        <m:sub>
                                          <m:r>
                                            <a:rPr lang="en-CA" sz="2000" i="0"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sub>
                                      </m:sSub>
                                    </m:e>
                                  </m:d>
                                  <m:r>
                                    <a:rPr lang="en-CA" sz="2000" i="0">
                                      <a:latin typeface="Cambria Math" panose="02040503050406030204" pitchFamily="18" charset="0"/>
                                    </a:rPr>
                                    <m:t>=(</m:t>
                                  </m:r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𝑚𝑣𝑝𝑥</m:t>
                                  </m:r>
                                </m:e>
                                <m:sub>
                                  <m:r>
                                    <a:rPr lang="en-CA" sz="2000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CA" sz="2000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𝑚𝑣𝑑𝑥</m:t>
                                  </m:r>
                                </m:e>
                                <m:sub>
                                  <m:r>
                                    <a:rPr lang="en-CA" sz="2000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CA" sz="2000" i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𝑚𝑣𝑝𝑦</m:t>
                                  </m:r>
                                </m:e>
                                <m:sub>
                                  <m:r>
                                    <a:rPr lang="en-CA" sz="2000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CA" sz="2000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𝑚𝑣𝑑𝑦</m:t>
                                  </m:r>
                                </m:e>
                                <m:sub>
                                  <m:r>
                                    <a:rPr lang="en-CA" sz="2000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CA" sz="2000" i="0">
                                  <a:latin typeface="Cambria Math" panose="02040503050406030204" pitchFamily="18" charset="0"/>
                                </a:rPr>
                                <m:t>) </m:t>
                              </m:r>
                            </m:e>
                            <m:e>
                              <m:r>
                                <a:rPr lang="en-CA" sz="2000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d>
                                <m:dPr>
                                  <m:begChr m:val=""/>
                                  <m:ctrlP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CA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d>
                                        <m:dPr>
                                          <m:ctrlPr>
                                            <a:rPr lang="en-CA" sz="20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sSub>
                                            <m:sSubPr>
                                              <m:ctrlPr>
                                                <a:rPr lang="en-CA" sz="20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CA" sz="2000" i="1">
                                                  <a:latin typeface="Cambria Math" panose="02040503050406030204" pitchFamily="18" charset="0"/>
                                                </a:rPr>
                                                <m:t>𝑚𝑣𝑥</m:t>
                                              </m:r>
                                            </m:e>
                                            <m:sub>
                                              <m:r>
                                                <a:rPr lang="en-CA" sz="2000" i="0">
                                                  <a:latin typeface="Cambria Math" panose="02040503050406030204" pitchFamily="18" charset="0"/>
                                                </a:rPr>
                                                <m:t>1</m:t>
                                              </m:r>
                                            </m:sub>
                                          </m:sSub>
                                          <m:r>
                                            <a:rPr lang="en-CA" sz="2000" i="0">
                                              <a:latin typeface="Cambria Math" panose="02040503050406030204" pitchFamily="18" charset="0"/>
                                            </a:rPr>
                                            <m:t>, 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en-CA" sz="20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CA" sz="2000" i="1">
                                                  <a:latin typeface="Cambria Math" panose="02040503050406030204" pitchFamily="18" charset="0"/>
                                                </a:rPr>
                                                <m:t>𝑚𝑣𝑦</m:t>
                                              </m:r>
                                            </m:e>
                                            <m:sub>
                                              <m:r>
                                                <a:rPr lang="en-CA" sz="2000" i="0">
                                                  <a:latin typeface="Cambria Math" panose="02040503050406030204" pitchFamily="18" charset="0"/>
                                                </a:rPr>
                                                <m:t>1</m:t>
                                              </m:r>
                                            </m:sub>
                                          </m:sSub>
                                        </m:e>
                                      </m:d>
                                      <m:r>
                                        <a:rPr lang="en-CA" sz="2000" i="0">
                                          <a:latin typeface="Cambria Math" panose="02040503050406030204" pitchFamily="18" charset="0"/>
                                        </a:rPr>
                                        <m:t>=(</m:t>
                                      </m:r>
                                      <m:r>
                                        <a:rPr lang="en-CA" sz="2000" i="1">
                                          <a:latin typeface="Cambria Math" panose="02040503050406030204" pitchFamily="18" charset="0"/>
                                        </a:rPr>
                                        <m:t>𝑚𝑣𝑝𝑥</m:t>
                                      </m:r>
                                    </m:e>
                                    <m:sub>
                                      <m:r>
                                        <a:rPr lang="en-CA" sz="2000" i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en-CA" sz="2000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CA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sz="2000" i="1">
                                          <a:latin typeface="Cambria Math" panose="02040503050406030204" pitchFamily="18" charset="0"/>
                                        </a:rPr>
                                        <m:t>𝑚𝑣𝑑𝑥</m:t>
                                      </m:r>
                                    </m:e>
                                    <m:sub>
                                      <m:r>
                                        <a:rPr lang="en-CA" sz="2000" i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  <m:r>
                                    <a:rPr lang="en-CA" sz="2000" i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sSub>
                                    <m:sSubPr>
                                      <m:ctrlPr>
                                        <a:rPr lang="en-CA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sz="2000" i="1">
                                          <a:latin typeface="Cambria Math" panose="02040503050406030204" pitchFamily="18" charset="0"/>
                                        </a:rPr>
                                        <m:t>𝑚𝑣𝑝𝑦</m:t>
                                      </m:r>
                                    </m:e>
                                    <m:sub>
                                      <m:r>
                                        <a:rPr lang="en-CA" sz="2000" i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en-CA" sz="2000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CA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sz="2000" i="1">
                                          <a:latin typeface="Cambria Math" panose="02040503050406030204" pitchFamily="18" charset="0"/>
                                        </a:rPr>
                                        <m:t>𝑚𝑣𝑑𝑦</m:t>
                                      </m:r>
                                    </m:e>
                                    <m:sub>
                                      <m:r>
                                        <a:rPr lang="en-CA" sz="2000" i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eqArr>
                        </m:e>
                      </m:d>
                    </m:oMath>
                  </m:oMathPara>
                </a14:m>
                <a:endParaRPr lang="en-CA" sz="2000" dirty="0"/>
              </a:p>
            </p:txBody>
          </p:sp>
        </mc:Choice>
        <mc:Fallback xmlns="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9E650BDD-A767-4568-9329-79627A73612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650" y="2940660"/>
                <a:ext cx="7224898" cy="77886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99399353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59643" y="441881"/>
            <a:ext cx="8684331" cy="650357"/>
          </a:xfrm>
        </p:spPr>
        <p:txBody>
          <a:bodyPr/>
          <a:lstStyle/>
          <a:p>
            <a:r>
              <a:rPr lang="en-US" sz="3200" dirty="0"/>
              <a:t>Propose Symmetric MVD for Affine Bi-prediction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9107A21D-5BFA-4CD0-953D-DDEDBF9BC8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3015" y="24361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6E3D34A2-9C1A-4F78-9913-D90B6CA2C59E}"/>
                  </a:ext>
                </a:extLst>
              </p:cNvPr>
              <p:cNvSpPr txBox="1"/>
              <p:nvPr/>
            </p:nvSpPr>
            <p:spPr>
              <a:xfrm>
                <a:off x="259643" y="1217167"/>
                <a:ext cx="8112461" cy="45891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2800" dirty="0"/>
                  <a:t>Extend symmetric MVD to affine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2800" dirty="0"/>
                  <a:t>TL MVD in list-1 is derived from list-0, TR and BL MVD in list-1 is set to 0.</a:t>
                </a:r>
              </a:p>
              <a:p>
                <a:endParaRPr lang="en-US" sz="2800" dirty="0"/>
              </a:p>
              <a:p>
                <a:r>
                  <a:rPr lang="en-US" sz="2800" dirty="0"/>
                  <a:t>	</a:t>
                </a:r>
                <a:r>
                  <a:rPr lang="en-US" sz="2400" dirty="0"/>
                  <a:t>For the TL CPMV: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CA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CA" sz="18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en-CA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d>
                                    <m:dPr>
                                      <m:ctrlPr>
                                        <a:rPr lang="en-CA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CA" sz="1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  <m:t>𝑚𝑣𝑥</m:t>
                                          </m:r>
                                        </m:e>
                                        <m:sub>
                                          <m:r>
                                            <a:rPr lang="en-US" sz="1800">
                                              <a:latin typeface="Cambria Math" panose="02040503050406030204" pitchFamily="18" charset="0"/>
                                            </a:rPr>
                                            <m:t>0,0</m:t>
                                          </m:r>
                                        </m:sub>
                                      </m:sSub>
                                      <m:r>
                                        <a:rPr lang="en-US" sz="1800">
                                          <a:latin typeface="Cambria Math" panose="02040503050406030204" pitchFamily="18" charset="0"/>
                                        </a:rPr>
                                        <m:t>, </m:t>
                                      </m:r>
                                      <m:sSub>
                                        <m:sSubPr>
                                          <m:ctrlPr>
                                            <a:rPr lang="en-CA" sz="1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  <m:t>𝑚𝑣𝑦</m:t>
                                          </m:r>
                                        </m:e>
                                        <m:sub>
                                          <m:r>
                                            <a:rPr lang="en-US" sz="1800">
                                              <a:latin typeface="Cambria Math" panose="02040503050406030204" pitchFamily="18" charset="0"/>
                                            </a:rPr>
                                            <m:t>0,0</m:t>
                                          </m:r>
                                        </m:sub>
                                      </m:sSub>
                                    </m:e>
                                  </m:d>
                                  <m:r>
                                    <a:rPr lang="en-US" sz="1800">
                                      <a:latin typeface="Cambria Math" panose="02040503050406030204" pitchFamily="18" charset="0"/>
                                    </a:rPr>
                                    <m:t>=(</m:t>
                                  </m:r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𝑚𝑣𝑝𝑥</m:t>
                                  </m:r>
                                </m:e>
                                <m:sub>
                                  <m:r>
                                    <a:rPr lang="en-US" sz="1800">
                                      <a:latin typeface="Cambria Math" panose="02040503050406030204" pitchFamily="18" charset="0"/>
                                    </a:rPr>
                                    <m:t>0,0</m:t>
                                  </m:r>
                                </m:sub>
                              </m:sSub>
                              <m:r>
                                <a:rPr lang="en-US" sz="180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CA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𝑚𝑣𝑑𝑥</m:t>
                                  </m:r>
                                </m:e>
                                <m:sub>
                                  <m:r>
                                    <a:rPr lang="en-US" sz="1800">
                                      <a:latin typeface="Cambria Math" panose="02040503050406030204" pitchFamily="18" charset="0"/>
                                    </a:rPr>
                                    <m:t>0,0</m:t>
                                  </m:r>
                                </m:sub>
                              </m:sSub>
                              <m:r>
                                <a:rPr lang="en-US" sz="180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CA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𝑚𝑣𝑝𝑦</m:t>
                                  </m:r>
                                </m:e>
                                <m:sub>
                                  <m:r>
                                    <a:rPr lang="en-US" sz="1800">
                                      <a:latin typeface="Cambria Math" panose="02040503050406030204" pitchFamily="18" charset="0"/>
                                    </a:rPr>
                                    <m:t>0,0</m:t>
                                  </m:r>
                                </m:sub>
                              </m:sSub>
                              <m:r>
                                <a:rPr lang="en-US" sz="180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CA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𝑚𝑣𝑑𝑦</m:t>
                                  </m:r>
                                </m:e>
                                <m:sub>
                                  <m:r>
                                    <a:rPr lang="en-US" sz="1800">
                                      <a:latin typeface="Cambria Math" panose="02040503050406030204" pitchFamily="18" charset="0"/>
                                    </a:rPr>
                                    <m:t>0,0</m:t>
                                  </m:r>
                                </m:sub>
                              </m:sSub>
                              <m:r>
                                <a:rPr lang="en-US" sz="1800">
                                  <a:latin typeface="Cambria Math" panose="02040503050406030204" pitchFamily="18" charset="0"/>
                                </a:rPr>
                                <m:t>) 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en-CA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d>
                                    <m:dPr>
                                      <m:ctrlPr>
                                        <a:rPr lang="en-CA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CA" sz="1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  <m:t>𝑚𝑣𝑥</m:t>
                                          </m:r>
                                        </m:e>
                                        <m:sub>
                                          <m:r>
                                            <a:rPr lang="en-US" sz="1800">
                                              <a:latin typeface="Cambria Math" panose="02040503050406030204" pitchFamily="18" charset="0"/>
                                            </a:rPr>
                                            <m:t>1,0</m:t>
                                          </m:r>
                                        </m:sub>
                                      </m:sSub>
                                      <m:r>
                                        <a:rPr lang="en-US" sz="1800">
                                          <a:latin typeface="Cambria Math" panose="02040503050406030204" pitchFamily="18" charset="0"/>
                                        </a:rPr>
                                        <m:t>, </m:t>
                                      </m:r>
                                      <m:sSub>
                                        <m:sSubPr>
                                          <m:ctrlPr>
                                            <a:rPr lang="en-CA" sz="1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  <m:t>𝑚𝑣𝑦</m:t>
                                          </m:r>
                                        </m:e>
                                        <m:sub>
                                          <m:r>
                                            <a:rPr lang="en-US" sz="1800">
                                              <a:latin typeface="Cambria Math" panose="02040503050406030204" pitchFamily="18" charset="0"/>
                                            </a:rPr>
                                            <m:t>1,0</m:t>
                                          </m:r>
                                        </m:sub>
                                      </m:sSub>
                                    </m:e>
                                  </m:d>
                                  <m:r>
                                    <a:rPr lang="en-US" sz="1800">
                                      <a:latin typeface="Cambria Math" panose="02040503050406030204" pitchFamily="18" charset="0"/>
                                    </a:rPr>
                                    <m:t>=(</m:t>
                                  </m:r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𝑚𝑣𝑝𝑥</m:t>
                                  </m:r>
                                </m:e>
                                <m:sub>
                                  <m:r>
                                    <a:rPr lang="en-US" sz="1800">
                                      <a:latin typeface="Cambria Math" panose="02040503050406030204" pitchFamily="18" charset="0"/>
                                    </a:rPr>
                                    <m:t>1,0</m:t>
                                  </m:r>
                                </m:sub>
                              </m:sSub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CA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𝑚𝑣𝑑𝑥</m:t>
                                  </m:r>
                                </m:e>
                                <m:sub>
                                  <m:r>
                                    <a:rPr lang="en-US" sz="1800">
                                      <a:latin typeface="Cambria Math" panose="02040503050406030204" pitchFamily="18" charset="0"/>
                                    </a:rPr>
                                    <m:t>0,0</m:t>
                                  </m:r>
                                </m:sub>
                              </m:sSub>
                              <m:r>
                                <a:rPr lang="en-US" sz="180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CA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𝑚𝑣𝑝𝑦</m:t>
                                  </m:r>
                                </m:e>
                                <m:sub>
                                  <m:r>
                                    <a:rPr lang="en-US" sz="1800">
                                      <a:latin typeface="Cambria Math" panose="02040503050406030204" pitchFamily="18" charset="0"/>
                                    </a:rPr>
                                    <m:t>1,0</m:t>
                                  </m:r>
                                </m:sub>
                              </m:sSub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CA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𝑚𝑣𝑑𝑦</m:t>
                                  </m:r>
                                </m:e>
                                <m:sub>
                                  <m:r>
                                    <a:rPr lang="en-US" sz="1800">
                                      <a:latin typeface="Cambria Math" panose="02040503050406030204" pitchFamily="18" charset="0"/>
                                    </a:rPr>
                                    <m:t>0,0</m:t>
                                  </m:r>
                                </m:sub>
                              </m:sSub>
                              <m:r>
                                <a:rPr lang="en-US" sz="180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sz="2800" dirty="0"/>
              </a:p>
              <a:p>
                <a:pPr lvl="1"/>
                <a:r>
                  <a:rPr lang="en-US" sz="2400" dirty="0"/>
                  <a:t>	</a:t>
                </a:r>
              </a:p>
              <a:p>
                <a:pPr lvl="1"/>
                <a:r>
                  <a:rPr lang="en-US" sz="2400" dirty="0"/>
                  <a:t>	For TR and BL CPMV:</a:t>
                </a:r>
              </a:p>
              <a:p>
                <a:pPr lv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CA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CA" sz="18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en-CA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d>
                                    <m:dPr>
                                      <m:ctrlPr>
                                        <a:rPr lang="en-CA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CA" sz="1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  <m:t>𝑚𝑣𝑥</m:t>
                                          </m:r>
                                        </m:e>
                                        <m:sub>
                                          <m:r>
                                            <a:rPr lang="en-US" sz="1800">
                                              <a:latin typeface="Cambria Math" panose="02040503050406030204" pitchFamily="18" charset="0"/>
                                            </a:rPr>
                                            <m:t>0,</m:t>
                                          </m:r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sz="1800">
                                              <a:latin typeface="Cambria Math" panose="02040503050406030204" pitchFamily="18" charset="0"/>
                                            </a:rPr>
                                            <m:t>j</m:t>
                                          </m:r>
                                        </m:sub>
                                      </m:sSub>
                                      <m:r>
                                        <a:rPr lang="en-US" sz="1800">
                                          <a:latin typeface="Cambria Math" panose="02040503050406030204" pitchFamily="18" charset="0"/>
                                        </a:rPr>
                                        <m:t>, </m:t>
                                      </m:r>
                                      <m:sSub>
                                        <m:sSubPr>
                                          <m:ctrlPr>
                                            <a:rPr lang="en-CA" sz="1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  <m:t>𝑚𝑣𝑦</m:t>
                                          </m:r>
                                        </m:e>
                                        <m:sub>
                                          <m:r>
                                            <a:rPr lang="en-US" sz="1800">
                                              <a:latin typeface="Cambria Math" panose="02040503050406030204" pitchFamily="18" charset="0"/>
                                            </a:rPr>
                                            <m:t>0,</m:t>
                                          </m:r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sz="1800">
                                              <a:latin typeface="Cambria Math" panose="02040503050406030204" pitchFamily="18" charset="0"/>
                                            </a:rPr>
                                            <m:t>j</m:t>
                                          </m:r>
                                        </m:sub>
                                      </m:sSub>
                                    </m:e>
                                  </m:d>
                                  <m:r>
                                    <a:rPr lang="en-US" sz="1800">
                                      <a:latin typeface="Cambria Math" panose="02040503050406030204" pitchFamily="18" charset="0"/>
                                    </a:rPr>
                                    <m:t>=(</m:t>
                                  </m:r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𝑚𝑣𝑝𝑥</m:t>
                                  </m:r>
                                </m:e>
                                <m:sub>
                                  <m:r>
                                    <a:rPr lang="en-US" sz="1800">
                                      <a:latin typeface="Cambria Math" panose="02040503050406030204" pitchFamily="18" charset="0"/>
                                    </a:rPr>
                                    <m:t>0,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1800">
                                      <a:latin typeface="Cambria Math" panose="02040503050406030204" pitchFamily="18" charset="0"/>
                                    </a:rPr>
                                    <m:t>j</m:t>
                                  </m:r>
                                </m:sub>
                              </m:sSub>
                              <m:r>
                                <a:rPr lang="en-US" sz="180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CA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𝑚𝑣𝑑𝑥</m:t>
                                  </m:r>
                                </m:e>
                                <m:sub>
                                  <m:r>
                                    <a:rPr lang="en-US" sz="1800">
                                      <a:latin typeface="Cambria Math" panose="02040503050406030204" pitchFamily="18" charset="0"/>
                                    </a:rPr>
                                    <m:t>0,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1800">
                                      <a:latin typeface="Cambria Math" panose="02040503050406030204" pitchFamily="18" charset="0"/>
                                    </a:rPr>
                                    <m:t>j</m:t>
                                  </m:r>
                                </m:sub>
                              </m:sSub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CA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𝑚𝑣𝑑𝑥</m:t>
                                  </m:r>
                                </m:e>
                                <m:sub>
                                  <m:r>
                                    <a:rPr lang="en-US" sz="1800">
                                      <a:latin typeface="Cambria Math" panose="02040503050406030204" pitchFamily="18" charset="0"/>
                                    </a:rPr>
                                    <m:t>0,0</m:t>
                                  </m:r>
                                </m:sub>
                              </m:sSub>
                              <m:r>
                                <a:rPr lang="en-US" sz="180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CA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𝑚𝑣𝑝𝑦</m:t>
                                  </m:r>
                                </m:e>
                                <m:sub>
                                  <m:r>
                                    <a:rPr lang="en-US" sz="1800">
                                      <a:latin typeface="Cambria Math" panose="02040503050406030204" pitchFamily="18" charset="0"/>
                                    </a:rPr>
                                    <m:t>0,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1800">
                                      <a:latin typeface="Cambria Math" panose="02040503050406030204" pitchFamily="18" charset="0"/>
                                    </a:rPr>
                                    <m:t>j</m:t>
                                  </m:r>
                                </m:sub>
                              </m:sSub>
                              <m:r>
                                <a:rPr lang="en-US" sz="180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CA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𝑚𝑣𝑑𝑦</m:t>
                                  </m:r>
                                </m:e>
                                <m:sub>
                                  <m:r>
                                    <a:rPr lang="en-US" sz="1800">
                                      <a:latin typeface="Cambria Math" panose="02040503050406030204" pitchFamily="18" charset="0"/>
                                    </a:rPr>
                                    <m:t>0,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1800">
                                      <a:latin typeface="Cambria Math" panose="02040503050406030204" pitchFamily="18" charset="0"/>
                                    </a:rPr>
                                    <m:t>j</m:t>
                                  </m:r>
                                </m:sub>
                              </m:sSub>
                              <m:r>
                                <a:rPr lang="en-US" sz="180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CA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𝑚𝑣𝑑𝑦</m:t>
                                  </m:r>
                                </m:e>
                                <m:sub>
                                  <m:r>
                                    <a:rPr lang="en-US" sz="1800">
                                      <a:latin typeface="Cambria Math" panose="02040503050406030204" pitchFamily="18" charset="0"/>
                                    </a:rPr>
                                    <m:t>0,0</m:t>
                                  </m:r>
                                </m:sub>
                              </m:sSub>
                              <m:r>
                                <a:rPr lang="en-US" sz="1800">
                                  <a:latin typeface="Cambria Math" panose="02040503050406030204" pitchFamily="18" charset="0"/>
                                </a:rPr>
                                <m:t>) 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en-CA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d>
                                    <m:dPr>
                                      <m:ctrlPr>
                                        <a:rPr lang="en-CA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CA" sz="1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  <m:t>𝑚𝑣𝑥</m:t>
                                          </m:r>
                                        </m:e>
                                        <m:sub>
                                          <m:r>
                                            <a:rPr lang="en-US" sz="1800">
                                              <a:latin typeface="Cambria Math" panose="02040503050406030204" pitchFamily="18" charset="0"/>
                                            </a:rPr>
                                            <m:t>1,</m:t>
                                          </m:r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sz="1800">
                                              <a:latin typeface="Cambria Math" panose="02040503050406030204" pitchFamily="18" charset="0"/>
                                            </a:rPr>
                                            <m:t>j</m:t>
                                          </m:r>
                                        </m:sub>
                                      </m:sSub>
                                      <m:r>
                                        <a:rPr lang="en-US" sz="1800">
                                          <a:latin typeface="Cambria Math" panose="02040503050406030204" pitchFamily="18" charset="0"/>
                                        </a:rPr>
                                        <m:t>, </m:t>
                                      </m:r>
                                      <m:sSub>
                                        <m:sSubPr>
                                          <m:ctrlPr>
                                            <a:rPr lang="en-CA" sz="1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  <m:t>𝑚𝑣𝑦</m:t>
                                          </m:r>
                                        </m:e>
                                        <m:sub>
                                          <m:r>
                                            <a:rPr lang="en-US" sz="1800">
                                              <a:latin typeface="Cambria Math" panose="02040503050406030204" pitchFamily="18" charset="0"/>
                                            </a:rPr>
                                            <m:t>1,</m:t>
                                          </m:r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sz="1800">
                                              <a:latin typeface="Cambria Math" panose="02040503050406030204" pitchFamily="18" charset="0"/>
                                            </a:rPr>
                                            <m:t>j</m:t>
                                          </m:r>
                                        </m:sub>
                                      </m:sSub>
                                    </m:e>
                                  </m:d>
                                  <m:r>
                                    <a:rPr lang="en-US" sz="1800">
                                      <a:latin typeface="Cambria Math" panose="02040503050406030204" pitchFamily="18" charset="0"/>
                                    </a:rPr>
                                    <m:t>=(</m:t>
                                  </m:r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𝑚𝑣𝑝𝑥</m:t>
                                  </m:r>
                                </m:e>
                                <m:sub>
                                  <m:r>
                                    <a:rPr lang="en-US" sz="1800">
                                      <a:latin typeface="Cambria Math" panose="02040503050406030204" pitchFamily="18" charset="0"/>
                                    </a:rPr>
                                    <m:t>1,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1800">
                                      <a:latin typeface="Cambria Math" panose="02040503050406030204" pitchFamily="18" charset="0"/>
                                    </a:rPr>
                                    <m:t>j</m:t>
                                  </m:r>
                                </m:sub>
                              </m:sSub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CA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𝑚𝑣𝑑𝑥</m:t>
                                  </m:r>
                                </m:e>
                                <m:sub>
                                  <m:r>
                                    <a:rPr lang="en-US" sz="1800">
                                      <a:latin typeface="Cambria Math" panose="02040503050406030204" pitchFamily="18" charset="0"/>
                                    </a:rPr>
                                    <m:t>0,0</m:t>
                                  </m:r>
                                </m:sub>
                              </m:sSub>
                              <m:r>
                                <a:rPr lang="en-US" sz="180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CA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𝑚𝑣𝑝𝑦</m:t>
                                  </m:r>
                                </m:e>
                                <m:sub>
                                  <m:r>
                                    <a:rPr lang="en-US" sz="1800">
                                      <a:latin typeface="Cambria Math" panose="02040503050406030204" pitchFamily="18" charset="0"/>
                                    </a:rPr>
                                    <m:t>1,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1800">
                                      <a:latin typeface="Cambria Math" panose="02040503050406030204" pitchFamily="18" charset="0"/>
                                    </a:rPr>
                                    <m:t>j</m:t>
                                  </m:r>
                                </m:sub>
                              </m:sSub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CA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𝑚𝑣𝑑𝑥</m:t>
                                  </m:r>
                                </m:e>
                                <m:sub>
                                  <m:r>
                                    <a:rPr lang="en-US" sz="1800">
                                      <a:latin typeface="Cambria Math" panose="02040503050406030204" pitchFamily="18" charset="0"/>
                                    </a:rPr>
                                    <m:t>0,0</m:t>
                                  </m:r>
                                </m:sub>
                              </m:sSub>
                              <m:r>
                                <a:rPr lang="en-US" sz="180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6E3D34A2-9C1A-4F78-9913-D90B6CA2C5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643" y="1217167"/>
                <a:ext cx="8112461" cy="4589141"/>
              </a:xfrm>
              <a:prstGeom prst="rect">
                <a:avLst/>
              </a:prstGeom>
              <a:blipFill>
                <a:blip r:embed="rId2"/>
                <a:stretch>
                  <a:fillRect l="-1353" t="-1330" r="-3985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79502365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l" defTabSz="6858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616601"/>
            <a:ext cx="8229600" cy="650356"/>
          </a:xfrm>
        </p:spPr>
        <p:txBody>
          <a:bodyPr/>
          <a:lstStyle/>
          <a:p>
            <a:r>
              <a:rPr lang="en-US" sz="3200" dirty="0"/>
              <a:t>Experimental results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2DBCD1E7-C020-4A16-9A75-0339D2BADD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5364376"/>
              </p:ext>
            </p:extLst>
          </p:nvPr>
        </p:nvGraphicFramePr>
        <p:xfrm>
          <a:off x="1009650" y="1671655"/>
          <a:ext cx="6701393" cy="4321878"/>
        </p:xfrm>
        <a:graphic>
          <a:graphicData uri="http://schemas.openxmlformats.org/drawingml/2006/table">
            <a:tbl>
              <a:tblPr/>
              <a:tblGrid>
                <a:gridCol w="2117588">
                  <a:extLst>
                    <a:ext uri="{9D8B030D-6E8A-4147-A177-3AD203B41FA5}">
                      <a16:colId xmlns:a16="http://schemas.microsoft.com/office/drawing/2014/main" val="1759963003"/>
                    </a:ext>
                  </a:extLst>
                </a:gridCol>
                <a:gridCol w="916761">
                  <a:extLst>
                    <a:ext uri="{9D8B030D-6E8A-4147-A177-3AD203B41FA5}">
                      <a16:colId xmlns:a16="http://schemas.microsoft.com/office/drawing/2014/main" val="459893442"/>
                    </a:ext>
                  </a:extLst>
                </a:gridCol>
                <a:gridCol w="916761">
                  <a:extLst>
                    <a:ext uri="{9D8B030D-6E8A-4147-A177-3AD203B41FA5}">
                      <a16:colId xmlns:a16="http://schemas.microsoft.com/office/drawing/2014/main" val="4232618995"/>
                    </a:ext>
                  </a:extLst>
                </a:gridCol>
                <a:gridCol w="916761">
                  <a:extLst>
                    <a:ext uri="{9D8B030D-6E8A-4147-A177-3AD203B41FA5}">
                      <a16:colId xmlns:a16="http://schemas.microsoft.com/office/drawing/2014/main" val="3340080744"/>
                    </a:ext>
                  </a:extLst>
                </a:gridCol>
                <a:gridCol w="916761">
                  <a:extLst>
                    <a:ext uri="{9D8B030D-6E8A-4147-A177-3AD203B41FA5}">
                      <a16:colId xmlns:a16="http://schemas.microsoft.com/office/drawing/2014/main" val="515551300"/>
                    </a:ext>
                  </a:extLst>
                </a:gridCol>
                <a:gridCol w="916761">
                  <a:extLst>
                    <a:ext uri="{9D8B030D-6E8A-4147-A177-3AD203B41FA5}">
                      <a16:colId xmlns:a16="http://schemas.microsoft.com/office/drawing/2014/main" val="2151054854"/>
                    </a:ext>
                  </a:extLst>
                </a:gridCol>
              </a:tblGrid>
              <a:tr h="392898">
                <a:tc>
                  <a:txBody>
                    <a:bodyPr/>
                    <a:lstStyle/>
                    <a:p>
                      <a:pPr algn="ctr" fontAlgn="ctr"/>
                      <a:endParaRPr lang="en-CA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CA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3034785"/>
                  </a:ext>
                </a:extLst>
              </a:tr>
              <a:tr h="392898">
                <a:tc>
                  <a:txBody>
                    <a:bodyPr/>
                    <a:lstStyle/>
                    <a:p>
                      <a:pPr algn="ctr" fontAlgn="ctr"/>
                      <a:endParaRPr lang="en-CA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CA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2990206"/>
                  </a:ext>
                </a:extLst>
              </a:tr>
              <a:tr h="392898">
                <a:tc>
                  <a:txBody>
                    <a:bodyPr/>
                    <a:lstStyle/>
                    <a:p>
                      <a:pPr algn="ctr" fontAlgn="ctr"/>
                      <a:endParaRPr lang="en-CA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158567"/>
                  </a:ext>
                </a:extLst>
              </a:tr>
              <a:tr h="392898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0508780"/>
                  </a:ext>
                </a:extLst>
              </a:tr>
              <a:tr h="392898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228274"/>
                  </a:ext>
                </a:extLst>
              </a:tr>
              <a:tr h="392898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4823584"/>
                  </a:ext>
                </a:extLst>
              </a:tr>
              <a:tr h="392898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6132734"/>
                  </a:ext>
                </a:extLst>
              </a:tr>
              <a:tr h="392898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865942"/>
                  </a:ext>
                </a:extLst>
              </a:tr>
              <a:tr h="392898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6673054"/>
                  </a:ext>
                </a:extLst>
              </a:tr>
              <a:tr h="392898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8961947"/>
                  </a:ext>
                </a:extLst>
              </a:tr>
              <a:tr h="392898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141848"/>
                  </a:ext>
                </a:extLst>
              </a:tr>
            </a:tbl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8B421A37-E144-4697-BB37-4DF7B9097A24}"/>
              </a:ext>
            </a:extLst>
          </p:cNvPr>
          <p:cNvSpPr txBox="1"/>
          <p:nvPr/>
        </p:nvSpPr>
        <p:spPr>
          <a:xfrm>
            <a:off x="3292885" y="1201866"/>
            <a:ext cx="38276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Table 1: Compare to VTM-3.0</a:t>
            </a:r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831410611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l" defTabSz="6858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616601"/>
            <a:ext cx="8229600" cy="650356"/>
          </a:xfrm>
        </p:spPr>
        <p:txBody>
          <a:bodyPr/>
          <a:lstStyle/>
          <a:p>
            <a:r>
              <a:rPr lang="en-US" sz="3200" dirty="0"/>
              <a:t>Experimental results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7543AE85-B8B0-4014-B89D-CBC636E9CA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4453900"/>
              </p:ext>
            </p:extLst>
          </p:nvPr>
        </p:nvGraphicFramePr>
        <p:xfrm>
          <a:off x="966788" y="1509713"/>
          <a:ext cx="7105650" cy="4685208"/>
        </p:xfrm>
        <a:graphic>
          <a:graphicData uri="http://schemas.openxmlformats.org/drawingml/2006/table">
            <a:tbl>
              <a:tblPr/>
              <a:tblGrid>
                <a:gridCol w="2245330">
                  <a:extLst>
                    <a:ext uri="{9D8B030D-6E8A-4147-A177-3AD203B41FA5}">
                      <a16:colId xmlns:a16="http://schemas.microsoft.com/office/drawing/2014/main" val="2071264382"/>
                    </a:ext>
                  </a:extLst>
                </a:gridCol>
                <a:gridCol w="972064">
                  <a:extLst>
                    <a:ext uri="{9D8B030D-6E8A-4147-A177-3AD203B41FA5}">
                      <a16:colId xmlns:a16="http://schemas.microsoft.com/office/drawing/2014/main" val="3004142187"/>
                    </a:ext>
                  </a:extLst>
                </a:gridCol>
                <a:gridCol w="972064">
                  <a:extLst>
                    <a:ext uri="{9D8B030D-6E8A-4147-A177-3AD203B41FA5}">
                      <a16:colId xmlns:a16="http://schemas.microsoft.com/office/drawing/2014/main" val="1118521636"/>
                    </a:ext>
                  </a:extLst>
                </a:gridCol>
                <a:gridCol w="972064">
                  <a:extLst>
                    <a:ext uri="{9D8B030D-6E8A-4147-A177-3AD203B41FA5}">
                      <a16:colId xmlns:a16="http://schemas.microsoft.com/office/drawing/2014/main" val="1800419440"/>
                    </a:ext>
                  </a:extLst>
                </a:gridCol>
                <a:gridCol w="972064">
                  <a:extLst>
                    <a:ext uri="{9D8B030D-6E8A-4147-A177-3AD203B41FA5}">
                      <a16:colId xmlns:a16="http://schemas.microsoft.com/office/drawing/2014/main" val="1239766520"/>
                    </a:ext>
                  </a:extLst>
                </a:gridCol>
                <a:gridCol w="972064">
                  <a:extLst>
                    <a:ext uri="{9D8B030D-6E8A-4147-A177-3AD203B41FA5}">
                      <a16:colId xmlns:a16="http://schemas.microsoft.com/office/drawing/2014/main" val="2432209322"/>
                    </a:ext>
                  </a:extLst>
                </a:gridCol>
              </a:tblGrid>
              <a:tr h="425928">
                <a:tc>
                  <a:txBody>
                    <a:bodyPr/>
                    <a:lstStyle/>
                    <a:p>
                      <a:pPr algn="ctr" fontAlgn="ctr"/>
                      <a:endParaRPr lang="en-CA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CA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3324746"/>
                  </a:ext>
                </a:extLst>
              </a:tr>
              <a:tr h="425928">
                <a:tc>
                  <a:txBody>
                    <a:bodyPr/>
                    <a:lstStyle/>
                    <a:p>
                      <a:pPr algn="ctr" fontAlgn="ctr"/>
                      <a:endParaRPr lang="en-CA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CA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  <a:endParaRPr lang="en-CA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8339548"/>
                  </a:ext>
                </a:extLst>
              </a:tr>
              <a:tr h="425928">
                <a:tc>
                  <a:txBody>
                    <a:bodyPr/>
                    <a:lstStyle/>
                    <a:p>
                      <a:pPr algn="ctr" fontAlgn="ctr"/>
                      <a:endParaRPr lang="en-CA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3181231"/>
                  </a:ext>
                </a:extLst>
              </a:tr>
              <a:tr h="425928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859237"/>
                  </a:ext>
                </a:extLst>
              </a:tr>
              <a:tr h="425928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103363"/>
                  </a:ext>
                </a:extLst>
              </a:tr>
              <a:tr h="425928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0471836"/>
                  </a:ext>
                </a:extLst>
              </a:tr>
              <a:tr h="425928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9747530"/>
                  </a:ext>
                </a:extLst>
              </a:tr>
              <a:tr h="425928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9440457"/>
                  </a:ext>
                </a:extLst>
              </a:tr>
              <a:tr h="425928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8440105"/>
                  </a:ext>
                </a:extLst>
              </a:tr>
              <a:tr h="425928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0155932"/>
                  </a:ext>
                </a:extLst>
              </a:tr>
              <a:tr h="425928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000531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528400D1-4197-46E1-B94D-08DC7D47FC56}"/>
              </a:ext>
            </a:extLst>
          </p:cNvPr>
          <p:cNvSpPr txBox="1"/>
          <p:nvPr/>
        </p:nvSpPr>
        <p:spPr>
          <a:xfrm>
            <a:off x="3124200" y="1101498"/>
            <a:ext cx="39164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Table 2: Combine with M0444</a:t>
            </a:r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1427232122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466819"/>
            <a:ext cx="8229600" cy="650357"/>
          </a:xfrm>
        </p:spPr>
        <p:txBody>
          <a:bodyPr/>
          <a:lstStyle/>
          <a:p>
            <a:r>
              <a:rPr lang="en-US" sz="3600" dirty="0"/>
              <a:t>Summary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1196953"/>
            <a:ext cx="8245078" cy="4989056"/>
          </a:xfrm>
        </p:spPr>
        <p:txBody>
          <a:bodyPr>
            <a:normAutofit/>
          </a:bodyPr>
          <a:lstStyle/>
          <a:p>
            <a:r>
              <a:rPr lang="en-US" sz="2800" dirty="0"/>
              <a:t>Proposal extends symmetric MVD from regular AMVP to affine AMVP</a:t>
            </a:r>
            <a:endParaRPr lang="en-CA" sz="2400" dirty="0"/>
          </a:p>
          <a:p>
            <a:r>
              <a:rPr lang="en-US" sz="2700" dirty="0"/>
              <a:t>Performance</a:t>
            </a:r>
          </a:p>
          <a:p>
            <a:pPr lvl="1"/>
            <a:r>
              <a:rPr lang="en-US" sz="2400" dirty="0"/>
              <a:t>-0.13% for RA</a:t>
            </a:r>
          </a:p>
          <a:p>
            <a:pPr lvl="1"/>
            <a:r>
              <a:rPr lang="en-US" sz="2400" dirty="0"/>
              <a:t>-0.42% for RA when combine with CE4.4.3</a:t>
            </a:r>
          </a:p>
          <a:p>
            <a:r>
              <a:rPr lang="en-US" sz="2700" dirty="0"/>
              <a:t>Propose to study in CE</a:t>
            </a:r>
          </a:p>
          <a:p>
            <a:pPr marL="342900" lvl="1" indent="0">
              <a:buNone/>
            </a:pPr>
            <a:endParaRPr lang="en-CA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F7F8F83-14F1-4E80-90EC-EF253E6CDA4B}"/>
              </a:ext>
            </a:extLst>
          </p:cNvPr>
          <p:cNvSpPr txBox="1"/>
          <p:nvPr/>
        </p:nvSpPr>
        <p:spPr>
          <a:xfrm>
            <a:off x="781050" y="5321073"/>
            <a:ext cx="75742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Thank Qualcomm for cross-checking (JVET-M0795)</a:t>
            </a:r>
            <a:endParaRPr lang="en-CA" sz="2800" dirty="0"/>
          </a:p>
        </p:txBody>
      </p:sp>
    </p:spTree>
    <p:extLst>
      <p:ext uri="{BB962C8B-B14F-4D97-AF65-F5344CB8AC3E}">
        <p14:creationId xmlns:p14="http://schemas.microsoft.com/office/powerpoint/2010/main" val="641293997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Interior Slides - purple orange bottom ba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No Bottom Ba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082BE0617BB0F4DBA317F3CA0A1CB95" ma:contentTypeVersion="1" ma:contentTypeDescription="Create a new document." ma:contentTypeScope="" ma:versionID="3fba3e50a04d7a98856e55cc4bc133a7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48c5b5cd9b8d25ff6dd15848836f4270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73076798-8766-4271-930E-BEDC6147B3B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FCB0417-5C18-460F-A52C-87D117F22E6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866DEC2-9B21-4A1E-9E1F-EFC2BC0985AD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sharepoint/v3"/>
    <ds:schemaRef ds:uri="http://purl.org/dc/terms/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2902</TotalTime>
  <Words>459</Words>
  <Application>Microsoft Office PowerPoint</Application>
  <PresentationFormat>On-screen Show (4:3)</PresentationFormat>
  <Paragraphs>153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Calibri</vt:lpstr>
      <vt:lpstr>Calibri Light</vt:lpstr>
      <vt:lpstr>Cambria Math</vt:lpstr>
      <vt:lpstr>Intro Section Slides</vt:lpstr>
      <vt:lpstr>Interior Slides - purple orange bottom bar</vt:lpstr>
      <vt:lpstr>No Bottom Bar</vt:lpstr>
      <vt:lpstr>JVET-M0467 CE2-related: Symmetric MVD for Affine Bi-prediction Coding</vt:lpstr>
      <vt:lpstr>Introduction</vt:lpstr>
      <vt:lpstr>Propose Symmetric MVD for Affine Bi-prediction</vt:lpstr>
      <vt:lpstr>Experimental results</vt:lpstr>
      <vt:lpstr>Experimental results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Yuwen He</cp:lastModifiedBy>
  <cp:revision>499</cp:revision>
  <dcterms:created xsi:type="dcterms:W3CDTF">2015-02-09T18:40:38Z</dcterms:created>
  <dcterms:modified xsi:type="dcterms:W3CDTF">2019-01-12T10:35:50Z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0x0101006082BE0617BB0F4DBA317F3CA0A1CB95</vt:lpwstr>
  </property>
  <property fmtid="{D5CDD505-2E9C-101B-9397-08002B2CF9AE}" pid="3" name="_dlc_DocIdItemGuid">
    <vt:lpwstr>64e2b727-7c4b-4477-b277-0231193af7c2</vt:lpwstr>
  </property>
</Properties>
</file>