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4"/>
    <p:sldMasterId id="2147483661" r:id="rId5"/>
    <p:sldMasterId id="2147483667" r:id="rId6"/>
  </p:sldMasterIdLst>
  <p:notesMasterIdLst>
    <p:notesMasterId r:id="rId13"/>
  </p:notesMasterIdLst>
  <p:handoutMasterIdLst>
    <p:handoutMasterId r:id="rId14"/>
  </p:handoutMasterIdLst>
  <p:sldIdLst>
    <p:sldId id="268" r:id="rId7"/>
    <p:sldId id="269" r:id="rId8"/>
    <p:sldId id="295" r:id="rId9"/>
    <p:sldId id="306" r:id="rId10"/>
    <p:sldId id="307" r:id="rId11"/>
    <p:sldId id="305" r:id="rId12"/>
  </p:sldIdLst>
  <p:sldSz cx="9144000" cy="6858000" type="screen4x3"/>
  <p:notesSz cx="6858000" cy="91440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92" userDrawn="1">
          <p15:clr>
            <a:srgbClr val="A4A3A4"/>
          </p15:clr>
        </p15:guide>
        <p15:guide id="2" pos="3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stor, Douglas R" initials="CDR" lastIdx="8" clrIdx="0">
    <p:extLst/>
  </p:cmAuthor>
  <p:cmAuthor id="2" name="Racha, Renuka" initials="RR" lastIdx="8" clrIdx="1">
    <p:extLst/>
  </p:cmAuthor>
  <p:cmAuthor id="3" name="Yan Ye" initials="YY" lastIdx="3" clrIdx="2">
    <p:extLst>
      <p:ext uri="{19B8F6BF-5375-455C-9EA6-DF929625EA0E}">
        <p15:presenceInfo xmlns:p15="http://schemas.microsoft.com/office/powerpoint/2012/main" userId="Yan Ye" providerId="None"/>
      </p:ext>
    </p:extLst>
  </p:cmAuthor>
  <p:cmAuthor id="4" name="Xiu, Xiaoyu" initials="XX" lastIdx="1" clrIdx="3">
    <p:extLst>
      <p:ext uri="{19B8F6BF-5375-455C-9EA6-DF929625EA0E}">
        <p15:presenceInfo xmlns:p15="http://schemas.microsoft.com/office/powerpoint/2012/main" userId="S-1-5-21-1844237615-1580818891-725345543-25194" providerId="AD"/>
      </p:ext>
    </p:extLst>
  </p:cmAuthor>
  <p:cmAuthor id="5" name="Yuwen He" initials="YH" lastIdx="2" clrIdx="4">
    <p:extLst>
      <p:ext uri="{19B8F6BF-5375-455C-9EA6-DF929625EA0E}">
        <p15:presenceInfo xmlns:p15="http://schemas.microsoft.com/office/powerpoint/2012/main" userId="S-1-5-21-1844237615-1580818891-725345543-2350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2278F"/>
    <a:srgbClr val="00A550"/>
    <a:srgbClr val="82156A"/>
    <a:srgbClr val="009BD4"/>
    <a:srgbClr val="00ADEE"/>
    <a:srgbClr val="898989"/>
    <a:srgbClr val="F16521"/>
    <a:srgbClr val="ED6231"/>
    <a:srgbClr val="D849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2277" autoAdjust="0"/>
  </p:normalViewPr>
  <p:slideViewPr>
    <p:cSldViewPr snapToGrid="0">
      <p:cViewPr varScale="1">
        <p:scale>
          <a:sx n="161" d="100"/>
          <a:sy n="161" d="100"/>
        </p:scale>
        <p:origin x="120" y="100"/>
      </p:cViewPr>
      <p:guideLst>
        <p:guide orient="horz" pos="2492"/>
        <p:guide pos="329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3822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4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1/12/2019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38269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70119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-16933"/>
            <a:ext cx="9144000" cy="6874933"/>
          </a:xfrm>
          <a:prstGeom prst="rect">
            <a:avLst/>
          </a:prstGeom>
          <a:gradFill>
            <a:gsLst>
              <a:gs pos="100000">
                <a:srgbClr val="00ADEE"/>
              </a:gs>
              <a:gs pos="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0940" y="1573667"/>
            <a:ext cx="3718116" cy="3718116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628649" y="-16933"/>
            <a:ext cx="4890407" cy="6265333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63009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942667461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ext Placeholder 2"/>
          <p:cNvSpPr>
            <a:spLocks noGrp="1"/>
          </p:cNvSpPr>
          <p:nvPr>
            <p:ph type="body" idx="15"/>
          </p:nvPr>
        </p:nvSpPr>
        <p:spPr>
          <a:xfrm>
            <a:off x="6030033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0" name="Content Placeholder 3"/>
          <p:cNvSpPr>
            <a:spLocks noGrp="1"/>
          </p:cNvSpPr>
          <p:nvPr>
            <p:ph sz="half" idx="16"/>
          </p:nvPr>
        </p:nvSpPr>
        <p:spPr>
          <a:xfrm>
            <a:off x="6030033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1" name="Text Placeholder 2"/>
          <p:cNvSpPr>
            <a:spLocks noGrp="1"/>
          </p:cNvSpPr>
          <p:nvPr>
            <p:ph type="body" idx="17"/>
          </p:nvPr>
        </p:nvSpPr>
        <p:spPr>
          <a:xfrm>
            <a:off x="687962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2" name="Content Placeholder 3"/>
          <p:cNvSpPr>
            <a:spLocks noGrp="1"/>
          </p:cNvSpPr>
          <p:nvPr>
            <p:ph sz="half" idx="18"/>
          </p:nvPr>
        </p:nvSpPr>
        <p:spPr>
          <a:xfrm>
            <a:off x="687962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3" name="Text Placeholder 2"/>
          <p:cNvSpPr>
            <a:spLocks noGrp="1"/>
          </p:cNvSpPr>
          <p:nvPr>
            <p:ph type="body" idx="19"/>
          </p:nvPr>
        </p:nvSpPr>
        <p:spPr>
          <a:xfrm>
            <a:off x="3358997" y="-1"/>
            <a:ext cx="2485317" cy="1456841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4" name="Content Placeholder 3"/>
          <p:cNvSpPr>
            <a:spLocks noGrp="1"/>
          </p:cNvSpPr>
          <p:nvPr>
            <p:ph sz="half" idx="20"/>
          </p:nvPr>
        </p:nvSpPr>
        <p:spPr>
          <a:xfrm>
            <a:off x="3358997" y="1456842"/>
            <a:ext cx="2485317" cy="4804473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1792644392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lf pag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3540059"/>
            <a:ext cx="9144000" cy="2882513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457200" y="-36574"/>
            <a:ext cx="8058151" cy="3364263"/>
          </a:xfrm>
          <a:prstGeom prst="rect">
            <a:avLst/>
          </a:prstGeom>
        </p:spPr>
        <p:txBody>
          <a:bodyPr lIns="68580" tIns="342900" rIns="68580" bIns="342900" anchor="t"/>
          <a:lstStyle>
            <a:lvl1pPr marL="0">
              <a:spcBef>
                <a:spcPts val="75"/>
              </a:spcBef>
              <a:defRPr sz="2800" b="1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842143229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/>
          <p:cNvSpPr>
            <a:spLocks noGrp="1"/>
          </p:cNvSpPr>
          <p:nvPr>
            <p:ph type="pic" sz="quarter" idx="11"/>
          </p:nvPr>
        </p:nvSpPr>
        <p:spPr>
          <a:xfrm>
            <a:off x="0" y="0"/>
            <a:ext cx="9144000" cy="6263363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 dirty="0"/>
          </a:p>
        </p:txBody>
      </p:sp>
      <p:sp>
        <p:nvSpPr>
          <p:cNvPr id="3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378583194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61197693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6115693" y="1"/>
            <a:ext cx="3037431" cy="6423360"/>
          </a:xfrm>
          <a:prstGeom prst="rect">
            <a:avLst/>
          </a:prstGeom>
          <a:solidFill>
            <a:srgbClr val="00A5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6395212" y="0"/>
            <a:ext cx="2485317" cy="923250"/>
          </a:xfrm>
          <a:prstGeom prst="rect">
            <a:avLst/>
          </a:prstGeom>
        </p:spPr>
        <p:txBody>
          <a:bodyPr lIns="68580" tIns="34290" rIns="68580" bIns="34290" anchor="b"/>
          <a:lstStyle>
            <a:lvl1pPr marL="0" indent="0">
              <a:buNone/>
              <a:defRPr sz="2100" b="1">
                <a:solidFill>
                  <a:schemeClr val="bg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half" idx="18"/>
          </p:nvPr>
        </p:nvSpPr>
        <p:spPr>
          <a:xfrm>
            <a:off x="6395212" y="924996"/>
            <a:ext cx="2485317" cy="5336320"/>
          </a:xfrm>
          <a:prstGeom prst="rect">
            <a:avLst/>
          </a:prstGeom>
        </p:spPr>
        <p:txBody>
          <a:bodyPr lIns="68580" tIns="34290" rIns="68580" bIns="34290"/>
          <a:lstStyle>
            <a:lvl1pPr>
              <a:defRPr sz="1800">
                <a:solidFill>
                  <a:schemeClr val="bg1"/>
                </a:solidFill>
              </a:defRPr>
            </a:lvl1pPr>
            <a:lvl2pPr>
              <a:defRPr sz="1500">
                <a:solidFill>
                  <a:schemeClr val="bg1"/>
                </a:solidFill>
              </a:defRPr>
            </a:lvl2pPr>
            <a:lvl3pPr>
              <a:defRPr sz="1400">
                <a:solidFill>
                  <a:schemeClr val="bg1"/>
                </a:solidFill>
              </a:defRPr>
            </a:lvl3pPr>
            <a:lvl4pPr>
              <a:defRPr sz="1200">
                <a:solidFill>
                  <a:schemeClr val="bg1"/>
                </a:solidFill>
              </a:defRPr>
            </a:lvl4pPr>
            <a:lvl5pPr>
              <a:defRPr sz="12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5246188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5"/>
            <a:ext cx="5256055" cy="5146195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43694888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65035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defRPr sz="2800" b="1" i="0">
                <a:latin typeface="Calibri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Content Placeholder 3"/>
          <p:cNvSpPr>
            <a:spLocks noGrp="1"/>
          </p:cNvSpPr>
          <p:nvPr>
            <p:ph sz="quarter" idx="13"/>
          </p:nvPr>
        </p:nvSpPr>
        <p:spPr>
          <a:xfrm>
            <a:off x="453629" y="924996"/>
            <a:ext cx="8245078" cy="4705756"/>
          </a:xfrm>
          <a:prstGeom prst="rect">
            <a:avLst/>
          </a:prstGeom>
        </p:spPr>
        <p:txBody>
          <a:bodyPr vert="horz" lIns="68580" tIns="34290" rIns="68580" bIns="3429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024184716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5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Relationship Id="rId9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2016 InterDigital,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7413524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6423361"/>
            <a:ext cx="9144000" cy="434639"/>
          </a:xfrm>
          <a:prstGeom prst="rect">
            <a:avLst/>
          </a:prstGeom>
          <a:gradFill>
            <a:gsLst>
              <a:gs pos="0">
                <a:srgbClr val="00ADEE"/>
              </a:gs>
              <a:gs pos="100000">
                <a:srgbClr val="00A550"/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FFFFFF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-5349" r="-514" b="15213"/>
          <a:stretch/>
        </p:blipFill>
        <p:spPr>
          <a:xfrm>
            <a:off x="6361534" y="6423361"/>
            <a:ext cx="484679" cy="43463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3117" y="6564436"/>
            <a:ext cx="1382233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63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6" r:id="rId4"/>
    <p:sldLayoutId id="2147483677" r:id="rId5"/>
    <p:sldLayoutId id="2147483697" r:id="rId6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630936" y="6492240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fld id="{5D9E6825-6159-436F-97B7-849D691F43BE}" type="slidenum">
              <a:rPr lang="en-US" sz="800" smtClean="0"/>
              <a:pPr algn="l"/>
              <a:t>‹#›</a:t>
            </a:fld>
            <a:endParaRPr lang="en-US" sz="800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492240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>
                <a:solidFill>
                  <a:srgbClr val="898989"/>
                </a:solidFill>
                <a:latin typeface="Calibri Light"/>
                <a:cs typeface="Calibri Light"/>
              </a:defRPr>
            </a:lvl1pPr>
          </a:lstStyle>
          <a:p>
            <a:r>
              <a:rPr lang="en-US" dirty="0"/>
              <a:t>© 2018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15220"/>
          <a:stretch/>
        </p:blipFill>
        <p:spPr>
          <a:xfrm>
            <a:off x="6361533" y="6448761"/>
            <a:ext cx="482711" cy="40923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133117" y="6564436"/>
            <a:ext cx="1388218" cy="154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227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ransition spd="slow">
    <p:push dir="u"/>
  </p:transition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265274" y="2315024"/>
            <a:ext cx="7250076" cy="2217787"/>
          </a:xfrm>
        </p:spPr>
        <p:txBody>
          <a:bodyPr/>
          <a:lstStyle/>
          <a:p>
            <a:r>
              <a:rPr lang="en-US" sz="3600" dirty="0"/>
              <a:t>JVET-M0444</a:t>
            </a:r>
            <a:br>
              <a:rPr lang="en-US" sz="3600" dirty="0"/>
            </a:br>
            <a:r>
              <a:rPr lang="en-CA" dirty="0"/>
              <a:t>CE4-related: Simplified symmetric MVD based on CE4.4.3</a:t>
            </a:r>
            <a:endParaRPr lang="en-US" sz="3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241325" y="4870993"/>
            <a:ext cx="7250076" cy="1320806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 algn="l" defTabSz="685800" rtl="0" eaLnBrk="1" latinLnBrk="0" hangingPunct="1">
              <a:lnSpc>
                <a:spcPct val="90000"/>
              </a:lnSpc>
              <a:spcBef>
                <a:spcPts val="75"/>
              </a:spcBef>
              <a:buNone/>
              <a:defRPr sz="4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err="1"/>
              <a:t>Jiancong</a:t>
            </a:r>
            <a:r>
              <a:rPr lang="en-US" sz="2800" dirty="0"/>
              <a:t> Luo, Yuwen He</a:t>
            </a:r>
          </a:p>
          <a:p>
            <a:r>
              <a:rPr lang="en-US" sz="2800" dirty="0"/>
              <a:t>InterDigital Inc.</a:t>
            </a:r>
          </a:p>
          <a:p>
            <a:r>
              <a:rPr lang="en-US" sz="2800" dirty="0"/>
              <a:t>January, 2019</a:t>
            </a:r>
          </a:p>
        </p:txBody>
      </p:sp>
    </p:spTree>
    <p:extLst>
      <p:ext uri="{BB962C8B-B14F-4D97-AF65-F5344CB8AC3E}">
        <p14:creationId xmlns:p14="http://schemas.microsoft.com/office/powerpoint/2010/main" val="1651418584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Introduction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Symmetric MVD mode in CE4.4.3 (JVET-M0481)</a:t>
            </a:r>
          </a:p>
          <a:p>
            <a:pPr lvl="1"/>
            <a:r>
              <a:rPr lang="en-US" sz="2400" dirty="0"/>
              <a:t>ref_l0_dx and ref_l1_idx are not signaled but derived</a:t>
            </a:r>
          </a:p>
          <a:p>
            <a:pPr lvl="1"/>
            <a:r>
              <a:rPr lang="en-US" sz="2400" dirty="0"/>
              <a:t>MvdL0 is signaled, MvdL1 is not signaled.</a:t>
            </a:r>
          </a:p>
          <a:p>
            <a:pPr lvl="1"/>
            <a:r>
              <a:rPr lang="en-US" sz="2400" dirty="0"/>
              <a:t>MV calculation</a:t>
            </a:r>
          </a:p>
          <a:p>
            <a:pPr marL="342900" lvl="1" indent="0">
              <a:buNone/>
            </a:pPr>
            <a:endParaRPr lang="en-CA" sz="24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/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{"/>
                          <m:endChr m:val=""/>
                          <m:ctrlPr>
                            <a:rPr lang="en-CA" sz="20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CA" sz="2000" i="1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CA" sz="200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d>
                                    <m:d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𝑚𝑣𝑥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, </m:t>
                                      </m:r>
                                      <m:sSub>
                                        <m:sSub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  <m:t>𝑚𝑣𝑦</m:t>
                                          </m:r>
                                        </m:e>
                                        <m: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0</m:t>
                                          </m:r>
                                        </m:sub>
                                      </m:sSub>
                                    </m:e>
                                  </m:d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=(</m:t>
                                  </m:r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𝑚𝑣𝑑𝑥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𝑚𝑣𝑝𝑦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  <m:t>𝑚𝑣𝑑𝑦</m:t>
                                  </m:r>
                                </m:e>
                                <m: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) </m:t>
                              </m:r>
                            </m:e>
                            <m:e>
                              <m:r>
                                <a:rPr lang="en-CA" sz="2000" i="0">
                                  <a:latin typeface="Cambria Math" panose="02040503050406030204" pitchFamily="18" charset="0"/>
                                </a:rPr>
                                <m:t>&amp;</m:t>
                              </m:r>
                              <m:d>
                                <m:dPr>
                                  <m:begChr m:val=""/>
                                  <m:ctrlPr>
                                    <a:rPr lang="en-CA" sz="2000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d>
                                        <m:dPr>
                                          <m:ctrlPr>
                                            <a:rPr lang="en-CA" sz="2000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  <m:r>
                                            <a:rPr lang="en-CA" sz="2000" i="0">
                                              <a:latin typeface="Cambria Math" panose="02040503050406030204" pitchFamily="18" charset="0"/>
                                            </a:rPr>
                                            <m:t>, 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CA" sz="2000" i="1">
                                                  <a:latin typeface="Cambria Math" panose="02040503050406030204" pitchFamily="18" charset="0"/>
                                                </a:rPr>
                                                <m:t>𝑚𝑣𝑦</m:t>
                                              </m:r>
                                            </m:e>
                                            <m:sub>
                                              <m:r>
                                                <a:rPr lang="en-CA" sz="2000" i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=(</m:t>
                                      </m:r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𝑚𝑣𝑑𝑥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𝑚𝑣𝑝𝑦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1</m:t>
                                      </m:r>
                                    </m:sub>
                                  </m:sSub>
                                  <m:r>
                                    <a:rPr lang="en-CA" sz="2000" i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CA" sz="2000" i="1">
                                          <a:latin typeface="Cambria Math" panose="02040503050406030204" pitchFamily="18" charset="0"/>
                                        </a:rPr>
                                        <m:t>𝑚𝑣𝑑𝑦</m:t>
                                      </m:r>
                                    </m:e>
                                    <m:sub>
                                      <m:r>
                                        <a:rPr lang="en-CA" sz="2000" i="0">
                                          <a:latin typeface="Cambria Math" panose="02040503050406030204" pitchFamily="18" charset="0"/>
                                        </a:rPr>
                                        <m:t>0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eqArr>
                        </m:e>
                      </m:d>
                    </m:oMath>
                  </m:oMathPara>
                </a14:m>
                <a:endParaRPr lang="en-CA" sz="2000" dirty="0"/>
              </a:p>
            </p:txBody>
          </p:sp>
        </mc:Choice>
        <mc:Fallback xmlns="">
          <p:sp>
            <p:nvSpPr>
              <p:cNvPr id="2" name="Rectangle 1">
                <a:extLst>
                  <a:ext uri="{FF2B5EF4-FFF2-40B4-BE49-F238E27FC236}">
                    <a16:creationId xmlns:a16="http://schemas.microsoft.com/office/drawing/2014/main" id="{9E650BDD-A767-4568-9329-79627A73612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940660"/>
                <a:ext cx="7224898" cy="778868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CA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0689056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59643" y="441881"/>
            <a:ext cx="8684331" cy="650357"/>
          </a:xfrm>
        </p:spPr>
        <p:txBody>
          <a:bodyPr/>
          <a:lstStyle/>
          <a:p>
            <a:r>
              <a:rPr lang="en-US" sz="3600" dirty="0"/>
              <a:t>Proposed Simplified Symmetric MVD</a:t>
            </a:r>
          </a:p>
        </p:txBody>
      </p:sp>
      <p:sp>
        <p:nvSpPr>
          <p:cNvPr id="9" name="Rectangle 2">
            <a:extLst>
              <a:ext uri="{FF2B5EF4-FFF2-40B4-BE49-F238E27FC236}">
                <a16:creationId xmlns:a16="http://schemas.microsoft.com/office/drawing/2014/main" id="{9107A21D-5BFA-4CD0-953D-DDEDBF9BC8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33015" y="2436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6E3D34A2-9C1A-4F78-9913-D90B6CA2C59E}"/>
              </a:ext>
            </a:extLst>
          </p:cNvPr>
          <p:cNvSpPr txBox="1"/>
          <p:nvPr/>
        </p:nvSpPr>
        <p:spPr>
          <a:xfrm>
            <a:off x="259643" y="1217167"/>
            <a:ext cx="8112461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Disallow BDOF for Symmetric MVD mode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CA" sz="2800" dirty="0"/>
              <a:t>BDOF is not effective for Symmetric MVD and can be disallowed to reduce decoder complexity</a:t>
            </a:r>
            <a:endParaRPr lang="en-US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800" dirty="0"/>
              <a:t>Encoder side optimization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2800" dirty="0"/>
              <a:t>Choose initial MV from a set of candidates 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 obtained from </a:t>
            </a:r>
            <a:r>
              <a:rPr lang="en-US" sz="2800" dirty="0" err="1"/>
              <a:t>uni</a:t>
            </a:r>
            <a:r>
              <a:rPr lang="en-US" sz="2800" dirty="0"/>
              <a:t>-prediction search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 obtained from bi-prediction search </a:t>
            </a:r>
          </a:p>
          <a:p>
            <a:pPr marL="971550" lvl="2" indent="-285750">
              <a:buFont typeface="Arial" panose="020B0604020202020204" pitchFamily="34" charset="0"/>
              <a:buChar char="•"/>
            </a:pPr>
            <a:r>
              <a:rPr lang="en-US" sz="2800" dirty="0"/>
              <a:t>the MVs from the AMVP list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79502365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2DBCD1E7-C020-4A16-9A75-0339D2BADD8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8386291"/>
              </p:ext>
            </p:extLst>
          </p:nvPr>
        </p:nvGraphicFramePr>
        <p:xfrm>
          <a:off x="880648" y="1838063"/>
          <a:ext cx="7170819" cy="3802711"/>
        </p:xfrm>
        <a:graphic>
          <a:graphicData uri="http://schemas.openxmlformats.org/drawingml/2006/table">
            <a:tbl>
              <a:tblPr/>
              <a:tblGrid>
                <a:gridCol w="2265924">
                  <a:extLst>
                    <a:ext uri="{9D8B030D-6E8A-4147-A177-3AD203B41FA5}">
                      <a16:colId xmlns:a16="http://schemas.microsoft.com/office/drawing/2014/main" val="1759963003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459893442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4232618995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3340080744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515551300"/>
                    </a:ext>
                  </a:extLst>
                </a:gridCol>
                <a:gridCol w="980979">
                  <a:extLst>
                    <a:ext uri="{9D8B030D-6E8A-4147-A177-3AD203B41FA5}">
                      <a16:colId xmlns:a16="http://schemas.microsoft.com/office/drawing/2014/main" val="2151054854"/>
                    </a:ext>
                  </a:extLst>
                </a:gridCol>
              </a:tblGrid>
              <a:tr h="345701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63034785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VTM-3.0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42990206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158567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90508780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522827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482358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1613273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865942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673054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8961947"/>
                  </a:ext>
                </a:extLst>
              </a:tr>
              <a:tr h="345701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41848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8B421A37-E144-4697-BB37-4DF7B9097A24}"/>
              </a:ext>
            </a:extLst>
          </p:cNvPr>
          <p:cNvSpPr txBox="1"/>
          <p:nvPr/>
        </p:nvSpPr>
        <p:spPr>
          <a:xfrm>
            <a:off x="3197264" y="1152400"/>
            <a:ext cx="322524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Table 1: Compare to VTM-3.0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1498209104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6" name="Slide Number Placeholder 3"/>
          <p:cNvSpPr txBox="1">
            <a:spLocks/>
          </p:cNvSpPr>
          <p:nvPr/>
        </p:nvSpPr>
        <p:spPr>
          <a:xfrm>
            <a:off x="628650" y="6492875"/>
            <a:ext cx="20574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algn="l" defTabSz="685800" rtl="0" eaLnBrk="1" latinLnBrk="0" hangingPunct="1">
              <a:defRPr sz="900" kern="1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7" name="Footer Placeholder 4"/>
          <p:cNvSpPr txBox="1">
            <a:spLocks/>
          </p:cNvSpPr>
          <p:nvPr/>
        </p:nvSpPr>
        <p:spPr>
          <a:xfrm>
            <a:off x="3124200" y="6491127"/>
            <a:ext cx="2895600" cy="365125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en-US"/>
            </a:defPPr>
            <a:lvl1pPr marL="0" marR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b="0" i="0" kern="1200">
                <a:solidFill>
                  <a:srgbClr val="FFFFFF"/>
                </a:solidFill>
                <a:latin typeface="Calibri Light"/>
                <a:ea typeface="+mn-ea"/>
                <a:cs typeface="Calibri Light"/>
              </a:defRPr>
            </a:lvl1pPr>
            <a:lvl2pPr marL="3429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616601"/>
            <a:ext cx="8229600" cy="650356"/>
          </a:xfrm>
        </p:spPr>
        <p:txBody>
          <a:bodyPr/>
          <a:lstStyle/>
          <a:p>
            <a:r>
              <a:rPr lang="en-US" sz="3200" dirty="0"/>
              <a:t>Experimental results</a:t>
            </a:r>
          </a:p>
        </p:txBody>
      </p:sp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7543AE85-B8B0-4014-B89D-CBC636E9CA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1679530"/>
              </p:ext>
            </p:extLst>
          </p:nvPr>
        </p:nvGraphicFramePr>
        <p:xfrm>
          <a:off x="991848" y="1939794"/>
          <a:ext cx="7269420" cy="3978073"/>
        </p:xfrm>
        <a:graphic>
          <a:graphicData uri="http://schemas.openxmlformats.org/drawingml/2006/table">
            <a:tbl>
              <a:tblPr/>
              <a:tblGrid>
                <a:gridCol w="2297080">
                  <a:extLst>
                    <a:ext uri="{9D8B030D-6E8A-4147-A177-3AD203B41FA5}">
                      <a16:colId xmlns:a16="http://schemas.microsoft.com/office/drawing/2014/main" val="2071264382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3004142187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1118521636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1800419440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1239766520"/>
                    </a:ext>
                  </a:extLst>
                </a:gridCol>
                <a:gridCol w="994468">
                  <a:extLst>
                    <a:ext uri="{9D8B030D-6E8A-4147-A177-3AD203B41FA5}">
                      <a16:colId xmlns:a16="http://schemas.microsoft.com/office/drawing/2014/main" val="2432209322"/>
                    </a:ext>
                  </a:extLst>
                </a:gridCol>
              </a:tblGrid>
              <a:tr h="361643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93324746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CE4.4.3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CA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8339548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3181231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6859237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8103363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0471836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747530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CA" sz="18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49440457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48440105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0155932"/>
                  </a:ext>
                </a:extLst>
              </a:tr>
              <a:tr h="361643"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 (optional)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-0.18%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00053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528400D1-4197-46E1-B94D-08DC7D47FC56}"/>
              </a:ext>
            </a:extLst>
          </p:cNvPr>
          <p:cNvSpPr txBox="1"/>
          <p:nvPr/>
        </p:nvSpPr>
        <p:spPr>
          <a:xfrm>
            <a:off x="2908371" y="1352573"/>
            <a:ext cx="31114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Table 2: Compare to CE4.4.3</a:t>
            </a:r>
            <a:endParaRPr lang="en-CA" sz="2000" dirty="0"/>
          </a:p>
        </p:txBody>
      </p:sp>
    </p:spTree>
    <p:extLst>
      <p:ext uri="{BB962C8B-B14F-4D97-AF65-F5344CB8AC3E}">
        <p14:creationId xmlns:p14="http://schemas.microsoft.com/office/powerpoint/2010/main" val="33587620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© 2018 InterDigital, Inc. All Rights Reserved.</a:t>
            </a:r>
            <a:endParaRPr lang="en-US" dirty="0"/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457200" y="466819"/>
            <a:ext cx="8229600" cy="650357"/>
          </a:xfrm>
        </p:spPr>
        <p:txBody>
          <a:bodyPr/>
          <a:lstStyle/>
          <a:p>
            <a:r>
              <a:rPr lang="en-US" sz="3600" dirty="0"/>
              <a:t>Summary</a:t>
            </a:r>
          </a:p>
        </p:txBody>
      </p:sp>
      <p:sp>
        <p:nvSpPr>
          <p:cNvPr id="9" name="Content Placeholder 2"/>
          <p:cNvSpPr>
            <a:spLocks noGrp="1"/>
          </p:cNvSpPr>
          <p:nvPr>
            <p:ph sz="quarter" idx="13"/>
          </p:nvPr>
        </p:nvSpPr>
        <p:spPr>
          <a:xfrm>
            <a:off x="453629" y="1196953"/>
            <a:ext cx="8245078" cy="4989056"/>
          </a:xfrm>
        </p:spPr>
        <p:txBody>
          <a:bodyPr>
            <a:normAutofit/>
          </a:bodyPr>
          <a:lstStyle/>
          <a:p>
            <a:r>
              <a:rPr lang="en-US" sz="2800" dirty="0"/>
              <a:t>Propose simplified Symmetric MVD based on CE4.4.3</a:t>
            </a:r>
          </a:p>
          <a:p>
            <a:pPr lvl="1"/>
            <a:r>
              <a:rPr lang="en-CA" sz="2400" dirty="0"/>
              <a:t>Disable BDOF in Symmetric MVD mode</a:t>
            </a:r>
          </a:p>
          <a:p>
            <a:pPr lvl="1"/>
            <a:r>
              <a:rPr lang="en-CA" sz="2400" dirty="0"/>
              <a:t>Symmetric MVD search algorithm optimization</a:t>
            </a:r>
          </a:p>
          <a:p>
            <a:r>
              <a:rPr lang="en-US" sz="2700" dirty="0"/>
              <a:t>Performance</a:t>
            </a:r>
          </a:p>
          <a:p>
            <a:pPr lvl="1"/>
            <a:r>
              <a:rPr lang="en-US" sz="2400" dirty="0"/>
              <a:t>-0.33% with 5% Encoder Time increase over VTM 3.0</a:t>
            </a:r>
          </a:p>
          <a:p>
            <a:pPr lvl="1"/>
            <a:r>
              <a:rPr lang="en-US" sz="2400" dirty="0"/>
              <a:t>-0.17% with 1% Encoder Time increase over CE4.4.3</a:t>
            </a:r>
          </a:p>
          <a:p>
            <a:r>
              <a:rPr lang="en-US" sz="2700" dirty="0"/>
              <a:t>Propose for adoption to VVC</a:t>
            </a:r>
          </a:p>
          <a:p>
            <a:pPr marL="0" indent="0">
              <a:buNone/>
            </a:pPr>
            <a:endParaRPr lang="en-US" sz="2700" dirty="0"/>
          </a:p>
          <a:p>
            <a:pPr marL="342900" lvl="1" indent="0">
              <a:buNone/>
            </a:pPr>
            <a:endParaRPr lang="en-CA" sz="2400" dirty="0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A3D16067-E231-4F31-8F1F-9B2244F051EF}"/>
              </a:ext>
            </a:extLst>
          </p:cNvPr>
          <p:cNvSpPr txBox="1"/>
          <p:nvPr/>
        </p:nvSpPr>
        <p:spPr>
          <a:xfrm>
            <a:off x="453629" y="5478123"/>
            <a:ext cx="68006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Thank Huawei for cross-checking (JVET-M0721)</a:t>
            </a:r>
          </a:p>
          <a:p>
            <a:endParaRPr lang="en-CA" sz="2400" dirty="0"/>
          </a:p>
        </p:txBody>
      </p:sp>
    </p:spTree>
    <p:extLst>
      <p:ext uri="{BB962C8B-B14F-4D97-AF65-F5344CB8AC3E}">
        <p14:creationId xmlns:p14="http://schemas.microsoft.com/office/powerpoint/2010/main" val="641293997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Intro Section Slid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Interior Slides - purple orange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No Bottom Bar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082BE0617BB0F4DBA317F3CA0A1CB95" ma:contentTypeVersion="1" ma:contentTypeDescription="Create a new document." ma:contentTypeScope="" ma:versionID="3fba3e50a04d7a98856e55cc4bc133a7">
  <xsd:schema xmlns:xsd="http://www.w3.org/2001/XMLSchema" xmlns:xs="http://www.w3.org/2001/XMLSchema" xmlns:p="http://schemas.microsoft.com/office/2006/metadata/properties" xmlns:ns1="http://schemas.microsoft.com/sharepoint/v3" targetNamespace="http://schemas.microsoft.com/office/2006/metadata/properties" ma:root="true" ma:fieldsID="48c5b5cd9b8d25ff6dd15848836f4270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PublishingStartDate" ma:index="8" nillable="true" ma:displayName="Scheduling Start Date" ma:description="Scheduling Start Date is a site column created by the Publishing feature. It is used to specify the date and time on which this page will first appear to site visitors." ma:hidden="true" ma:internalName="PublishingStartDate">
      <xsd:simpleType>
        <xsd:restriction base="dms:Unknown"/>
      </xsd:simpleType>
    </xsd:element>
    <xsd:element name="PublishingExpirationDate" ma:index="9" nillable="true" ma:displayName="Scheduling End Date" ma:description="Scheduling End Date is a site column created by the Publishing feature. It is used to specify the date and time on which this page will no longer appear to site visitors.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2FCB0417-5C18-460F-A52C-87D117F22E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866DEC2-9B21-4A1E-9E1F-EFC2BC0985AD}">
  <ds:schemaRefs>
    <ds:schemaRef ds:uri="http://schemas.microsoft.com/office/2006/metadata/properties"/>
    <ds:schemaRef ds:uri="http://schemas.microsoft.com/sharepoint/v3"/>
    <ds:schemaRef ds:uri="http://purl.org/dc/terms/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3076798-8766-4271-930E-BEDC6147B3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3295</TotalTime>
  <Words>501</Words>
  <Application>Microsoft Office PowerPoint</Application>
  <PresentationFormat>On-screen Show (4:3)</PresentationFormat>
  <Paragraphs>154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Cambria Math</vt:lpstr>
      <vt:lpstr>Intro Section Slides</vt:lpstr>
      <vt:lpstr>Interior Slides - purple orange bottom bar</vt:lpstr>
      <vt:lpstr>No Bottom Bar</vt:lpstr>
      <vt:lpstr>JVET-M0444 CE4-related: Simplified symmetric MVD based on CE4.4.3</vt:lpstr>
      <vt:lpstr>Introduction</vt:lpstr>
      <vt:lpstr>Proposed Simplified Symmetric MVD</vt:lpstr>
      <vt:lpstr>Experimental results</vt:lpstr>
      <vt:lpstr>Experimental results</vt:lpstr>
      <vt:lpstr>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Daniel Luo</cp:lastModifiedBy>
  <cp:revision>502</cp:revision>
  <dcterms:created xsi:type="dcterms:W3CDTF">2015-02-09T18:40:38Z</dcterms:created>
  <dcterms:modified xsi:type="dcterms:W3CDTF">2019-01-12T10:54:19Z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0x0101006082BE0617BB0F4DBA317F3CA0A1CB95</vt:lpwstr>
  </property>
  <property fmtid="{D5CDD505-2E9C-101B-9397-08002B2CF9AE}" pid="3" name="_dlc_DocIdItemGuid">
    <vt:lpwstr>64e2b727-7c4b-4477-b277-0231193af7c2</vt:lpwstr>
  </property>
</Properties>
</file>