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9" r:id="rId3"/>
    <p:sldId id="262" r:id="rId4"/>
    <p:sldId id="265" r:id="rId5"/>
    <p:sldId id="263" r:id="rId6"/>
    <p:sldId id="261" r:id="rId7"/>
    <p:sldId id="264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95622" autoAdjust="0"/>
  </p:normalViewPr>
  <p:slideViewPr>
    <p:cSldViewPr snapToGrid="0">
      <p:cViewPr varScale="1">
        <p:scale>
          <a:sx n="111" d="100"/>
          <a:sy n="111" d="100"/>
        </p:scale>
        <p:origin x="12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6847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8988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3172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9730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/>
              <a:t>Non-CE11: Considering boundary strength on CPR coded </a:t>
            </a:r>
            <a:r>
              <a:rPr lang="en-CA" altLang="ko-KR" dirty="0" smtClean="0"/>
              <a:t>block</a:t>
            </a:r>
            <a:br>
              <a:rPr lang="en-CA" altLang="ko-KR" dirty="0" smtClean="0"/>
            </a:br>
            <a:r>
              <a:rPr lang="en-US" altLang="ko-KR" dirty="0" smtClean="0"/>
              <a:t>(JVET-M0336)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 smtClean="0"/>
              <a:t>Hyeongmun</a:t>
            </a:r>
            <a:r>
              <a:rPr lang="en-US" altLang="ko-KR" dirty="0" smtClean="0"/>
              <a:t> Jang (hm.jang@lge.com)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Suggest boundary strength decision for CPR coded block boundary</a:t>
            </a:r>
          </a:p>
          <a:p>
            <a:pPr lvl="1"/>
            <a:r>
              <a:rPr lang="en-US" altLang="ko-KR" dirty="0" smtClean="0"/>
              <a:t>Method 1.</a:t>
            </a:r>
          </a:p>
          <a:p>
            <a:pPr lvl="2"/>
            <a:r>
              <a:rPr lang="en-CA" altLang="ko-KR" dirty="0"/>
              <a:t>Boundary strength is set as 0 when at least one of block is coded as CPR across the block boundary. </a:t>
            </a:r>
          </a:p>
          <a:p>
            <a:pPr lvl="1"/>
            <a:endParaRPr lang="en-US" altLang="ko-KR" dirty="0"/>
          </a:p>
          <a:p>
            <a:pPr lvl="1"/>
            <a:r>
              <a:rPr lang="en-US" altLang="ko-KR" dirty="0" smtClean="0"/>
              <a:t>Method 2.</a:t>
            </a:r>
          </a:p>
          <a:p>
            <a:pPr lvl="2"/>
            <a:r>
              <a:rPr lang="en-CA" altLang="ko-KR" dirty="0"/>
              <a:t>Boundary strength is set as 0 when both block are coded as CPR and is set as 1 when only one block is coded as CPR across the block boundary</a:t>
            </a:r>
            <a:endParaRPr lang="ko-KR" altLang="ko-KR"/>
          </a:p>
          <a:p>
            <a:pPr lvl="2"/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Provide </a:t>
            </a:r>
            <a:r>
              <a:rPr lang="en-US" altLang="ko-KR" dirty="0"/>
              <a:t>visual quality improvement on computer generated video sequence where CPR mode occurs frequently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333915" y="731186"/>
            <a:ext cx="9238172" cy="101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altLang="ko-KR" dirty="0" smtClean="0">
                <a:latin typeface="Times New Roman" panose="02020603050405020304" pitchFamily="18" charset="0"/>
              </a:rPr>
              <a:t>Method 1</a:t>
            </a:r>
          </a:p>
          <a:p>
            <a:pPr marL="742950" lvl="1" indent="-285750">
              <a:spcBef>
                <a:spcPts val="680"/>
              </a:spcBef>
              <a:buFont typeface="Times New Roman" panose="02020603050405020304" pitchFamily="18" charset="0"/>
              <a:buChar char="–"/>
            </a:pPr>
            <a:r>
              <a:rPr lang="en-CA" altLang="ko-KR" dirty="0" smtClean="0">
                <a:latin typeface="Times New Roman" panose="02020603050405020304" pitchFamily="18" charset="0"/>
              </a:rPr>
              <a:t>Boundary </a:t>
            </a:r>
            <a:r>
              <a:rPr lang="en-CA" altLang="ko-KR" dirty="0">
                <a:latin typeface="Times New Roman" panose="02020603050405020304" pitchFamily="18" charset="0"/>
              </a:rPr>
              <a:t>strength is set as 0 when at least one of block is coded as CPR across the block boundary. </a:t>
            </a:r>
            <a:endParaRPr lang="en-CA" altLang="ko-KR" dirty="0" smtClean="0">
              <a:latin typeface="Times New Roman" panose="02020603050405020304" pitchFamily="18" charset="0"/>
            </a:endParaRPr>
          </a:p>
        </p:txBody>
      </p:sp>
      <p:sp>
        <p:nvSpPr>
          <p:cNvPr id="5" name="다이아몬드 4"/>
          <p:cNvSpPr/>
          <p:nvPr/>
        </p:nvSpPr>
        <p:spPr>
          <a:xfrm>
            <a:off x="4776531" y="1738402"/>
            <a:ext cx="2875005" cy="914400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P is CPR || Q is CPR</a:t>
            </a:r>
            <a:endParaRPr lang="ko-KR" altLang="en-US" sz="800" b="1"/>
          </a:p>
        </p:txBody>
      </p:sp>
      <p:sp>
        <p:nvSpPr>
          <p:cNvPr id="6" name="직사각형 5"/>
          <p:cNvSpPr/>
          <p:nvPr/>
        </p:nvSpPr>
        <p:spPr>
          <a:xfrm>
            <a:off x="7379687" y="5865559"/>
            <a:ext cx="1845276" cy="527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BS set equal 0</a:t>
            </a:r>
            <a:endParaRPr lang="ko-KR" altLang="en-US" sz="800" b="1"/>
          </a:p>
        </p:txBody>
      </p:sp>
      <p:sp>
        <p:nvSpPr>
          <p:cNvPr id="7" name="다이아몬드 6"/>
          <p:cNvSpPr/>
          <p:nvPr/>
        </p:nvSpPr>
        <p:spPr>
          <a:xfrm>
            <a:off x="2280465" y="3105883"/>
            <a:ext cx="2875005" cy="914400"/>
          </a:xfrm>
          <a:prstGeom prst="diamond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P is INTRA || Q is INTRA</a:t>
            </a:r>
            <a:endParaRPr lang="ko-KR" altLang="en-US" sz="800" b="1"/>
          </a:p>
        </p:txBody>
      </p:sp>
      <p:sp>
        <p:nvSpPr>
          <p:cNvPr id="8" name="직사각형 7"/>
          <p:cNvSpPr/>
          <p:nvPr/>
        </p:nvSpPr>
        <p:spPr>
          <a:xfrm>
            <a:off x="4376995" y="5865558"/>
            <a:ext cx="1845276" cy="527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BS set equal 1</a:t>
            </a:r>
            <a:endParaRPr lang="ko-KR" altLang="en-US" sz="800" b="1"/>
          </a:p>
        </p:txBody>
      </p:sp>
      <p:sp>
        <p:nvSpPr>
          <p:cNvPr id="9" name="직사각형 8"/>
          <p:cNvSpPr/>
          <p:nvPr/>
        </p:nvSpPr>
        <p:spPr>
          <a:xfrm>
            <a:off x="1357827" y="5865557"/>
            <a:ext cx="1845276" cy="527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BS set equal 2</a:t>
            </a:r>
            <a:endParaRPr lang="ko-KR" altLang="en-US" sz="800" b="1"/>
          </a:p>
        </p:txBody>
      </p:sp>
      <p:sp>
        <p:nvSpPr>
          <p:cNvPr id="10" name="다이아몬드 9"/>
          <p:cNvSpPr/>
          <p:nvPr/>
        </p:nvSpPr>
        <p:spPr>
          <a:xfrm>
            <a:off x="3853892" y="4213871"/>
            <a:ext cx="2875005" cy="914400"/>
          </a:xfrm>
          <a:prstGeom prst="diamond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Same refer. </a:t>
            </a:r>
            <a:r>
              <a:rPr lang="en-US" altLang="ko-KR" sz="800" b="1" dirty="0" err="1" smtClean="0"/>
              <a:t>idx</a:t>
            </a:r>
            <a:r>
              <a:rPr lang="en-US" altLang="ko-KR" sz="800" b="1" dirty="0" smtClean="0"/>
              <a:t> &amp;&amp; mv difference &lt; THR</a:t>
            </a:r>
            <a:endParaRPr lang="ko-KR" altLang="en-US" sz="800" b="1"/>
          </a:p>
        </p:txBody>
      </p:sp>
      <p:cxnSp>
        <p:nvCxnSpPr>
          <p:cNvPr id="11" name="꺾인 연결선 10"/>
          <p:cNvCxnSpPr>
            <a:stCxn id="5" idx="2"/>
            <a:endCxn id="7" idx="0"/>
          </p:cNvCxnSpPr>
          <p:nvPr/>
        </p:nvCxnSpPr>
        <p:spPr>
          <a:xfrm rot="5400000">
            <a:off x="4739461" y="1631309"/>
            <a:ext cx="453081" cy="2496066"/>
          </a:xfrm>
          <a:prstGeom prst="bentConnector3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꺾인 연결선 11"/>
          <p:cNvCxnSpPr>
            <a:stCxn id="5" idx="2"/>
            <a:endCxn id="6" idx="0"/>
          </p:cNvCxnSpPr>
          <p:nvPr/>
        </p:nvCxnSpPr>
        <p:spPr>
          <a:xfrm rot="16200000" flipH="1">
            <a:off x="5651801" y="3215034"/>
            <a:ext cx="3212757" cy="2088291"/>
          </a:xfrm>
          <a:prstGeom prst="bentConnector3">
            <a:avLst>
              <a:gd name="adj1" fmla="val 6923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꺾인 연결선 12"/>
          <p:cNvCxnSpPr>
            <a:stCxn id="7" idx="2"/>
            <a:endCxn id="10" idx="0"/>
          </p:cNvCxnSpPr>
          <p:nvPr/>
        </p:nvCxnSpPr>
        <p:spPr>
          <a:xfrm rot="16200000" flipH="1">
            <a:off x="4407887" y="3330363"/>
            <a:ext cx="193588" cy="1573427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꺾인 연결선 13"/>
          <p:cNvCxnSpPr>
            <a:stCxn id="7" idx="2"/>
            <a:endCxn id="9" idx="0"/>
          </p:cNvCxnSpPr>
          <p:nvPr/>
        </p:nvCxnSpPr>
        <p:spPr>
          <a:xfrm rot="5400000">
            <a:off x="2076580" y="4224169"/>
            <a:ext cx="1845274" cy="1437503"/>
          </a:xfrm>
          <a:prstGeom prst="bentConnector3">
            <a:avLst>
              <a:gd name="adj1" fmla="val 535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/>
          <p:cNvCxnSpPr>
            <a:stCxn id="10" idx="2"/>
            <a:endCxn id="8" idx="0"/>
          </p:cNvCxnSpPr>
          <p:nvPr/>
        </p:nvCxnSpPr>
        <p:spPr>
          <a:xfrm>
            <a:off x="5291395" y="5128271"/>
            <a:ext cx="8238" cy="7372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꺾인 연결선 15"/>
          <p:cNvCxnSpPr>
            <a:stCxn id="10" idx="2"/>
            <a:endCxn id="6" idx="0"/>
          </p:cNvCxnSpPr>
          <p:nvPr/>
        </p:nvCxnSpPr>
        <p:spPr>
          <a:xfrm rot="16200000" flipH="1">
            <a:off x="6428216" y="3991450"/>
            <a:ext cx="737288" cy="301093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097682" y="2652800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y</a:t>
            </a:r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047563" y="265280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189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333915" y="731186"/>
            <a:ext cx="9238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80"/>
              </a:spcBef>
              <a:buFont typeface="Arial" panose="020B0604020202020204" pitchFamily="34" charset="0"/>
              <a:buChar char="•"/>
            </a:pPr>
            <a:r>
              <a:rPr lang="en-CA" altLang="ko-KR" dirty="0" smtClean="0">
                <a:latin typeface="Times New Roman" panose="02020603050405020304" pitchFamily="18" charset="0"/>
              </a:rPr>
              <a:t>Method 2</a:t>
            </a:r>
            <a:endParaRPr lang="ko-KR" altLang="ko-KR">
              <a:latin typeface="Times New Roman" panose="02020603050405020304" pitchFamily="18" charset="0"/>
            </a:endParaRPr>
          </a:p>
          <a:p>
            <a:pPr marL="742950" lvl="1" indent="-285750">
              <a:buFont typeface="Times New Roman" panose="02020603050405020304" pitchFamily="18" charset="0"/>
              <a:buChar char="–"/>
            </a:pPr>
            <a:r>
              <a:rPr lang="en-CA" altLang="ko-KR" dirty="0">
                <a:latin typeface="Times New Roman" panose="02020603050405020304" pitchFamily="18" charset="0"/>
              </a:rPr>
              <a:t>Boundary strength is set as 0 when both block are coded as CPR and is set as 1 when only one block is coded as CPR across the block boundary</a:t>
            </a:r>
            <a:endParaRPr lang="ko-KR" altLang="ko-KR">
              <a:latin typeface="Times New Roman" panose="02020603050405020304" pitchFamily="18" charset="0"/>
            </a:endParaRPr>
          </a:p>
        </p:txBody>
      </p:sp>
      <p:sp>
        <p:nvSpPr>
          <p:cNvPr id="19" name="다이아몬드 18"/>
          <p:cNvSpPr/>
          <p:nvPr/>
        </p:nvSpPr>
        <p:spPr>
          <a:xfrm>
            <a:off x="4920088" y="1738402"/>
            <a:ext cx="2875005" cy="914400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P is CPR || Q is CPR</a:t>
            </a:r>
            <a:endParaRPr lang="ko-KR" altLang="en-US" sz="800" b="1"/>
          </a:p>
        </p:txBody>
      </p:sp>
      <p:sp>
        <p:nvSpPr>
          <p:cNvPr id="20" name="직사각형 19"/>
          <p:cNvSpPr/>
          <p:nvPr/>
        </p:nvSpPr>
        <p:spPr>
          <a:xfrm>
            <a:off x="7457340" y="5865559"/>
            <a:ext cx="1845276" cy="527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BS set equal 0</a:t>
            </a:r>
            <a:endParaRPr lang="ko-KR" altLang="en-US" sz="800" b="1"/>
          </a:p>
        </p:txBody>
      </p:sp>
      <p:sp>
        <p:nvSpPr>
          <p:cNvPr id="21" name="다이아몬드 20"/>
          <p:cNvSpPr/>
          <p:nvPr/>
        </p:nvSpPr>
        <p:spPr>
          <a:xfrm>
            <a:off x="2424022" y="3105883"/>
            <a:ext cx="2875005" cy="914400"/>
          </a:xfrm>
          <a:prstGeom prst="diamond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P is INTRA || Q is INTRA</a:t>
            </a:r>
            <a:endParaRPr lang="ko-KR" altLang="en-US" sz="800" b="1"/>
          </a:p>
        </p:txBody>
      </p:sp>
      <p:sp>
        <p:nvSpPr>
          <p:cNvPr id="22" name="직사각형 21"/>
          <p:cNvSpPr/>
          <p:nvPr/>
        </p:nvSpPr>
        <p:spPr>
          <a:xfrm>
            <a:off x="4512314" y="5865558"/>
            <a:ext cx="1845276" cy="527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BS set equal 1</a:t>
            </a:r>
            <a:endParaRPr lang="ko-KR" altLang="en-US" sz="800" b="1"/>
          </a:p>
        </p:txBody>
      </p:sp>
      <p:sp>
        <p:nvSpPr>
          <p:cNvPr id="23" name="직사각형 22"/>
          <p:cNvSpPr/>
          <p:nvPr/>
        </p:nvSpPr>
        <p:spPr>
          <a:xfrm>
            <a:off x="1501384" y="5865557"/>
            <a:ext cx="1845276" cy="52722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BS set equal 2</a:t>
            </a:r>
            <a:endParaRPr lang="ko-KR" altLang="en-US" sz="800" b="1"/>
          </a:p>
        </p:txBody>
      </p:sp>
      <p:sp>
        <p:nvSpPr>
          <p:cNvPr id="24" name="다이아몬드 23"/>
          <p:cNvSpPr/>
          <p:nvPr/>
        </p:nvSpPr>
        <p:spPr>
          <a:xfrm>
            <a:off x="3997449" y="4213871"/>
            <a:ext cx="2875005" cy="914400"/>
          </a:xfrm>
          <a:prstGeom prst="diamond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Same refer. </a:t>
            </a:r>
            <a:r>
              <a:rPr lang="en-US" altLang="ko-KR" sz="800" b="1" dirty="0" err="1" smtClean="0"/>
              <a:t>idx</a:t>
            </a:r>
            <a:r>
              <a:rPr lang="en-US" altLang="ko-KR" sz="800" b="1" dirty="0" smtClean="0"/>
              <a:t> &amp;&amp; mv difference &lt; THR</a:t>
            </a:r>
            <a:endParaRPr lang="ko-KR" altLang="en-US" sz="800" b="1"/>
          </a:p>
        </p:txBody>
      </p:sp>
      <p:cxnSp>
        <p:nvCxnSpPr>
          <p:cNvPr id="25" name="꺾인 연결선 24"/>
          <p:cNvCxnSpPr>
            <a:stCxn id="19" idx="2"/>
            <a:endCxn id="21" idx="0"/>
          </p:cNvCxnSpPr>
          <p:nvPr/>
        </p:nvCxnSpPr>
        <p:spPr>
          <a:xfrm rot="5400000">
            <a:off x="4883018" y="1631309"/>
            <a:ext cx="453081" cy="2496066"/>
          </a:xfrm>
          <a:prstGeom prst="bentConnector3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꺾인 연결선 25"/>
          <p:cNvCxnSpPr>
            <a:stCxn id="21" idx="2"/>
            <a:endCxn id="24" idx="0"/>
          </p:cNvCxnSpPr>
          <p:nvPr/>
        </p:nvCxnSpPr>
        <p:spPr>
          <a:xfrm rot="16200000" flipH="1">
            <a:off x="4551444" y="3330363"/>
            <a:ext cx="193588" cy="1573427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꺾인 연결선 26"/>
          <p:cNvCxnSpPr>
            <a:stCxn id="21" idx="2"/>
            <a:endCxn id="23" idx="0"/>
          </p:cNvCxnSpPr>
          <p:nvPr/>
        </p:nvCxnSpPr>
        <p:spPr>
          <a:xfrm rot="5400000">
            <a:off x="2220137" y="4224169"/>
            <a:ext cx="1845274" cy="1437503"/>
          </a:xfrm>
          <a:prstGeom prst="bentConnector3">
            <a:avLst>
              <a:gd name="adj1" fmla="val 535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>
            <a:stCxn id="24" idx="2"/>
            <a:endCxn id="22" idx="0"/>
          </p:cNvCxnSpPr>
          <p:nvPr/>
        </p:nvCxnSpPr>
        <p:spPr>
          <a:xfrm>
            <a:off x="5434952" y="5128271"/>
            <a:ext cx="0" cy="7372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꺾인 연결선 28"/>
          <p:cNvCxnSpPr>
            <a:stCxn id="24" idx="2"/>
            <a:endCxn id="20" idx="0"/>
          </p:cNvCxnSpPr>
          <p:nvPr/>
        </p:nvCxnSpPr>
        <p:spPr>
          <a:xfrm rot="16200000" flipH="1">
            <a:off x="6538821" y="4024402"/>
            <a:ext cx="737288" cy="294502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241239" y="2652800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y</a:t>
            </a:r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5191120" y="265280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n</a:t>
            </a:r>
            <a:endParaRPr lang="ko-KR" altLang="en-US"/>
          </a:p>
        </p:txBody>
      </p:sp>
      <p:sp>
        <p:nvSpPr>
          <p:cNvPr id="32" name="다이아몬드 31"/>
          <p:cNvSpPr/>
          <p:nvPr/>
        </p:nvSpPr>
        <p:spPr>
          <a:xfrm>
            <a:off x="6940417" y="3105883"/>
            <a:ext cx="2875005" cy="914400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/>
              <a:t>Both P and Q is CPR</a:t>
            </a:r>
            <a:endParaRPr lang="ko-KR" altLang="en-US" sz="800" b="1"/>
          </a:p>
        </p:txBody>
      </p:sp>
      <p:cxnSp>
        <p:nvCxnSpPr>
          <p:cNvPr id="33" name="꺾인 연결선 32"/>
          <p:cNvCxnSpPr>
            <a:stCxn id="19" idx="2"/>
            <a:endCxn id="32" idx="0"/>
          </p:cNvCxnSpPr>
          <p:nvPr/>
        </p:nvCxnSpPr>
        <p:spPr>
          <a:xfrm rot="16200000" flipH="1">
            <a:off x="7141215" y="1869177"/>
            <a:ext cx="453081" cy="202032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꺾인 연결선 33"/>
          <p:cNvCxnSpPr>
            <a:stCxn id="32" idx="2"/>
            <a:endCxn id="22" idx="0"/>
          </p:cNvCxnSpPr>
          <p:nvPr/>
        </p:nvCxnSpPr>
        <p:spPr>
          <a:xfrm rot="5400000">
            <a:off x="5983799" y="3471436"/>
            <a:ext cx="1845275" cy="2942968"/>
          </a:xfrm>
          <a:prstGeom prst="bentConnector3">
            <a:avLst>
              <a:gd name="adj1" fmla="val 69643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화살표 연결선 34"/>
          <p:cNvCxnSpPr>
            <a:stCxn id="32" idx="2"/>
            <a:endCxn id="20" idx="0"/>
          </p:cNvCxnSpPr>
          <p:nvPr/>
        </p:nvCxnSpPr>
        <p:spPr>
          <a:xfrm>
            <a:off x="8377920" y="4020283"/>
            <a:ext cx="2058" cy="184527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211449" y="4969006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y</a:t>
            </a:r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8377919" y="5240169"/>
            <a:ext cx="352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147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Subjective quality(Method 1)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1031" name="그림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8" y="733089"/>
            <a:ext cx="5943600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그림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8" y="2231186"/>
            <a:ext cx="5943600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98407" y="1488863"/>
            <a:ext cx="286649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ko-K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Figure 1. Anchor </a:t>
            </a:r>
            <a:r>
              <a:rPr kumimoji="0" lang="en-US" altLang="ko-K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FlyingGraphics</a:t>
            </a:r>
            <a:r>
              <a:rPr kumimoji="0" lang="en-US" altLang="ko-K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QP37 1</a:t>
            </a:r>
            <a:r>
              <a:rPr kumimoji="0" lang="en-US" altLang="ko-KR" sz="10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st</a:t>
            </a:r>
            <a:r>
              <a:rPr kumimoji="0" lang="en-US" altLang="ko-K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frame</a:t>
            </a:r>
            <a:endParaRPr kumimoji="0" lang="en-US" altLang="ko-K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214295" y="3093913"/>
            <a:ext cx="296587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ko-K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Figure 2. Proposed </a:t>
            </a:r>
            <a:r>
              <a:rPr kumimoji="0" lang="en-US" altLang="ko-K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FlyingGraphics</a:t>
            </a:r>
            <a:r>
              <a:rPr kumimoji="0" lang="en-US" altLang="ko-K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QP37 1</a:t>
            </a:r>
            <a:r>
              <a:rPr kumimoji="0" lang="en-US" altLang="ko-KR" sz="10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st</a:t>
            </a:r>
            <a:r>
              <a:rPr kumimoji="0" lang="en-US" altLang="ko-K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frame</a:t>
            </a:r>
            <a:endParaRPr kumimoji="0" lang="en-US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92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732199"/>
              </p:ext>
            </p:extLst>
          </p:nvPr>
        </p:nvGraphicFramePr>
        <p:xfrm>
          <a:off x="468000" y="1332000"/>
          <a:ext cx="9104564" cy="3646666"/>
        </p:xfrm>
        <a:graphic>
          <a:graphicData uri="http://schemas.openxmlformats.org/drawingml/2006/table">
            <a:tbl>
              <a:tblPr/>
              <a:tblGrid>
                <a:gridCol w="1210434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</a:tblGrid>
              <a:tr h="143756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VTM-3.0-CPR-off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VTM-3.0-CPR-on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 1080p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-36.89%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VTM-3.0-CPR-off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VTM-3.0-CPR-on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-9.87%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 1080p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-22.02%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-21.69%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-22.27%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333915" y="731186"/>
            <a:ext cx="92381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altLang="ko-KR" dirty="0" smtClean="0">
                <a:latin typeface="Times New Roman" panose="02020603050405020304" pitchFamily="18" charset="0"/>
              </a:rPr>
              <a:t>Method 1</a:t>
            </a:r>
          </a:p>
        </p:txBody>
      </p:sp>
    </p:spTree>
    <p:extLst>
      <p:ext uri="{BB962C8B-B14F-4D97-AF65-F5344CB8AC3E}">
        <p14:creationId xmlns:p14="http://schemas.microsoft.com/office/powerpoint/2010/main" val="34883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21330"/>
              </p:ext>
            </p:extLst>
          </p:nvPr>
        </p:nvGraphicFramePr>
        <p:xfrm>
          <a:off x="467523" y="1332000"/>
          <a:ext cx="9104564" cy="3646666"/>
        </p:xfrm>
        <a:graphic>
          <a:graphicData uri="http://schemas.openxmlformats.org/drawingml/2006/table">
            <a:tbl>
              <a:tblPr/>
              <a:tblGrid>
                <a:gridCol w="1210434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</a:tblGrid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VTM-3.0-CPR-off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VTM-3.0-CPR-on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 1080p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-36.91%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VTM-3.0-CPR-off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VTM-3.0-CPR-on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-9.90%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-9.90%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 1080p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-22.08%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-21.77%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-22.32%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333915" y="731186"/>
            <a:ext cx="92381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80"/>
              </a:spcBef>
              <a:buFont typeface="Arial" panose="020B0604020202020204" pitchFamily="34" charset="0"/>
              <a:buChar char="•"/>
            </a:pPr>
            <a:r>
              <a:rPr lang="en-CA" altLang="ko-KR" dirty="0" smtClean="0">
                <a:latin typeface="Times New Roman" panose="02020603050405020304" pitchFamily="18" charset="0"/>
              </a:rPr>
              <a:t>Method 2</a:t>
            </a:r>
            <a:endParaRPr lang="ko-KR" altLang="ko-K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80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4145</TotalTime>
  <Words>1203</Words>
  <Application>Microsoft Office PowerPoint</Application>
  <PresentationFormat>A4 용지(210x297mm)</PresentationFormat>
  <Paragraphs>497</Paragraphs>
  <Slides>7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Non-CE11: Considering boundary strength on CPR coded block (JVET-M0336)</vt:lpstr>
      <vt:lpstr>Summary</vt:lpstr>
      <vt:lpstr>Proposed method</vt:lpstr>
      <vt:lpstr>Proposed method</vt:lpstr>
      <vt:lpstr>Subjective quality(Method 1)</vt:lpstr>
      <vt:lpstr>Experimental results</vt:lpstr>
      <vt:lpstr>Experimental 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장형문/주임연구원/차세대표준(연)ABM팀(hm.jang@lge.com)</cp:lastModifiedBy>
  <cp:revision>101</cp:revision>
  <dcterms:created xsi:type="dcterms:W3CDTF">2016-10-06T06:23:02Z</dcterms:created>
  <dcterms:modified xsi:type="dcterms:W3CDTF">2019-01-13T12:47:59Z</dcterms:modified>
</cp:coreProperties>
</file>