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72" r:id="rId2"/>
    <p:sldId id="287" r:id="rId3"/>
    <p:sldId id="274" r:id="rId4"/>
    <p:sldId id="280" r:id="rId5"/>
    <p:sldId id="284" r:id="rId6"/>
    <p:sldId id="285" r:id="rId7"/>
    <p:sldId id="286" r:id="rId8"/>
    <p:sldId id="271" r:id="rId9"/>
  </p:sldIdLst>
  <p:sldSz cx="9144000" cy="6858000" type="screen4x3"/>
  <p:notesSz cx="9942513" cy="676116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 autoAdjust="0"/>
    <p:restoredTop sz="83859" autoAdjust="0"/>
  </p:normalViewPr>
  <p:slideViewPr>
    <p:cSldViewPr snapToGrid="0">
      <p:cViewPr varScale="1">
        <p:scale>
          <a:sx n="73" d="100"/>
          <a:sy n="73" d="100"/>
        </p:scale>
        <p:origin x="16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179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37F9C-D3DD-4B02-9D3A-840F676E31C0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179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78ED6-108B-4D6D-A5FF-8F8C850F9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5427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179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47FD6-90FD-4E27-9653-E2ED5ABDB01F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49638" y="844550"/>
            <a:ext cx="3043237" cy="2282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252" y="3253809"/>
            <a:ext cx="7954010" cy="266220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179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CAE42-7D72-48CE-9129-DEFBEE3BE0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570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CAE42-7D72-48CE-9129-DEFBEE3BE0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44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提及复杂度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CAE42-7D72-48CE-9129-DEFBEE3BE0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251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431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04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65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057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058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12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2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69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7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80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71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  <a:ea typeface="宋体" charset="-122"/>
              </a:defRPr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31" name="图片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6308725"/>
            <a:ext cx="911066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7" descr="C:\Documents and Settings\sqz\桌面\图片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671" r="217" b="51665"/>
          <a:stretch>
            <a:fillRect/>
          </a:stretch>
        </p:blipFill>
        <p:spPr bwMode="auto">
          <a:xfrm>
            <a:off x="1" y="0"/>
            <a:ext cx="9142413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7675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8225" y="1100261"/>
            <a:ext cx="8556575" cy="2066543"/>
          </a:xfrm>
        </p:spPr>
        <p:txBody>
          <a:bodyPr/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JVET-M0322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CE13-related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In-loop filters disabled across face discontinuities on PHEC with 2-pixel padding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386113" y="4458437"/>
            <a:ext cx="6400800" cy="64450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Yule Sun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Xuchang Huangfu, Lu Yu</a:t>
            </a:r>
          </a:p>
          <a:p>
            <a:endParaRPr lang="en-US" altLang="zh-CN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Zhejiang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80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7834"/>
            <a:ext cx="8229600" cy="4722724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152399" y="1318190"/>
            <a:ext cx="88392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lvl="1" indent="-285750">
              <a:buFont typeface="Arial" panose="020B0604020202020204" pitchFamily="34" charset="0"/>
              <a:buChar char="•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200150" lvl="2" indent="-285750">
              <a:buFont typeface="Arial" panose="020B0604020202020204" pitchFamily="34" charset="0"/>
              <a:buChar char="•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</a:lstStyle>
          <a:p>
            <a:r>
              <a:rPr lang="en-US" altLang="zh-CN" sz="2000" dirty="0"/>
              <a:t>CE </a:t>
            </a:r>
            <a:r>
              <a:rPr lang="en-US" altLang="zh-CN" sz="2000" dirty="0" smtClean="0"/>
              <a:t>anchor 1:</a:t>
            </a:r>
            <a:endParaRPr lang="en-US" altLang="zh-CN" sz="2000" dirty="0"/>
          </a:p>
          <a:p>
            <a:pPr lvl="1"/>
            <a:r>
              <a:rPr lang="en-US" altLang="zh-CN" dirty="0"/>
              <a:t>PHEC: </a:t>
            </a:r>
            <a:r>
              <a:rPr lang="en-CA" altLang="zh-CN" dirty="0"/>
              <a:t>padding of 4 samples around face row</a:t>
            </a:r>
          </a:p>
          <a:p>
            <a:pPr lvl="2"/>
            <a:r>
              <a:rPr lang="en-CA" altLang="zh-CN" dirty="0"/>
              <a:t>P</a:t>
            </a:r>
            <a:r>
              <a:rPr lang="en-CA" altLang="zh-CN" dirty="0" smtClean="0"/>
              <a:t>adding samples are to protect inner face pixels </a:t>
            </a:r>
            <a:r>
              <a:rPr lang="en-US" altLang="zh-CN" dirty="0" smtClean="0"/>
              <a:t>from</a:t>
            </a:r>
            <a:r>
              <a:rPr lang="en-US" altLang="zh-CN" dirty="0" smtClean="0"/>
              <a:t> </a:t>
            </a:r>
            <a:r>
              <a:rPr lang="en-US" altLang="zh-CN" dirty="0"/>
              <a:t>dyeing </a:t>
            </a:r>
            <a:r>
              <a:rPr lang="en-US" altLang="zh-CN" dirty="0" smtClean="0"/>
              <a:t>by </a:t>
            </a:r>
            <a:r>
              <a:rPr lang="en-US" altLang="zh-CN" dirty="0" err="1" smtClean="0"/>
              <a:t>deblocking</a:t>
            </a:r>
            <a:r>
              <a:rPr lang="en-US" altLang="zh-CN" dirty="0" smtClean="0"/>
              <a:t> filter</a:t>
            </a:r>
          </a:p>
          <a:p>
            <a:pPr lvl="2"/>
            <a:r>
              <a:rPr lang="en-US" altLang="zh-CN" dirty="0" smtClean="0"/>
              <a:t>To </a:t>
            </a:r>
            <a:r>
              <a:rPr lang="en-US" altLang="zh-CN" dirty="0"/>
              <a:t>avoid blending with the dyed pixels, </a:t>
            </a:r>
            <a:r>
              <a:rPr lang="en-US" altLang="zh-CN" dirty="0" smtClean="0"/>
              <a:t>if </a:t>
            </a:r>
            <a:r>
              <a:rPr lang="en-US" altLang="zh-CN" dirty="0"/>
              <a:t>the corresponding pixel </a:t>
            </a:r>
            <a:r>
              <a:rPr lang="en-US" altLang="zh-CN" dirty="0" smtClean="0"/>
              <a:t>is located at padding area near face row boundaries, </a:t>
            </a:r>
            <a:r>
              <a:rPr lang="en-US" altLang="zh-CN" dirty="0"/>
              <a:t>blending is not allowed in </a:t>
            </a:r>
            <a:r>
              <a:rPr lang="en-US" altLang="zh-CN" dirty="0" smtClean="0"/>
              <a:t>360Lib</a:t>
            </a:r>
          </a:p>
          <a:p>
            <a:pPr marL="914400" lvl="2" indent="0">
              <a:buNone/>
            </a:pPr>
            <a:endParaRPr lang="en-US" altLang="zh-CN" dirty="0" smtClean="0"/>
          </a:p>
          <a:p>
            <a:pPr marL="914400" lvl="2" indent="0">
              <a:buNone/>
            </a:pPr>
            <a:endParaRPr lang="en-US" altLang="zh-CN" dirty="0"/>
          </a:p>
          <a:p>
            <a:pPr marL="914400" lvl="2" indent="0">
              <a:buNone/>
            </a:pPr>
            <a:endParaRPr lang="en-US" altLang="zh-CN" dirty="0" smtClean="0"/>
          </a:p>
          <a:p>
            <a:pPr marL="914400" lvl="2" indent="0">
              <a:buNone/>
            </a:pPr>
            <a:endParaRPr lang="en-US" altLang="zh-CN" dirty="0"/>
          </a:p>
          <a:p>
            <a:pPr marL="914400" lvl="2" indent="0">
              <a:buNone/>
            </a:pPr>
            <a:endParaRPr lang="en-US" altLang="zh-CN" dirty="0" smtClean="0"/>
          </a:p>
          <a:p>
            <a:pPr marL="457200" lvl="1" indent="0">
              <a:buNone/>
            </a:pPr>
            <a:endParaRPr lang="en-CA" altLang="zh-CN" dirty="0"/>
          </a:p>
          <a:p>
            <a:pPr lvl="1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289" y="3041739"/>
            <a:ext cx="4745421" cy="317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608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27834"/>
            <a:ext cx="8229600" cy="4722724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99848" y="1417638"/>
            <a:ext cx="894430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lvl="1" indent="-285750">
              <a:buFont typeface="Arial" panose="020B0604020202020204" pitchFamily="34" charset="0"/>
              <a:buChar char="•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200150" lvl="2" indent="-285750">
              <a:buFont typeface="Arial" panose="020B0604020202020204" pitchFamily="34" charset="0"/>
              <a:buChar char="•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</a:lstStyle>
          <a:p>
            <a:r>
              <a:rPr lang="en-US" altLang="zh-CN" sz="2000" dirty="0"/>
              <a:t>CE </a:t>
            </a:r>
            <a:r>
              <a:rPr lang="en-US" altLang="zh-CN" sz="2000" dirty="0" smtClean="0"/>
              <a:t>anchor 2:</a:t>
            </a:r>
            <a:endParaRPr lang="en-CA" altLang="zh-CN" dirty="0"/>
          </a:p>
          <a:p>
            <a:pPr lvl="1"/>
            <a:r>
              <a:rPr lang="en-CA" altLang="zh-CN" dirty="0"/>
              <a:t>PHEC </a:t>
            </a:r>
            <a:r>
              <a:rPr lang="en-CA" altLang="zh-CN" dirty="0" smtClean="0"/>
              <a:t>(4 samples for padding) with </a:t>
            </a:r>
            <a:r>
              <a:rPr lang="en-CA" altLang="zh-CN" dirty="0"/>
              <a:t>in-loop filters disabled across face </a:t>
            </a:r>
            <a:r>
              <a:rPr lang="en-CA" altLang="zh-CN" dirty="0" smtClean="0"/>
              <a:t>discontinuities</a:t>
            </a:r>
            <a:endParaRPr lang="en-CA" altLang="zh-CN" dirty="0" smtClean="0"/>
          </a:p>
          <a:p>
            <a:pPr lvl="2"/>
            <a:r>
              <a:rPr lang="en-US" altLang="zh-CN" dirty="0"/>
              <a:t>P</a:t>
            </a:r>
            <a:r>
              <a:rPr lang="en-US" altLang="zh-CN" dirty="0" smtClean="0"/>
              <a:t>adding pixels are </a:t>
            </a:r>
            <a:r>
              <a:rPr lang="en-CA" altLang="zh-CN" dirty="0"/>
              <a:t>only used for blending to smooth seam </a:t>
            </a:r>
            <a:r>
              <a:rPr lang="en-CA" altLang="zh-CN" dirty="0" smtClean="0"/>
              <a:t>artifacts as there will be </a:t>
            </a:r>
            <a:r>
              <a:rPr lang="en-US" altLang="zh-CN" dirty="0" smtClean="0"/>
              <a:t>no </a:t>
            </a:r>
            <a:r>
              <a:rPr lang="en-US" altLang="zh-CN" dirty="0"/>
              <a:t>dyeing </a:t>
            </a:r>
            <a:r>
              <a:rPr lang="en-US" altLang="zh-CN" dirty="0" smtClean="0"/>
              <a:t>pixels</a:t>
            </a:r>
            <a:endParaRPr lang="en-CA" altLang="zh-CN" dirty="0"/>
          </a:p>
          <a:p>
            <a:pPr lvl="1"/>
            <a:endParaRPr lang="en-CA" altLang="zh-CN" dirty="0"/>
          </a:p>
          <a:p>
            <a:pPr lvl="1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093" y="2963917"/>
            <a:ext cx="4777814" cy="319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41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6983"/>
            <a:ext cx="8229600" cy="1143000"/>
          </a:xfrm>
        </p:spPr>
        <p:txBody>
          <a:bodyPr/>
          <a:lstStyle/>
          <a:p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3518" y="147998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996" y="3153941"/>
            <a:ext cx="7970804" cy="2567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 smtClean="0">
                <a:latin typeface="Times New Roman" panose="02020603050405020304" pitchFamily="18" charset="0"/>
                <a:ea typeface="等线"/>
              </a:rPr>
              <a:t>2. </a:t>
            </a:r>
            <a:r>
              <a:rPr lang="en-US" altLang="zh-CN" dirty="0" smtClean="0">
                <a:latin typeface="Times New Roman" panose="02020603050405020304" pitchFamily="18" charset="0"/>
                <a:ea typeface="等线"/>
              </a:rPr>
              <a:t> Allow all redundant pixels to do blending</a:t>
            </a:r>
            <a:endParaRPr lang="en-CA" altLang="zh-CN" dirty="0" smtClean="0">
              <a:latin typeface="Times New Roman" panose="02020603050405020304" pitchFamily="18" charset="0"/>
              <a:ea typeface="等线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600" dirty="0">
                <a:latin typeface="Times New Roman" panose="02020603050405020304" pitchFamily="18" charset="0"/>
                <a:ea typeface="等线"/>
              </a:rPr>
              <a:t>	</a:t>
            </a:r>
            <a:r>
              <a:rPr lang="en-CA" altLang="zh-CN" sz="1600" dirty="0" smtClean="0">
                <a:latin typeface="Times New Roman" panose="02020603050405020304" pitchFamily="18" charset="0"/>
                <a:ea typeface="等线"/>
              </a:rPr>
              <a:t>Disable </a:t>
            </a:r>
            <a:r>
              <a:rPr lang="en-CA" altLang="zh-CN" sz="1600" dirty="0">
                <a:latin typeface="Times New Roman" panose="02020603050405020304" pitchFamily="18" charset="0"/>
                <a:ea typeface="等线"/>
              </a:rPr>
              <a:t>the following codes in </a:t>
            </a:r>
            <a:r>
              <a:rPr lang="en-CA" altLang="zh-CN" sz="1600" b="1" dirty="0">
                <a:latin typeface="Times New Roman" panose="02020603050405020304" pitchFamily="18" charset="0"/>
                <a:ea typeface="等线"/>
              </a:rPr>
              <a:t>THybridEquiAngularCubeMap.cpp</a:t>
            </a:r>
            <a:r>
              <a:rPr lang="en-CA" altLang="zh-CN" sz="1600" dirty="0">
                <a:latin typeface="Times New Roman" panose="02020603050405020304" pitchFamily="18" charset="0"/>
                <a:ea typeface="等线"/>
              </a:rPr>
              <a:t> if in-loop filters are disabled across face discontinuities</a:t>
            </a:r>
            <a:r>
              <a:rPr lang="en-CA" altLang="zh-CN" sz="1600" dirty="0" smtClean="0">
                <a:latin typeface="Times New Roman" panose="02020603050405020304" pitchFamily="18" charset="0"/>
                <a:ea typeface="等线"/>
              </a:rPr>
              <a:t>. </a:t>
            </a:r>
            <a:r>
              <a:rPr lang="en-CA" altLang="zh-CN" sz="1400" dirty="0">
                <a:latin typeface="Times New Roman" panose="02020603050405020304" pitchFamily="18" charset="0"/>
                <a:ea typeface="等线"/>
              </a:rPr>
              <a:t> </a:t>
            </a:r>
            <a:endParaRPr lang="zh-CN" altLang="zh-CN" sz="1400" dirty="0">
              <a:latin typeface="Times New Roman" panose="02020603050405020304" pitchFamily="18" charset="0"/>
              <a:ea typeface="等线"/>
            </a:endParaRPr>
          </a:p>
          <a:p>
            <a:pPr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          </a:t>
            </a:r>
            <a:r>
              <a:rPr lang="en-US" altLang="zh-CN" sz="1000" dirty="0">
                <a:solidFill>
                  <a:srgbClr val="0000FF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if</a:t>
            </a: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((pos3D.faceIdx == 4 || pos3D.faceIdx == 0 || pos3D.faceIdx == 5 || pos3D.faceIdx == 3) &amp;&amp; pos3D.y &gt;= </a:t>
            </a:r>
            <a:r>
              <a:rPr lang="en-US" altLang="zh-CN" sz="1000" dirty="0" err="1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m_sVideoInfo.iFaceHeight</a:t>
            </a: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-SVIDEO_HEC_PADDING_WIDTH)</a:t>
            </a:r>
            <a:endParaRPr lang="zh-CN" altLang="zh-CN" sz="1100" dirty="0">
              <a:latin typeface="Times New Roman" panose="02020603050405020304" pitchFamily="18" charset="0"/>
              <a:ea typeface="等线"/>
            </a:endParaRPr>
          </a:p>
          <a:p>
            <a:pPr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            </a:t>
            </a:r>
            <a:r>
              <a:rPr lang="en-US" altLang="zh-CN" sz="1000" dirty="0">
                <a:solidFill>
                  <a:srgbClr val="0000FF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continue</a:t>
            </a: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;</a:t>
            </a:r>
            <a:endParaRPr lang="zh-CN" altLang="zh-CN" sz="1100" dirty="0">
              <a:latin typeface="Times New Roman" panose="02020603050405020304" pitchFamily="18" charset="0"/>
              <a:ea typeface="等线"/>
            </a:endParaRPr>
          </a:p>
          <a:p>
            <a:pPr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          </a:t>
            </a:r>
            <a:r>
              <a:rPr lang="en-US" altLang="zh-CN" sz="1000" dirty="0">
                <a:solidFill>
                  <a:srgbClr val="0000FF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if</a:t>
            </a: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(pos3D.faceIdx == 1 &amp;&amp; pos3D.x &lt; SVIDEO_HEC_PADDING_WIDTH)</a:t>
            </a:r>
            <a:endParaRPr lang="zh-CN" altLang="zh-CN" sz="1100" dirty="0">
              <a:latin typeface="Times New Roman" panose="02020603050405020304" pitchFamily="18" charset="0"/>
              <a:ea typeface="等线"/>
            </a:endParaRPr>
          </a:p>
          <a:p>
            <a:pPr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            </a:t>
            </a:r>
            <a:r>
              <a:rPr lang="en-US" altLang="zh-CN" sz="1000" dirty="0">
                <a:solidFill>
                  <a:srgbClr val="0000FF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continue</a:t>
            </a: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;</a:t>
            </a:r>
            <a:endParaRPr lang="zh-CN" altLang="zh-CN" sz="1100" dirty="0">
              <a:latin typeface="Times New Roman" panose="02020603050405020304" pitchFamily="18" charset="0"/>
              <a:ea typeface="等线"/>
            </a:endParaRPr>
          </a:p>
          <a:p>
            <a:pPr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66700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          </a:t>
            </a:r>
            <a:r>
              <a:rPr lang="en-US" altLang="zh-CN" sz="1000" dirty="0">
                <a:solidFill>
                  <a:srgbClr val="0000FF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if</a:t>
            </a: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(pos3D.faceIdx == 2 &amp;&amp; pos3D.y &lt; SVIDEO_HEC_PADDING_WIDTH)</a:t>
            </a:r>
            <a:endParaRPr lang="zh-CN" altLang="zh-CN" sz="1100" dirty="0">
              <a:latin typeface="Times New Roman" panose="02020603050405020304" pitchFamily="18" charset="0"/>
              <a:ea typeface="等线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            </a:t>
            </a:r>
            <a:r>
              <a:rPr lang="en-US" altLang="zh-CN" sz="1000" dirty="0">
                <a:solidFill>
                  <a:srgbClr val="0000FF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continue</a:t>
            </a:r>
            <a:r>
              <a:rPr lang="en-US" altLang="zh-CN" sz="1000" dirty="0">
                <a:solidFill>
                  <a:srgbClr val="000000"/>
                </a:solidFill>
                <a:latin typeface="新宋体" panose="02010609030101010101" pitchFamily="49" charset="-122"/>
                <a:ea typeface="等线"/>
                <a:cs typeface="新宋体" panose="02010609030101010101" pitchFamily="49" charset="-122"/>
              </a:rPr>
              <a:t>;</a:t>
            </a:r>
            <a:endParaRPr lang="zh-CN" altLang="zh-CN" sz="1100" dirty="0">
              <a:effectLst/>
              <a:latin typeface="Times New Roman" panose="02020603050405020304" pitchFamily="18" charset="0"/>
              <a:ea typeface="等线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5996" y="2773827"/>
            <a:ext cx="7857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等线"/>
              </a:rPr>
              <a:t>1. </a:t>
            </a:r>
            <a:r>
              <a:rPr lang="en-CA" altLang="zh-CN" dirty="0">
                <a:latin typeface="Times New Roman" panose="02020603050405020304" pitchFamily="18" charset="0"/>
                <a:ea typeface="等线"/>
              </a:rPr>
              <a:t>P</a:t>
            </a:r>
            <a:r>
              <a:rPr lang="en-CA" altLang="zh-CN" dirty="0" smtClean="0">
                <a:latin typeface="Times New Roman" panose="02020603050405020304" pitchFamily="18" charset="0"/>
                <a:ea typeface="等线"/>
              </a:rPr>
              <a:t>adding </a:t>
            </a:r>
            <a:r>
              <a:rPr lang="en-CA" altLang="zh-CN" dirty="0">
                <a:latin typeface="Times New Roman" panose="02020603050405020304" pitchFamily="18" charset="0"/>
                <a:ea typeface="等线"/>
              </a:rPr>
              <a:t>of </a:t>
            </a:r>
            <a:r>
              <a:rPr lang="en-CA" altLang="zh-CN" b="1" dirty="0">
                <a:latin typeface="Times New Roman" panose="02020603050405020304" pitchFamily="18" charset="0"/>
                <a:ea typeface="等线"/>
              </a:rPr>
              <a:t>2</a:t>
            </a:r>
            <a:r>
              <a:rPr lang="en-CA" altLang="zh-CN" dirty="0">
                <a:latin typeface="Times New Roman" panose="02020603050405020304" pitchFamily="18" charset="0"/>
                <a:ea typeface="等线"/>
              </a:rPr>
              <a:t> samples around face row</a:t>
            </a:r>
            <a:endParaRPr lang="zh-CN" altLang="en-US" dirty="0">
              <a:latin typeface="Times New Roman" panose="02020603050405020304" pitchFamily="18" charset="0"/>
              <a:ea typeface="等线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1728" y="1947629"/>
            <a:ext cx="715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CA" altLang="zh-CN" dirty="0" smtClean="0">
                <a:latin typeface="Times New Roman" panose="02020603050405020304" pitchFamily="18" charset="0"/>
                <a:ea typeface="等线"/>
              </a:rPr>
              <a:t>PHEC </a:t>
            </a:r>
            <a:r>
              <a:rPr lang="en-CA" altLang="zh-CN" dirty="0">
                <a:latin typeface="Times New Roman" panose="02020603050405020304" pitchFamily="18" charset="0"/>
                <a:ea typeface="等线"/>
              </a:rPr>
              <a:t>with in-loop filters disabled across face </a:t>
            </a:r>
            <a:r>
              <a:rPr lang="en-CA" altLang="zh-CN" dirty="0" smtClean="0">
                <a:latin typeface="Times New Roman" panose="02020603050405020304" pitchFamily="18" charset="0"/>
                <a:ea typeface="等线"/>
              </a:rPr>
              <a:t>discontinuities</a:t>
            </a:r>
            <a:endParaRPr lang="en-CA" altLang="zh-CN" dirty="0">
              <a:latin typeface="Times New Roman" panose="02020603050405020304" pitchFamily="18" charset="0"/>
              <a:ea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1145351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setting</a:t>
            </a:r>
          </a:p>
          <a:p>
            <a:pPr lvl="1"/>
            <a:r>
              <a:rPr lang="en-CA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Ba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sed on </a:t>
            </a:r>
            <a:r>
              <a:rPr lang="en-CA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360Lib-8.0 </a:t>
            </a:r>
            <a:r>
              <a:rPr lang="en-CA" altLang="zh-CN" sz="2000" dirty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and </a:t>
            </a:r>
            <a:r>
              <a:rPr lang="en-CA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VTM </a:t>
            </a:r>
            <a:r>
              <a:rPr lang="en-CA" altLang="zh-CN" sz="2000" dirty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3</a:t>
            </a:r>
            <a:r>
              <a:rPr lang="en-CA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.0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PHEC (3*2 layout, Face width is 1280)</a:t>
            </a:r>
          </a:p>
          <a:p>
            <a:pPr marL="342900" lvl="1" indent="0">
              <a:buNone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Overall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694331"/>
              </p:ext>
            </p:extLst>
          </p:nvPr>
        </p:nvGraphicFramePr>
        <p:xfrm>
          <a:off x="1710013" y="3570916"/>
          <a:ext cx="5477369" cy="265915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166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15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62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21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86008"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Anchor: PHEC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 dirty="0">
                          <a:effectLst/>
                        </a:rPr>
                        <a:t>Anchor</a:t>
                      </a:r>
                      <a:r>
                        <a:rPr lang="zh-CN" sz="800" dirty="0">
                          <a:effectLst/>
                        </a:rPr>
                        <a:t>：</a:t>
                      </a:r>
                      <a:r>
                        <a:rPr lang="en-US" sz="800" dirty="0">
                          <a:effectLst/>
                        </a:rPr>
                        <a:t>CE test 1.1 (b)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008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SkateboardInLot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0.06%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ChairLift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KiteFlite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Harbor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Trolley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GasLamp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Balboa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Broadway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-0.29%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Landing2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-2.08%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-1.61%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BranCastle2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Class S1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Class S2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59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800">
                          <a:effectLst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-0.28%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-0.27%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9986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610034"/>
            <a:ext cx="8686800" cy="4525963"/>
          </a:xfrm>
        </p:spPr>
        <p:txBody>
          <a:bodyPr/>
          <a:lstStyle/>
          <a:p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n-loop </a:t>
            </a:r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filters disabled across face discontinuities on PHEC with 2-pixel </a:t>
            </a:r>
            <a:r>
              <a:rPr lang="en-CA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padding </a:t>
            </a:r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0.35% coding gain compared to in-loop filters disabled across face discontinuities on PHEC with 4-pixel padding while keeping similar subjective results</a:t>
            </a:r>
          </a:p>
          <a:p>
            <a:r>
              <a:rPr lang="en-CA" altLang="zh-CN" sz="2000" dirty="0" smtClean="0">
                <a:latin typeface="Times New Roman" panose="02020603050405020304" pitchFamily="18" charset="0"/>
                <a:ea typeface="等线"/>
              </a:rPr>
              <a:t>Update</a:t>
            </a:r>
            <a:r>
              <a:rPr lang="en-CA" altLang="zh-CN" sz="2000" dirty="0" smtClean="0">
                <a:latin typeface="Times New Roman" panose="02020603050405020304" pitchFamily="18" charset="0"/>
                <a:ea typeface="等线"/>
              </a:rPr>
              <a:t> CE anchor 2</a:t>
            </a:r>
            <a:endParaRPr lang="en-CA" altLang="zh-CN" sz="2000" dirty="0">
              <a:latin typeface="Times New Roman" panose="02020603050405020304" pitchFamily="18" charset="0"/>
              <a:ea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98884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</a:t>
            </a:r>
            <a:r>
              <a:rPr lang="en-US" altLang="zh-CN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InterDigital</a:t>
            </a: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cross-checking!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144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3771" y="2840627"/>
            <a:ext cx="818605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attention!</a:t>
            </a:r>
            <a:endParaRPr lang="zh-CN" alt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75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主题1" id="{87DBA51D-D766-45A8-B940-8CC558A96F3D}" vid="{BAEEBBC5-623C-4E03-B3DE-50A7FA4A426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20303</TotalTime>
  <Words>471</Words>
  <Application>Microsoft Office PowerPoint</Application>
  <PresentationFormat>全屏显示(4:3)</PresentationFormat>
  <Paragraphs>155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宋体</vt:lpstr>
      <vt:lpstr>新宋体</vt:lpstr>
      <vt:lpstr>Arial</vt:lpstr>
      <vt:lpstr>Calibri</vt:lpstr>
      <vt:lpstr>Times New Roman</vt:lpstr>
      <vt:lpstr>主题1</vt:lpstr>
      <vt:lpstr>JVET-M0322  CE13-related: In-loop filters disabled across face discontinuities on PHEC with 2-pixel padding</vt:lpstr>
      <vt:lpstr> Introduction </vt:lpstr>
      <vt:lpstr> Introduction </vt:lpstr>
      <vt:lpstr>Proposed method</vt:lpstr>
      <vt:lpstr>Experimental results</vt:lpstr>
      <vt:lpstr>Conclusion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jvet-h0035</dc:title>
  <dc:creator>YuleSun</dc:creator>
  <cp:lastModifiedBy>Yule Sun</cp:lastModifiedBy>
  <cp:revision>426</cp:revision>
  <cp:lastPrinted>2018-04-08T11:55:51Z</cp:lastPrinted>
  <dcterms:created xsi:type="dcterms:W3CDTF">2015-10-24T05:17:44Z</dcterms:created>
  <dcterms:modified xsi:type="dcterms:W3CDTF">2019-01-12T17:39:33Z</dcterms:modified>
</cp:coreProperties>
</file>