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2" r:id="rId1"/>
    <p:sldMasterId id="2147483658" r:id="rId2"/>
  </p:sldMasterIdLst>
  <p:notesMasterIdLst>
    <p:notesMasterId r:id="rId14"/>
  </p:notesMasterIdLst>
  <p:sldIdLst>
    <p:sldId id="261" r:id="rId3"/>
    <p:sldId id="257" r:id="rId4"/>
    <p:sldId id="333" r:id="rId5"/>
    <p:sldId id="334" r:id="rId6"/>
    <p:sldId id="332" r:id="rId7"/>
    <p:sldId id="328" r:id="rId8"/>
    <p:sldId id="329" r:id="rId9"/>
    <p:sldId id="337" r:id="rId10"/>
    <p:sldId id="335" r:id="rId11"/>
    <p:sldId id="338" r:id="rId12"/>
    <p:sldId id="339" r:id="rId13"/>
  </p:sldIdLst>
  <p:sldSz cx="6858000" cy="51435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342900" indent="1143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685800" indent="228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028700" indent="3429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371600" indent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E6"/>
    <a:srgbClr val="0000EE"/>
    <a:srgbClr val="0041C0"/>
    <a:srgbClr val="DA0000"/>
    <a:srgbClr val="6BA14D"/>
    <a:srgbClr val="003EEE"/>
    <a:srgbClr val="1356DB"/>
    <a:srgbClr val="00299E"/>
    <a:srgbClr val="0B2B93"/>
    <a:srgbClr val="0035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60"/>
  </p:normalViewPr>
  <p:slideViewPr>
    <p:cSldViewPr>
      <p:cViewPr varScale="1">
        <p:scale>
          <a:sx n="72" d="100"/>
          <a:sy n="72" d="100"/>
        </p:scale>
        <p:origin x="912" y="60"/>
      </p:cViewPr>
      <p:guideLst>
        <p:guide orient="horz" pos="1620"/>
        <p:guide pos="21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0A2DB-8815-4C0F-9CDB-6A365D583735}" type="datetimeFigureOut">
              <a:rPr lang="de-DE" smtClean="0"/>
              <a:t>09.01.2019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2D9821-EFF2-4BEE-8438-C07128C77503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769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4161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4000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4784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076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46133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8055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2D9821-EFF2-4BEE-8438-C07128C7750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526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</p:spPr>
        <p:txBody>
          <a:bodyPr/>
          <a:lstStyle/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02803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906026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1200151"/>
            <a:ext cx="1542983" cy="339447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4543973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390155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29" y="1597820"/>
            <a:ext cx="5829344" cy="1102519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656" y="2914650"/>
            <a:ext cx="4800689" cy="131445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 algn="ctr">
              <a:buNone/>
              <a:defRPr/>
            </a:lvl1pPr>
            <a:lvl2pPr marL="257450" indent="0" algn="ctr">
              <a:buNone/>
              <a:defRPr/>
            </a:lvl2pPr>
            <a:lvl3pPr marL="514899" indent="0" algn="ctr">
              <a:buNone/>
              <a:defRPr/>
            </a:lvl3pPr>
            <a:lvl4pPr marL="772348" indent="0" algn="ctr">
              <a:buNone/>
              <a:defRPr/>
            </a:lvl4pPr>
            <a:lvl5pPr marL="1029797" indent="0" algn="ctr">
              <a:buNone/>
              <a:defRPr/>
            </a:lvl5pPr>
            <a:lvl6pPr marL="1287247" indent="0" algn="ctr">
              <a:buNone/>
              <a:defRPr/>
            </a:lvl6pPr>
            <a:lvl7pPr marL="1544696" indent="0" algn="ctr">
              <a:buNone/>
              <a:defRPr/>
            </a:lvl7pPr>
            <a:lvl8pPr marL="1802145" indent="0" algn="ctr">
              <a:buNone/>
              <a:defRPr/>
            </a:lvl8pPr>
            <a:lvl9pPr marL="2059595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73140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1826"/>
            <a:ext cx="6858000" cy="47169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2400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99000" y="555526"/>
            <a:ext cx="6660000" cy="4176464"/>
          </a:xfrm>
          <a:prstGeom prst="rect">
            <a:avLst/>
          </a:prstGeom>
        </p:spPr>
        <p:txBody>
          <a:bodyPr lIns="68653" tIns="34327" rIns="68653" bIns="34327"/>
          <a:lstStyle>
            <a:lvl1pPr marL="192881" indent="-192881">
              <a:buClrTx/>
              <a:buFont typeface="Wingdings" panose="05000000000000000000" pitchFamily="2" charset="2"/>
              <a:buChar char="§"/>
              <a:defRPr sz="1800"/>
            </a:lvl1pPr>
            <a:lvl2pPr marL="417910" indent="-160735">
              <a:buClrTx/>
              <a:buFont typeface="Arial" panose="020B0604020202020204" pitchFamily="34" charset="0"/>
              <a:buChar char="•"/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4" name="Rectangle 12">
            <a:extLst>
              <a:ext uri="{FF2B5EF4-FFF2-40B4-BE49-F238E27FC236}">
                <a16:creationId xmlns:a16="http://schemas.microsoft.com/office/drawing/2014/main" id="{95896DF9-1CB0-4CCB-BD03-EBD9A103B3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5" name="Line 14">
            <a:extLst>
              <a:ext uri="{FF2B5EF4-FFF2-40B4-BE49-F238E27FC236}">
                <a16:creationId xmlns:a16="http://schemas.microsoft.com/office/drawing/2014/main" id="{0BA0575C-D46E-4A26-AB6B-C598CA4C054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63476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  <a:prstGeom prst="rect">
            <a:avLst/>
          </a:prstGeom>
        </p:spPr>
        <p:txBody>
          <a:bodyPr lIns="68653" tIns="34327" rIns="68653" bIns="34327"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333935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12">
            <a:extLst>
              <a:ext uri="{FF2B5EF4-FFF2-40B4-BE49-F238E27FC236}">
                <a16:creationId xmlns:a16="http://schemas.microsoft.com/office/drawing/2014/main" id="{3E46BC1F-CBE0-4F14-8D79-9931FFDF589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6" name="Line 14">
            <a:extLst>
              <a:ext uri="{FF2B5EF4-FFF2-40B4-BE49-F238E27FC236}">
                <a16:creationId xmlns:a16="http://schemas.microsoft.com/office/drawing/2014/main" id="{07E5772D-EFDA-47FD-A268-B876465C2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968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4144832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93422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17EA8D52-326C-436E-89C0-01A9DB67C4D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5744" y="4881563"/>
            <a:ext cx="258366" cy="17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1490" tIns="25745" rIns="51490" bIns="25745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8ACF7222-0D34-45E9-9E3E-FDBECFC674ED}" type="slidenum">
              <a:rPr lang="en-US" altLang="ja-JP" sz="600"/>
              <a:pPr algn="ctr" eaLnBrk="1" hangingPunct="1"/>
              <a:t>‹#›</a:t>
            </a:fld>
            <a:endParaRPr lang="en-US" altLang="ja-JP" sz="600"/>
          </a:p>
        </p:txBody>
      </p:sp>
      <p:sp>
        <p:nvSpPr>
          <p:cNvPr id="3" name="Line 14">
            <a:extLst>
              <a:ext uri="{FF2B5EF4-FFF2-40B4-BE49-F238E27FC236}">
                <a16:creationId xmlns:a16="http://schemas.microsoft.com/office/drawing/2014/main" id="{65DC51FE-1568-4E0E-80A6-4F8C9A15720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494110" y="4881563"/>
            <a:ext cx="0" cy="17145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42142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991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07168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  <a:prstGeom prst="rect">
            <a:avLst/>
          </a:prstGeom>
        </p:spPr>
        <p:txBody>
          <a:bodyPr lIns="68653" tIns="34327" rIns="68653" bIns="34327"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8589031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  <a:prstGeom prst="rect">
            <a:avLst/>
          </a:prstGeom>
        </p:spPr>
        <p:txBody>
          <a:bodyPr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1200151"/>
            <a:ext cx="6172826" cy="3394472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33621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72430" y="205979"/>
            <a:ext cx="154298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2587" y="205979"/>
            <a:ext cx="4543973" cy="4388644"/>
          </a:xfrm>
          <a:prstGeom prst="rect">
            <a:avLst/>
          </a:prstGeom>
        </p:spPr>
        <p:txBody>
          <a:bodyPr vert="eaVert" lIns="68653" tIns="34327" rIns="68653" bIns="34327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2275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2057" y="3305176"/>
            <a:ext cx="5829345" cy="1021556"/>
          </a:xfrm>
        </p:spPr>
        <p:txBody>
          <a:bodyPr anchor="t"/>
          <a:lstStyle>
            <a:lvl1pPr algn="l">
              <a:defRPr sz="225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42057" y="2180035"/>
            <a:ext cx="5829345" cy="1125140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125"/>
            </a:lvl1pPr>
            <a:lvl2pPr marL="257450" indent="0">
              <a:buNone/>
              <a:defRPr sz="1050"/>
            </a:lvl2pPr>
            <a:lvl3pPr marL="514899" indent="0">
              <a:buNone/>
              <a:defRPr sz="900"/>
            </a:lvl3pPr>
            <a:lvl4pPr marL="772348" indent="0">
              <a:buNone/>
              <a:defRPr sz="825"/>
            </a:lvl4pPr>
            <a:lvl5pPr marL="1029797" indent="0">
              <a:buNone/>
              <a:defRPr sz="825"/>
            </a:lvl5pPr>
            <a:lvl6pPr marL="1287247" indent="0">
              <a:buNone/>
              <a:defRPr sz="825"/>
            </a:lvl6pPr>
            <a:lvl7pPr marL="1544696" indent="0">
              <a:buNone/>
              <a:defRPr sz="825"/>
            </a:lvl7pPr>
            <a:lvl8pPr marL="1802145" indent="0">
              <a:buNone/>
              <a:defRPr sz="825"/>
            </a:lvl8pPr>
            <a:lvl9pPr marL="2059595" indent="0">
              <a:buNone/>
              <a:defRPr sz="8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32090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342587" y="1200151"/>
            <a:ext cx="3043031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71488" y="1200151"/>
            <a:ext cx="3043925" cy="3394472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79654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5979"/>
            <a:ext cx="6172826" cy="85725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342588" y="1151335"/>
            <a:ext cx="3030508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342588" y="1631156"/>
            <a:ext cx="3030508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3484011" y="1151335"/>
            <a:ext cx="3031402" cy="479822"/>
          </a:xfrm>
          <a:prstGeom prst="rect">
            <a:avLst/>
          </a:prstGeom>
        </p:spPr>
        <p:txBody>
          <a:bodyPr lIns="68653" tIns="34327" rIns="68653" bIns="34327" anchor="b"/>
          <a:lstStyle>
            <a:lvl1pPr marL="0" indent="0">
              <a:buNone/>
              <a:defRPr sz="1350" b="1"/>
            </a:lvl1pPr>
            <a:lvl2pPr marL="257450" indent="0">
              <a:buNone/>
              <a:defRPr sz="1125" b="1"/>
            </a:lvl2pPr>
            <a:lvl3pPr marL="514899" indent="0">
              <a:buNone/>
              <a:defRPr sz="1050" b="1"/>
            </a:lvl3pPr>
            <a:lvl4pPr marL="772348" indent="0">
              <a:buNone/>
              <a:defRPr sz="900" b="1"/>
            </a:lvl4pPr>
            <a:lvl5pPr marL="1029797" indent="0">
              <a:buNone/>
              <a:defRPr sz="900" b="1"/>
            </a:lvl5pPr>
            <a:lvl6pPr marL="1287247" indent="0">
              <a:buNone/>
              <a:defRPr sz="900" b="1"/>
            </a:lvl6pPr>
            <a:lvl7pPr marL="1544696" indent="0">
              <a:buNone/>
              <a:defRPr sz="900" b="1"/>
            </a:lvl7pPr>
            <a:lvl8pPr marL="1802145" indent="0">
              <a:buNone/>
              <a:defRPr sz="900" b="1"/>
            </a:lvl8pPr>
            <a:lvl9pPr marL="2059595" indent="0">
              <a:buNone/>
              <a:defRPr sz="9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3484011" y="1631156"/>
            <a:ext cx="3031402" cy="2963466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350"/>
            </a:lvl1pPr>
            <a:lvl2pPr>
              <a:defRPr sz="1125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59398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0069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7196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587" y="204787"/>
            <a:ext cx="2256780" cy="871538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681660" y="204789"/>
            <a:ext cx="3833753" cy="4389835"/>
          </a:xfrm>
          <a:prstGeom prst="rect">
            <a:avLst/>
          </a:prstGeom>
        </p:spPr>
        <p:txBody>
          <a:bodyPr lIns="68653" tIns="34327" rIns="68653" bIns="34327"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342587" y="1076327"/>
            <a:ext cx="2256780" cy="351829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02135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408" y="3600450"/>
            <a:ext cx="4114621" cy="425054"/>
          </a:xfrm>
        </p:spPr>
        <p:txBody>
          <a:bodyPr anchor="b"/>
          <a:lstStyle>
            <a:lvl1pPr algn="l">
              <a:defRPr sz="1125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344408" y="459581"/>
            <a:ext cx="4114621" cy="3086100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1800"/>
            </a:lvl1pPr>
            <a:lvl2pPr marL="257450" indent="0">
              <a:buNone/>
              <a:defRPr sz="1575"/>
            </a:lvl2pPr>
            <a:lvl3pPr marL="514899" indent="0">
              <a:buNone/>
              <a:defRPr sz="1350"/>
            </a:lvl3pPr>
            <a:lvl4pPr marL="772348" indent="0">
              <a:buNone/>
              <a:defRPr sz="1125"/>
            </a:lvl4pPr>
            <a:lvl5pPr marL="1029797" indent="0">
              <a:buNone/>
              <a:defRPr sz="1125"/>
            </a:lvl5pPr>
            <a:lvl6pPr marL="1287247" indent="0">
              <a:buNone/>
              <a:defRPr sz="1125"/>
            </a:lvl6pPr>
            <a:lvl7pPr marL="1544696" indent="0">
              <a:buNone/>
              <a:defRPr sz="1125"/>
            </a:lvl7pPr>
            <a:lvl8pPr marL="1802145" indent="0">
              <a:buNone/>
              <a:defRPr sz="1125"/>
            </a:lvl8pPr>
            <a:lvl9pPr marL="2059595" indent="0">
              <a:buNone/>
              <a:defRPr sz="1125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344408" y="4025504"/>
            <a:ext cx="4114621" cy="603647"/>
          </a:xfrm>
          <a:prstGeom prst="rect">
            <a:avLst/>
          </a:prstGeom>
        </p:spPr>
        <p:txBody>
          <a:bodyPr lIns="68653" tIns="34327" rIns="68653" bIns="34327"/>
          <a:lstStyle>
            <a:lvl1pPr marL="0" indent="0">
              <a:buNone/>
              <a:defRPr sz="825"/>
            </a:lvl1pPr>
            <a:lvl2pPr marL="257450" indent="0">
              <a:buNone/>
              <a:defRPr sz="675"/>
            </a:lvl2pPr>
            <a:lvl3pPr marL="514899" indent="0">
              <a:buNone/>
              <a:defRPr sz="600"/>
            </a:lvl3pPr>
            <a:lvl4pPr marL="772348" indent="0">
              <a:buNone/>
              <a:defRPr sz="525"/>
            </a:lvl4pPr>
            <a:lvl5pPr marL="1029797" indent="0">
              <a:buNone/>
              <a:defRPr sz="525"/>
            </a:lvl5pPr>
            <a:lvl6pPr marL="1287247" indent="0">
              <a:buNone/>
              <a:defRPr sz="525"/>
            </a:lvl6pPr>
            <a:lvl7pPr marL="1544696" indent="0">
              <a:buNone/>
              <a:defRPr sz="525"/>
            </a:lvl7pPr>
            <a:lvl8pPr marL="1802145" indent="0">
              <a:buNone/>
              <a:defRPr sz="525"/>
            </a:lvl8pPr>
            <a:lvl9pPr marL="2059595" indent="0">
              <a:buNone/>
              <a:defRPr sz="525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556755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5" descr="C:\Users\kikuchi\Desktop\0930修正\0_65_192_2.png">
            <a:extLst>
              <a:ext uri="{FF2B5EF4-FFF2-40B4-BE49-F238E27FC236}">
                <a16:creationId xmlns:a16="http://schemas.microsoft.com/office/drawing/2014/main" id="{61D7DF8D-2131-4DF3-AB21-C37D593F31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110" y="-1588"/>
            <a:ext cx="1441847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7B48510A-9CBA-4A11-8724-E8FEC5F919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29816" y="3744914"/>
            <a:ext cx="4457700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653" tIns="34327" rIns="68653" bIns="3432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2025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3">
            <a:extLst>
              <a:ext uri="{FF2B5EF4-FFF2-40B4-BE49-F238E27FC236}">
                <a16:creationId xmlns:a16="http://schemas.microsoft.com/office/drawing/2014/main" id="{9CA4C696-1F79-49DD-997D-D32F23B78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651" y="4810125"/>
            <a:ext cx="6347222" cy="0"/>
          </a:xfrm>
          <a:prstGeom prst="line">
            <a:avLst/>
          </a:prstGeom>
          <a:noFill/>
          <a:ln w="9525">
            <a:solidFill>
              <a:srgbClr val="3132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51490" tIns="25745" rIns="51490" bIns="25745" anchor="ctr"/>
          <a:lstStyle/>
          <a:p>
            <a:endParaRPr lang="de-DE"/>
          </a:p>
        </p:txBody>
      </p:sp>
      <p:pic>
        <p:nvPicPr>
          <p:cNvPr id="2051" name="図 1" descr="Panasonic_logo_bl_posi_JPEG.jpg">
            <a:extLst>
              <a:ext uri="{FF2B5EF4-FFF2-40B4-BE49-F238E27FC236}">
                <a16:creationId xmlns:a16="http://schemas.microsoft.com/office/drawing/2014/main" id="{54DD2966-CD14-4A56-A47C-A977E5C2F4A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532" y="4822825"/>
            <a:ext cx="892969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>
            <a:extLst>
              <a:ext uri="{FF2B5EF4-FFF2-40B4-BE49-F238E27FC236}">
                <a16:creationId xmlns:a16="http://schemas.microsoft.com/office/drawing/2014/main" id="{EE8BA871-FC59-4DF1-AE25-322C60ED59C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6858000" cy="483518"/>
          </a:xfrm>
          <a:prstGeom prst="rect">
            <a:avLst/>
          </a:prstGeom>
          <a:solidFill>
            <a:srgbClr val="0041C0"/>
          </a:solidFill>
          <a:ln>
            <a:noFill/>
          </a:ln>
          <a:extLst/>
        </p:spPr>
        <p:txBody>
          <a:bodyPr wrap="none" lIns="51490" tIns="25745" rIns="51490" bIns="25745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endParaRPr lang="ja-JP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  <a:cs typeface="ＭＳ Ｐゴシック" charset="0"/>
        </a:defRPr>
      </a:lvl5pPr>
      <a:lvl6pPr marL="257450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6pPr>
      <a:lvl7pPr marL="514899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7pPr>
      <a:lvl8pPr marL="772348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8pPr>
      <a:lvl9pPr marL="1029797" algn="l" rtl="0" fontAlgn="base">
        <a:spcBef>
          <a:spcPct val="0"/>
        </a:spcBef>
        <a:spcAft>
          <a:spcPct val="0"/>
        </a:spcAft>
        <a:defRPr kumimoji="1" sz="1575">
          <a:solidFill>
            <a:schemeClr val="bg1"/>
          </a:solidFill>
          <a:latin typeface="Arial" charset="0"/>
          <a:ea typeface="ＭＳ Ｐゴシック" charset="-128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Char char="–"/>
        <a:defRPr kumimoji="1" sz="1575">
          <a:solidFill>
            <a:schemeClr val="tx1"/>
          </a:solidFill>
          <a:latin typeface="+mn-lt"/>
          <a:ea typeface="+mn-ea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Char char="–"/>
        <a:defRPr kumimoji="1" sz="1125">
          <a:solidFill>
            <a:schemeClr val="tx1"/>
          </a:solidFill>
          <a:latin typeface="+mn-lt"/>
          <a:ea typeface="+mn-ea"/>
        </a:defRPr>
      </a:lvl4pPr>
      <a:lvl5pPr marL="1158479" indent="-128588" algn="l" rtl="0" eaLnBrk="0" fontAlgn="base" hangingPunct="0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5pPr>
      <a:lvl6pPr marL="1415972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6pPr>
      <a:lvl7pPr marL="167342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7pPr>
      <a:lvl8pPr marL="1930870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8pPr>
      <a:lvl9pPr marL="2188319" indent="-128725" algn="l" rtl="0" fontAlgn="base">
        <a:spcBef>
          <a:spcPct val="20000"/>
        </a:spcBef>
        <a:spcAft>
          <a:spcPct val="0"/>
        </a:spcAft>
        <a:buChar char="»"/>
        <a:defRPr kumimoji="1" sz="11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450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2pPr>
      <a:lvl3pPr marL="514899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772348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102979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1287247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1544696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180214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2059595" algn="l" defTabSz="514899" rtl="0" eaLnBrk="1" latinLnBrk="0" hangingPunct="1">
        <a:defRPr kumimoji="1" sz="10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3E83EE4F-3B05-4E77-BCD5-200D2F807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" y="1709367"/>
            <a:ext cx="6459048" cy="86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2100" kern="0" dirty="0">
                <a:latin typeface="Arial"/>
                <a:ea typeface="ＭＳ Ｐゴシック" charset="0"/>
                <a:cs typeface="Arial"/>
              </a:rPr>
              <a:t>JVET-M0310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SG" altLang="ja-JP" sz="2100" kern="0" dirty="0">
                <a:latin typeface="Arial"/>
                <a:ea typeface="ＭＳ Ｐゴシック" charset="0"/>
                <a:cs typeface="Arial"/>
              </a:rPr>
              <a:t>CE2-related: Using shorter-tap filter for 4x4 sized partition</a:t>
            </a:r>
            <a:endParaRPr kumimoji="0" lang="en-US" altLang="ja-JP" sz="2100" kern="0" dirty="0"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28DB34F-4E0E-44E0-8320-5752FA192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52" y="2733768"/>
            <a:ext cx="4860540" cy="75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51485" tIns="25743" rIns="51485" bIns="2574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500" u="sng" kern="0" dirty="0" err="1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Jingya</a:t>
            </a:r>
            <a:r>
              <a:rPr kumimoji="0" lang="en-US" altLang="ja-JP" sz="1500" u="sng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 Li</a:t>
            </a:r>
            <a:r>
              <a:rPr kumimoji="0" lang="en-US" altLang="ja-JP" sz="1500" kern="0" dirty="0">
                <a:solidFill>
                  <a:sysClr val="windowText" lastClr="000000"/>
                </a:solidFill>
                <a:latin typeface="Arial"/>
                <a:ea typeface="ＭＳ Ｐゴシック" charset="0"/>
                <a:cs typeface="Arial"/>
              </a:rPr>
              <a:t>, Ru-Ling Liao Chong Soon Lim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4-tap interpolation filter</a:t>
            </a:r>
            <a:endParaRPr lang="en-S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130940"/>
              </p:ext>
            </p:extLst>
          </p:nvPr>
        </p:nvGraphicFramePr>
        <p:xfrm>
          <a:off x="1701000" y="627534"/>
          <a:ext cx="3456000" cy="4073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7842783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00801717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58261388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75938246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16784639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MV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4-tap interpolation filter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332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217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2243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1/8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922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0226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1/4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3570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2545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3/8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2465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0711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1/2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291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9/16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1918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5/8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556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11/16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60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6/8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7947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13/16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2684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7/8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58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6779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15/16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62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-2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6923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1505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622110"/>
              </p:ext>
            </p:extLst>
          </p:nvPr>
        </p:nvGraphicFramePr>
        <p:xfrm>
          <a:off x="1581340" y="627534"/>
          <a:ext cx="3695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4-tap interpolation filter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4-tap interpolation filter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4825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Introduction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</a:rPr>
              <a:t>6-tap interpolation filter </a:t>
            </a:r>
            <a:r>
              <a:rPr lang="en-US" dirty="0"/>
              <a:t>is used for 4×4 sized block including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4</a:t>
            </a:r>
            <a:r>
              <a:rPr lang="en-US" dirty="0"/>
              <a:t>×4 CU</a:t>
            </a:r>
          </a:p>
          <a:p>
            <a:pPr lvl="1">
              <a:spcBef>
                <a:spcPts val="600"/>
              </a:spcBef>
              <a:buClr>
                <a:schemeClr val="tx1"/>
              </a:buClr>
            </a:pPr>
            <a:r>
              <a:rPr lang="en-US" dirty="0"/>
              <a:t>4×4 affine sub-block</a:t>
            </a:r>
            <a:endParaRPr lang="en-US" dirty="0">
              <a:sym typeface="Wingdings" panose="05000000000000000000" pitchFamily="2" charset="2"/>
            </a:endParaRPr>
          </a:p>
          <a:p>
            <a:pPr lvl="1"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Memory bandwidth and number of operations are reduced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r>
              <a:rPr lang="en-US" dirty="0">
                <a:sym typeface="Wingdings" panose="05000000000000000000" pitchFamily="2" charset="2"/>
              </a:rPr>
              <a:t>0.08% loss in RA, 0.14% loss in LB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Memory bandwidth reduction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Number of samples to be fetched is reduced to </a:t>
            </a:r>
            <a:r>
              <a:rPr lang="en-US" b="1" dirty="0">
                <a:sym typeface="Wingdings" panose="05000000000000000000" pitchFamily="2" charset="2"/>
              </a:rPr>
              <a:t>67%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22713"/>
              </p:ext>
            </p:extLst>
          </p:nvPr>
        </p:nvGraphicFramePr>
        <p:xfrm>
          <a:off x="1316020" y="1635646"/>
          <a:ext cx="4225960" cy="112776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949960">
                  <a:extLst>
                    <a:ext uri="{9D8B030D-6E8A-4147-A177-3AD203B41FA5}">
                      <a16:colId xmlns:a16="http://schemas.microsoft.com/office/drawing/2014/main" val="1127801064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2786567532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75193229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filter tap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# of samples to</a:t>
                      </a:r>
                      <a:r>
                        <a:rPr lang="en-US" sz="1400" b="0" baseline="0" dirty="0">
                          <a:effectLst/>
                        </a:rPr>
                        <a:t> be fetched for a 4×4 block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Ratio to 8 tap filter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3835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8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121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-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469601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effectLst/>
                        </a:rPr>
                        <a:t>6</a:t>
                      </a:r>
                      <a:endParaRPr lang="en-SG" sz="1400" b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81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67%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09798139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A06DBBC-5BB3-4EA3-9BF6-DB1A5A05A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037063"/>
              </p:ext>
            </p:extLst>
          </p:nvPr>
        </p:nvGraphicFramePr>
        <p:xfrm>
          <a:off x="1316020" y="3018026"/>
          <a:ext cx="4225960" cy="1547860"/>
        </p:xfrm>
        <a:graphic>
          <a:graphicData uri="http://schemas.openxmlformats.org/drawingml/2006/table">
            <a:tbl>
              <a:tblPr firstRow="1" firstCol="1" bandRow="1"/>
              <a:tblGrid>
                <a:gridCol w="1614675">
                  <a:extLst>
                    <a:ext uri="{9D8B030D-6E8A-4147-A177-3AD203B41FA5}">
                      <a16:colId xmlns:a16="http://schemas.microsoft.com/office/drawing/2014/main" val="3727555866"/>
                    </a:ext>
                  </a:extLst>
                </a:gridCol>
                <a:gridCol w="2611285">
                  <a:extLst>
                    <a:ext uri="{9D8B030D-6E8A-4147-A177-3AD203B41FA5}">
                      <a16:colId xmlns:a16="http://schemas.microsoft.com/office/drawing/2014/main" val="22403288"/>
                    </a:ext>
                  </a:extLst>
                </a:gridCol>
              </a:tblGrid>
              <a:tr h="48855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CU size (W×H)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Number of luma samples to be fetched per luma sample</a:t>
                      </a:r>
                      <a:b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</a:b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(W + N) × (H + N) / (W × H)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38836"/>
                  </a:ext>
                </a:extLst>
              </a:tr>
              <a:tr h="33646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8×8 Bi-prediction 8 tap</a:t>
                      </a:r>
                    </a:p>
                  </a:txBody>
                  <a:tcPr marL="68580" marR="68580" marT="17780" marB="177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7.03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755406"/>
                  </a:ext>
                </a:extLst>
              </a:tr>
              <a:tr h="33646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4×4 uni-prediction 8 tap</a:t>
                      </a:r>
                    </a:p>
                  </a:txBody>
                  <a:tcPr marL="68580" marR="68580" marT="17780" marB="177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7.56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581375"/>
                  </a:ext>
                </a:extLst>
              </a:tr>
              <a:tr h="33646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4×4 Uni-prediction 6 tap</a:t>
                      </a:r>
                    </a:p>
                  </a:txBody>
                  <a:tcPr marL="68580" marR="68580" marT="17780" marB="177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5.06</a:t>
                      </a:r>
                    </a:p>
                  </a:txBody>
                  <a:tcPr marL="68580" marR="68580" marT="17780" marB="1778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74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311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Number of operations reduction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Number of multiplications is reduced from 130% to </a:t>
            </a:r>
            <a:r>
              <a:rPr lang="en-US" b="1" dirty="0">
                <a:sym typeface="Wingdings" panose="05000000000000000000" pitchFamily="2" charset="2"/>
              </a:rPr>
              <a:t>85%</a:t>
            </a:r>
            <a:r>
              <a:rPr lang="en-US" dirty="0">
                <a:sym typeface="Wingdings" panose="05000000000000000000" pitchFamily="2" charset="2"/>
              </a:rPr>
              <a:t> compared with 8x8 bi-</a:t>
            </a:r>
            <a:r>
              <a:rPr lang="en-US" dirty="0" err="1">
                <a:sym typeface="Wingdings" panose="05000000000000000000" pitchFamily="2" charset="2"/>
              </a:rPr>
              <a:t>pred</a:t>
            </a:r>
            <a:r>
              <a:rPr lang="en-US" dirty="0">
                <a:sym typeface="Wingdings" panose="05000000000000000000" pitchFamily="2" charset="2"/>
              </a:rPr>
              <a:t> MC.</a:t>
            </a:r>
            <a:endParaRPr lang="en-US" b="1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Number of additions is reduced from 130% to </a:t>
            </a:r>
            <a:r>
              <a:rPr lang="en-US" b="1" dirty="0">
                <a:sym typeface="Wingdings" panose="05000000000000000000" pitchFamily="2" charset="2"/>
              </a:rPr>
              <a:t>81%</a:t>
            </a:r>
            <a:r>
              <a:rPr lang="en-US" dirty="0">
                <a:sym typeface="Wingdings" panose="05000000000000000000" pitchFamily="2" charset="2"/>
              </a:rPr>
              <a:t> compared with 8x8 bi-</a:t>
            </a:r>
            <a:r>
              <a:rPr lang="en-US" dirty="0" err="1">
                <a:sym typeface="Wingdings" panose="05000000000000000000" pitchFamily="2" charset="2"/>
              </a:rPr>
              <a:t>pred</a:t>
            </a:r>
            <a:r>
              <a:rPr lang="en-US" dirty="0">
                <a:sym typeface="Wingdings" panose="05000000000000000000" pitchFamily="2" charset="2"/>
              </a:rPr>
              <a:t> MC.</a:t>
            </a:r>
            <a:endParaRPr lang="en-US" b="1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938021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SG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053045"/>
              </p:ext>
            </p:extLst>
          </p:nvPr>
        </p:nvGraphicFramePr>
        <p:xfrm>
          <a:off x="1581340" y="627534"/>
          <a:ext cx="3695321" cy="41148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39321">
                  <a:extLst>
                    <a:ext uri="{9D8B030D-6E8A-4147-A177-3AD203B41FA5}">
                      <a16:colId xmlns:a16="http://schemas.microsoft.com/office/drawing/2014/main" val="170154852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3190012316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958603449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1219483860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1937129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94718487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Random</a:t>
                      </a:r>
                      <a:r>
                        <a:rPr lang="en-US" sz="900" b="1" baseline="0" dirty="0">
                          <a:effectLst/>
                          <a:latin typeface="+mn-lt"/>
                        </a:rPr>
                        <a:t> Access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6-tap interpolation filter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4463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6628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A1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0.02%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30505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A2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0.20%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5523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398103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0.16%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098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0.08%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0.06%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0.02%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96855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0.25%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0.38%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60342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-0.04%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0.03%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7595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SG" sz="900" dirty="0">
                        <a:effectLst/>
                        <a:latin typeface="+mn-lt"/>
                      </a:endParaRPr>
                    </a:p>
                  </a:txBody>
                  <a:tcPr marL="45720" marR="4572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94454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Low delay B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/>
                        <a:t>6-tap interpolation filter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94794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effectLst/>
                          <a:latin typeface="+mn-lt"/>
                        </a:rPr>
                        <a:t>Main 10</a:t>
                      </a:r>
                      <a:endParaRPr lang="en-SG" sz="900" b="1" dirty="0"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Y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U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V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EncT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 err="1">
                          <a:effectLst/>
                          <a:latin typeface="+mn-lt"/>
                        </a:rPr>
                        <a:t>DecT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415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B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-0.08%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22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C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0.22%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0.45%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0.35%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698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E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0.50%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57589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1" dirty="0">
                          <a:effectLst/>
                          <a:latin typeface="+mn-lt"/>
                        </a:rPr>
                        <a:t>Overall</a:t>
                      </a:r>
                      <a:endParaRPr lang="en-SG" sz="9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0.14%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0.16%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0.31%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b="1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8523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D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0.42%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0.48%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0.46%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8184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SG" sz="900" b="0" dirty="0">
                          <a:effectLst/>
                          <a:latin typeface="+mn-lt"/>
                        </a:rPr>
                        <a:t>Class F</a:t>
                      </a:r>
                      <a:endParaRPr lang="en-SG" sz="900" b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45720" marR="4572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0.19%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0.02%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-0.17%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Yu Mincho"/>
                        </a:rPr>
                        <a:t>100%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SG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86952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248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dirty="0">
                <a:solidFill>
                  <a:srgbClr val="0000E6"/>
                </a:solidFill>
              </a:rPr>
              <a:t>6-tap interpolation </a:t>
            </a:r>
            <a:r>
              <a:rPr lang="en-US" dirty="0"/>
              <a:t>is proposed for 4×4 block to reduce</a:t>
            </a:r>
          </a:p>
          <a:p>
            <a:pPr lvl="1"/>
            <a:r>
              <a:rPr lang="en-US" dirty="0"/>
              <a:t>memory bandwidth</a:t>
            </a:r>
          </a:p>
          <a:p>
            <a:pPr lvl="1"/>
            <a:r>
              <a:rPr lang="en-US" dirty="0"/>
              <a:t>number of multiplications and additions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0.08% loss in RA, 0.14% loss in LB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It is suggested to adopt this proposal to VVC</a:t>
            </a:r>
            <a:endParaRPr lang="en-SG" dirty="0"/>
          </a:p>
          <a:p>
            <a:endParaRPr lang="en-US" dirty="0"/>
          </a:p>
          <a:p>
            <a:pPr marL="0" indent="0">
              <a:buNone/>
            </a:pP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474409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  <a:endParaRPr lang="en-SG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42C6-3B3F-4AE9-BEA8-D6E48415A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24" y="1995686"/>
            <a:ext cx="5625752" cy="432048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ja-JP" sz="2800" dirty="0"/>
              <a:t>Thank </a:t>
            </a:r>
            <a:r>
              <a:rPr lang="en-US" altLang="ja-JP" sz="2800" dirty="0" err="1"/>
              <a:t>MediaTek</a:t>
            </a:r>
            <a:r>
              <a:rPr lang="en-US" altLang="ja-JP" sz="2800" dirty="0"/>
              <a:t> for </a:t>
            </a:r>
            <a:br>
              <a:rPr lang="en-US" altLang="ja-JP" sz="2800" dirty="0"/>
            </a:br>
            <a:r>
              <a:rPr lang="en-US" altLang="ja-JP" sz="2800" dirty="0"/>
              <a:t>cross-checking</a:t>
            </a:r>
          </a:p>
        </p:txBody>
      </p:sp>
    </p:spTree>
    <p:extLst>
      <p:ext uri="{BB962C8B-B14F-4D97-AF65-F5344CB8AC3E}">
        <p14:creationId xmlns:p14="http://schemas.microsoft.com/office/powerpoint/2010/main" val="2815466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6-tap interpolation filter</a:t>
            </a:r>
            <a:endParaRPr lang="en-SG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265115"/>
              </p:ext>
            </p:extLst>
          </p:nvPr>
        </p:nvGraphicFramePr>
        <p:xfrm>
          <a:off x="1052736" y="627534"/>
          <a:ext cx="4824000" cy="4073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20000">
                  <a:extLst>
                    <a:ext uri="{9D8B030D-6E8A-4147-A177-3AD203B41FA5}">
                      <a16:colId xmlns:a16="http://schemas.microsoft.com/office/drawing/2014/main" val="37842783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00801717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58261388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759382469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4167846395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743022607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148008660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MV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/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6-tap interpolation filter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G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733292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2178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22433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1/8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-5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922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02260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1/4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17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-5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35703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25454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3/8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-9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47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24651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45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34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071188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1/2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-11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2914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9/16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-10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34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45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191875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5/8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47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-9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95569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11/16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-8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26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60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6/8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-5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17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58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-10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794757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13/16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13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60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268424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7/8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-3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8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62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-5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96779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15/16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-2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63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>
                          <a:effectLst/>
                        </a:rPr>
                        <a:t>-3</a:t>
                      </a:r>
                      <a:endParaRPr lang="en-SG" sz="110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dirty="0">
                          <a:effectLst/>
                        </a:rPr>
                        <a:t>1</a:t>
                      </a:r>
                      <a:endParaRPr lang="en-SG" sz="110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16923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281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41C0"/>
          </a:solidFill>
        </p:spPr>
        <p:txBody>
          <a:bodyPr/>
          <a:lstStyle/>
          <a:p>
            <a:r>
              <a:rPr lang="en-US" dirty="0"/>
              <a:t>4-tap interpolation filter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00" y="555526"/>
            <a:ext cx="6759000" cy="4176464"/>
          </a:xfrm>
        </p:spPr>
        <p:txBody>
          <a:bodyPr/>
          <a:lstStyle/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Number of samples to be fetched is reduced to </a:t>
            </a:r>
            <a:r>
              <a:rPr lang="en-US" b="1" dirty="0">
                <a:sym typeface="Wingdings" panose="05000000000000000000" pitchFamily="2" charset="2"/>
              </a:rPr>
              <a:t>40%</a:t>
            </a:r>
          </a:p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Number of multiplications is reduced to </a:t>
            </a:r>
            <a:r>
              <a:rPr lang="en-US" b="1" dirty="0">
                <a:sym typeface="Wingdings" panose="05000000000000000000" pitchFamily="2" charset="2"/>
              </a:rPr>
              <a:t>37%</a:t>
            </a:r>
          </a:p>
          <a:p>
            <a:pPr>
              <a:spcBef>
                <a:spcPts val="600"/>
              </a:spcBef>
              <a:buClr>
                <a:schemeClr val="tx1"/>
              </a:buClr>
            </a:pPr>
            <a:r>
              <a:rPr lang="en-US" dirty="0">
                <a:sym typeface="Wingdings" panose="05000000000000000000" pitchFamily="2" charset="2"/>
              </a:rPr>
              <a:t>Number of additions is reduced to </a:t>
            </a:r>
            <a:r>
              <a:rPr lang="en-US" b="1" dirty="0">
                <a:sym typeface="Wingdings" panose="05000000000000000000" pitchFamily="2" charset="2"/>
              </a:rPr>
              <a:t>31%</a:t>
            </a: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>
              <a:spcBef>
                <a:spcPts val="600"/>
              </a:spcBef>
              <a:buClr>
                <a:schemeClr val="tx1"/>
              </a:buClr>
            </a:pPr>
            <a:endParaRPr lang="en-US" b="1" dirty="0"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spcBef>
                <a:spcPts val="1200"/>
              </a:spcBef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US" dirty="0">
              <a:solidFill>
                <a:srgbClr val="0000E6"/>
              </a:solidFill>
              <a:sym typeface="Wingdings" panose="05000000000000000000" pitchFamily="2" charset="2"/>
            </a:endParaRPr>
          </a:p>
          <a:p>
            <a:pPr marL="257175" lvl="1" indent="0">
              <a:buNone/>
            </a:pPr>
            <a:endParaRPr lang="en-SG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251079"/>
              </p:ext>
            </p:extLst>
          </p:nvPr>
        </p:nvGraphicFramePr>
        <p:xfrm>
          <a:off x="1365520" y="2283718"/>
          <a:ext cx="4225960" cy="143256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949960">
                  <a:extLst>
                    <a:ext uri="{9D8B030D-6E8A-4147-A177-3AD203B41FA5}">
                      <a16:colId xmlns:a16="http://schemas.microsoft.com/office/drawing/2014/main" val="1127801064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2786567532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275193229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filter tap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# of samples to</a:t>
                      </a:r>
                      <a:r>
                        <a:rPr lang="en-US" sz="1400" b="0" baseline="0" dirty="0">
                          <a:effectLst/>
                        </a:rPr>
                        <a:t> be fetched for a 4×4 block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Ratio to 8 tap filter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3835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8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121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-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469601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6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81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effectLst/>
                        </a:rPr>
                        <a:t>67%</a:t>
                      </a:r>
                      <a:endParaRPr lang="en-SG" sz="1400" b="0" dirty="0">
                        <a:effectLst/>
                        <a:latin typeface="Times New Roman" panose="02020603050405020304" pitchFamily="18" charset="0"/>
                        <a:ea typeface="Yu Mincho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09798139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US" sz="14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kumimoji="1" lang="en-SG" sz="14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49</a:t>
                      </a:r>
                      <a:endParaRPr kumimoji="1" lang="en-SG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514899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kumimoji="1"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1" lang="en-SG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1821792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5963069"/>
      </p:ext>
    </p:extLst>
  </p:cSld>
  <p:clrMapOvr>
    <a:masterClrMapping/>
  </p:clrMapOvr>
</p:sld>
</file>

<file path=ppt/theme/theme1.xml><?xml version="1.0" encoding="utf-8"?>
<a:theme xmlns:a="http://schemas.openxmlformats.org/drawingml/2006/main" name="top_blue_16_9">
  <a:themeElements>
    <a:clrScheme name="top_blue_16_9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op_blue_16_9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op_blue_16_9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op_blue_16_9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op_blue_16_9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side_blue_16_9_14">
  <a:themeElements>
    <a:clrScheme name="inside_blue_16_9_1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side_blue_16_9_14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FFC000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inside_blue_16_9_1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side_blue_16_9_1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side_blue_16_9_1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MacHDD1TB:Applications:Microsoft Office 2004:テンプレート:個人用テンプレート:inside_blue_16_9_14.pot</Template>
  <TotalTime>0</TotalTime>
  <Words>903</Words>
  <Application>Microsoft Office PowerPoint</Application>
  <PresentationFormat>Custom</PresentationFormat>
  <Paragraphs>467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ＭＳ Ｐゴシック</vt:lpstr>
      <vt:lpstr>游ゴシック</vt:lpstr>
      <vt:lpstr>Yu Mincho</vt:lpstr>
      <vt:lpstr>Arial</vt:lpstr>
      <vt:lpstr>Calibri</vt:lpstr>
      <vt:lpstr>Times New Roman</vt:lpstr>
      <vt:lpstr>Wingdings</vt:lpstr>
      <vt:lpstr>top_blue_16_9</vt:lpstr>
      <vt:lpstr>inside_blue_16_9_14</vt:lpstr>
      <vt:lpstr>PowerPoint Presentation</vt:lpstr>
      <vt:lpstr>Introduction</vt:lpstr>
      <vt:lpstr>Memory bandwidth reduction</vt:lpstr>
      <vt:lpstr>Number of operations reduction</vt:lpstr>
      <vt:lpstr>Simulation results</vt:lpstr>
      <vt:lpstr>Conclusions</vt:lpstr>
      <vt:lpstr>Acknowledgments</vt:lpstr>
      <vt:lpstr>6-tap interpolation filter</vt:lpstr>
      <vt:lpstr>4-tap interpolation filter</vt:lpstr>
      <vt:lpstr>4-tap interpolation filter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2013-11-20T05:54:13Z</dcterms:created>
  <dcterms:modified xsi:type="dcterms:W3CDTF">2019-01-09T09:31:25Z</dcterms:modified>
</cp:coreProperties>
</file>