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73" r:id="rId3"/>
    <p:sldId id="276" r:id="rId4"/>
    <p:sldId id="275" r:id="rId5"/>
    <p:sldId id="271" r:id="rId6"/>
    <p:sldId id="274" r:id="rId7"/>
    <p:sldId id="272" r:id="rId8"/>
    <p:sldId id="26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2485" autoAdjust="0"/>
  </p:normalViewPr>
  <p:slideViewPr>
    <p:cSldViewPr snapToGrid="0">
      <p:cViewPr varScale="1">
        <p:scale>
          <a:sx n="82" d="100"/>
          <a:sy n="82" d="100"/>
        </p:scale>
        <p:origin x="13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9668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3329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148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</a:t>
            </a:r>
            <a:r>
              <a:rPr lang="en-US" altLang="ko-KR" dirty="0"/>
              <a:t>M</a:t>
            </a:r>
            <a:r>
              <a:rPr lang="en-US" altLang="ko-KR" dirty="0" smtClean="0"/>
              <a:t>0307</a:t>
            </a:r>
            <a:br>
              <a:rPr lang="en-US" altLang="ko-KR" dirty="0" smtClean="0"/>
            </a:br>
            <a:r>
              <a:rPr lang="en-CA" altLang="ko-KR" dirty="0" smtClean="0"/>
              <a:t>CE4-related </a:t>
            </a:r>
            <a:r>
              <a:rPr lang="en-CA" altLang="ko-KR" dirty="0"/>
              <a:t>: Candidates optimization on MMVD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MMVD was adopted in previous meeting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New </a:t>
            </a:r>
            <a:r>
              <a:rPr lang="en-US" altLang="ko-KR" sz="1600" dirty="0" smtClean="0"/>
              <a:t>motion vector expressions was introduced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 starting point (2),  motion distance (8),  motion direction (4</a:t>
            </a:r>
            <a:r>
              <a:rPr lang="en-US" altLang="ko-KR" sz="1600" dirty="0" smtClean="0"/>
              <a:t>) : </a:t>
            </a:r>
            <a:r>
              <a:rPr lang="en-US" altLang="ko-KR" sz="1600" dirty="0">
                <a:solidFill>
                  <a:srgbClr val="FF0000"/>
                </a:solidFill>
                <a:ea typeface="LG스마트체 Regular" panose="020B0600000101010101" pitchFamily="50" charset="-127"/>
              </a:rPr>
              <a:t>Overall number of candidates is 64</a:t>
            </a:r>
            <a:endParaRPr lang="en-US" altLang="ko-KR" sz="16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40396" y="2272711"/>
            <a:ext cx="8705851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y0 ][ 0 ] = ( </a:t>
            </a:r>
            <a:r>
              <a:rPr lang="en-CA" altLang="ko-KR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[0]</a:t>
            </a:r>
            <a:endParaRPr lang="ko-KR" altLang="ko-KR" sz="16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y0 ][ 1 ] = ( </a:t>
            </a:r>
            <a:r>
              <a:rPr lang="en-CA" altLang="ko-KR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[1]</a:t>
            </a:r>
            <a:endParaRPr lang="ko-KR" altLang="ko-KR" sz="16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54" name="표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104399"/>
              </p:ext>
            </p:extLst>
          </p:nvPr>
        </p:nvGraphicFramePr>
        <p:xfrm>
          <a:off x="540396" y="4054518"/>
          <a:ext cx="3561397" cy="2222500"/>
        </p:xfrm>
        <a:graphic>
          <a:graphicData uri="http://schemas.openxmlformats.org/drawingml/2006/table">
            <a:tbl>
              <a:tblPr firstRow="1" firstCol="1" bandRow="1"/>
              <a:tblGrid>
                <a:gridCol w="1875472"/>
                <a:gridCol w="1685925"/>
              </a:tblGrid>
              <a:tr h="39105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mmvd_distance_idx</a:t>
                      </a:r>
                      <a:endParaRPr lang="en-CA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endParaRPr lang="en-CA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607190"/>
              </p:ext>
            </p:extLst>
          </p:nvPr>
        </p:nvGraphicFramePr>
        <p:xfrm>
          <a:off x="4403928" y="4056602"/>
          <a:ext cx="4974590" cy="1369060"/>
        </p:xfrm>
        <a:graphic>
          <a:graphicData uri="http://schemas.openxmlformats.org/drawingml/2006/table">
            <a:tbl>
              <a:tblPr firstRow="1" firstCol="1" bandRow="1"/>
              <a:tblGrid>
                <a:gridCol w="1887220"/>
                <a:gridCol w="1560830"/>
                <a:gridCol w="15265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mmvd_direction_idx</a:t>
                      </a:r>
                      <a:endParaRPr lang="en-CA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MmvdSign</a:t>
                      </a:r>
                      <a:endParaRPr lang="en-CA" sz="14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[0]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MmvdSign</a:t>
                      </a:r>
                      <a:endParaRPr lang="en-CA" sz="14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857831" y="2118048"/>
            <a:ext cx="8070980" cy="107302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539161" y="3570905"/>
            <a:ext cx="1879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motion distance &gt; 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213798" y="3570905"/>
            <a:ext cx="18854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motion direction &gt;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In this proposal, instead of 8 motion distance indices, 4 motion distance indices are used 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FF0000"/>
                </a:solidFill>
                <a:ea typeface="LG스마트체 Regular" panose="020B0600000101010101" pitchFamily="50" charset="-127"/>
              </a:rPr>
              <a:t>Overall number of candidates is </a:t>
            </a:r>
            <a:r>
              <a:rPr lang="en-US" altLang="ko-KR" sz="1600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reduced to 32.</a:t>
            </a:r>
            <a:endParaRPr lang="en-US" altLang="ko-KR" sz="1600" dirty="0">
              <a:solidFill>
                <a:srgbClr val="FF0000"/>
              </a:solidFill>
              <a:ea typeface="LG스마트체 Regular" panose="020B0600000101010101" pitchFamily="50" charset="-127"/>
            </a:endParaRPr>
          </a:p>
        </p:txBody>
      </p:sp>
      <p:graphicFrame>
        <p:nvGraphicFramePr>
          <p:cNvPr id="35" name="표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361298"/>
              </p:ext>
            </p:extLst>
          </p:nvPr>
        </p:nvGraphicFramePr>
        <p:xfrm>
          <a:off x="809625" y="1744936"/>
          <a:ext cx="6586789" cy="3104360"/>
        </p:xfrm>
        <a:graphic>
          <a:graphicData uri="http://schemas.openxmlformats.org/drawingml/2006/table">
            <a:tbl>
              <a:tblPr firstRow="1" firstCol="1" bandRow="1"/>
              <a:tblGrid>
                <a:gridCol w="2828925"/>
                <a:gridCol w="1933575"/>
                <a:gridCol w="1824289"/>
              </a:tblGrid>
              <a:tr h="3104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mmvd_distance_idx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04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VTM3.0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Proposed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10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sp>
        <p:nvSpPr>
          <p:cNvPr id="36" name="오른쪽 중괄호 35"/>
          <p:cNvSpPr/>
          <p:nvPr/>
        </p:nvSpPr>
        <p:spPr>
          <a:xfrm>
            <a:off x="7702809" y="3616973"/>
            <a:ext cx="171450" cy="124777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8060248" y="4056194"/>
            <a:ext cx="1035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removed</a:t>
            </a:r>
            <a:endParaRPr lang="ko-KR" alt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Indicated motion distance is further adjusted considering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#1 : the magnitude of the base motion vector and block size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mv resolution of the base motion vector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406953"/>
              </p:ext>
            </p:extLst>
          </p:nvPr>
        </p:nvGraphicFramePr>
        <p:xfrm>
          <a:off x="835059" y="1565876"/>
          <a:ext cx="8102600" cy="1203621"/>
        </p:xfrm>
        <a:graphic>
          <a:graphicData uri="http://schemas.openxmlformats.org/drawingml/2006/table">
            <a:tbl>
              <a:tblPr firstRow="1" firstCol="1" bandRow="1"/>
              <a:tblGrid>
                <a:gridCol w="8102600"/>
              </a:tblGrid>
              <a:tr h="12036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(MV </a:t>
                      </a:r>
                      <a:r>
                        <a:rPr lang="ko-KR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≥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128 &amp;&amp; W &gt; 32 &amp;&amp; H &gt; 32 ) distance 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&lt;&lt; 2;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(MV </a:t>
                      </a:r>
                      <a:r>
                        <a:rPr lang="ko-KR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≥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16)                 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           distance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&lt;&lt; 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                            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                     distance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131916"/>
              </p:ext>
            </p:extLst>
          </p:nvPr>
        </p:nvGraphicFramePr>
        <p:xfrm>
          <a:off x="838299" y="3489140"/>
          <a:ext cx="8083550" cy="1206359"/>
        </p:xfrm>
        <a:graphic>
          <a:graphicData uri="http://schemas.openxmlformats.org/drawingml/2006/table">
            <a:tbl>
              <a:tblPr firstRow="1" firstCol="1" bandRow="1"/>
              <a:tblGrid>
                <a:gridCol w="8083550"/>
              </a:tblGrid>
              <a:tr h="12063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((MV % 32) == 0)       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               distance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&lt;&lt; 2;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((MV % 16) == 0)   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           distance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&lt;&lt; 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                  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                              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 =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;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850869" y="5281639"/>
            <a:ext cx="7659970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y0 ][ 0 ] = ( </a:t>
            </a:r>
            <a:r>
              <a:rPr lang="en-GB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distance</a:t>
            </a:r>
            <a:r>
              <a:rPr lang="en-GB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[0]</a:t>
            </a:r>
            <a:endParaRPr lang="ko-KR" altLang="ko-KR" sz="16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y0 ][ 1 ] = ( </a:t>
            </a:r>
            <a:r>
              <a:rPr lang="en-GB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distance</a:t>
            </a:r>
            <a:r>
              <a:rPr lang="en-GB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[1]</a:t>
            </a:r>
            <a:endParaRPr lang="ko-KR" altLang="ko-KR" sz="16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50869" y="5101637"/>
            <a:ext cx="8070980" cy="107302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</a:t>
            </a:r>
            <a:r>
              <a:rPr lang="en-US" altLang="ko-KR" sz="1600" dirty="0">
                <a:ea typeface="LG스마트체 Regular" panose="020B0600000101010101" pitchFamily="50" charset="-127"/>
              </a:rPr>
              <a:t>#1 : the magnitude of the base motion vector and block size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</a:t>
            </a:r>
            <a:r>
              <a:rPr lang="en-US" altLang="ko-KR" sz="1600" dirty="0">
                <a:ea typeface="LG스마트체 Regular" panose="020B0600000101010101" pitchFamily="50" charset="-127"/>
              </a:rPr>
              <a:t>#2 : mv resolution of the base motion vector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168" y="4142428"/>
            <a:ext cx="7172282" cy="2193118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8171" y="1251758"/>
            <a:ext cx="7172279" cy="219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Simulation results of the CE4.4.4a + Test </a:t>
            </a:r>
            <a:r>
              <a:rPr lang="en-US" altLang="ko-KR" sz="1600" dirty="0">
                <a:ea typeface="LG스마트체 Regular" panose="020B0600000101010101" pitchFamily="50" charset="-127"/>
              </a:rPr>
              <a:t>#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1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Simulation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results of the CE4.4.4a + Test #2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750570" y="514459"/>
            <a:ext cx="5724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CE4.4.4a) RA : -0.13%  -</a:t>
            </a:r>
            <a:r>
              <a:rPr lang="en-US" altLang="ko-KR" dirty="0"/>
              <a:t>0.07%	</a:t>
            </a:r>
            <a:r>
              <a:rPr lang="en-US" altLang="ko-KR" dirty="0" smtClean="0"/>
              <a:t>  -</a:t>
            </a:r>
            <a:r>
              <a:rPr lang="en-US" altLang="ko-KR" dirty="0"/>
              <a:t>0.08%	</a:t>
            </a:r>
            <a:r>
              <a:rPr lang="en-US" altLang="ko-KR" dirty="0" smtClean="0"/>
              <a:t>106%   100</a:t>
            </a:r>
            <a:r>
              <a:rPr lang="en-US" altLang="ko-KR" dirty="0"/>
              <a:t>%	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       LB : -0.05%   0.03</a:t>
            </a:r>
            <a:r>
              <a:rPr lang="en-US" altLang="ko-KR" dirty="0"/>
              <a:t>%	</a:t>
            </a:r>
            <a:r>
              <a:rPr lang="en-US" altLang="ko-KR" dirty="0" smtClean="0"/>
              <a:t>   0.00</a:t>
            </a:r>
            <a:r>
              <a:rPr lang="en-US" altLang="ko-KR" dirty="0"/>
              <a:t>%	</a:t>
            </a:r>
            <a:r>
              <a:rPr lang="en-US" altLang="ko-KR" dirty="0" smtClean="0"/>
              <a:t>104%   100</a:t>
            </a:r>
            <a:r>
              <a:rPr lang="en-US" altLang="ko-KR" dirty="0"/>
              <a:t>%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730" y="1243576"/>
            <a:ext cx="7066649" cy="216081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8730" y="4181975"/>
            <a:ext cx="7066648" cy="209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In this proposal, instead of 8 motion distance indices, 4 motion distance indices are used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FF0000"/>
                </a:solidFill>
                <a:ea typeface="LG스마트체 Regular" panose="020B0600000101010101" pitchFamily="50" charset="-127"/>
              </a:rPr>
              <a:t>Overall number of candidates is reduced to 32.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Indicated motion distance is further adjusted considering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#1 : the magnitude of the base motion vector and block size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</a:t>
            </a:r>
            <a:r>
              <a:rPr lang="en-US" altLang="ko-KR" sz="1600" dirty="0">
                <a:ea typeface="LG스마트체 Regular" panose="020B0600000101010101" pitchFamily="50" charset="-127"/>
              </a:rPr>
              <a:t>#2 : mv resolution of the base motion vector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Simulation </a:t>
            </a:r>
            <a:r>
              <a:rPr lang="en-CA" altLang="ko-KR" sz="1600" dirty="0" smtClean="0"/>
              <a:t>results show the coding gain with reduced </a:t>
            </a:r>
            <a:r>
              <a:rPr lang="en-CA" altLang="ko-KR" sz="1600" dirty="0" smtClean="0"/>
              <a:t>complexity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Also</a:t>
            </a:r>
            <a:r>
              <a:rPr lang="en-US" altLang="ko-KR" sz="1600" dirty="0" smtClean="0"/>
              <a:t>, proposed schemes are tested with CE4.4.4a (extended direction  to 8).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Simulation results show the coding gain without noticeable increment of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complexity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Recommended </a:t>
            </a:r>
            <a:r>
              <a:rPr lang="en-CA" altLang="ko-KR" sz="1600" dirty="0"/>
              <a:t>to consider this method </a:t>
            </a:r>
            <a:r>
              <a:rPr lang="en-CA" altLang="ko-KR" sz="1600" dirty="0" smtClean="0"/>
              <a:t>for </a:t>
            </a:r>
            <a:r>
              <a:rPr lang="en-CA" altLang="ko-KR" sz="1600" dirty="0"/>
              <a:t>next VTM. 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Thanks to </a:t>
            </a:r>
            <a:r>
              <a:rPr lang="en-US" altLang="ko-KR" sz="1600" dirty="0" err="1" smtClean="0"/>
              <a:t>Kwai</a:t>
            </a:r>
            <a:r>
              <a:rPr lang="en-US" altLang="ko-KR" sz="1600" dirty="0" smtClean="0"/>
              <a:t>(JVET-M0621) and </a:t>
            </a:r>
            <a:r>
              <a:rPr lang="en-US" altLang="ko-KR" sz="1600" dirty="0" smtClean="0"/>
              <a:t>Sharp (JVET-M0779) </a:t>
            </a:r>
            <a:r>
              <a:rPr lang="en-US" altLang="ko-KR" sz="1600" dirty="0" smtClean="0"/>
              <a:t>for crosscheck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067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</a:t>
            </a:r>
            <a:r>
              <a:rPr lang="en-US" altLang="ko-KR" sz="4000" dirty="0" smtClean="0"/>
              <a:t>you</a:t>
            </a:r>
            <a:endParaRPr lang="en-US" altLang="ko-KR" sz="4000" dirty="0" smtClean="0"/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2934</TotalTime>
  <Words>421</Words>
  <Application>Microsoft Office PowerPoint</Application>
  <PresentationFormat>A4 용지(210x297mm)</PresentationFormat>
  <Paragraphs>148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JVET-M0307 CE4-related : Candidates optimization on MMVD</vt:lpstr>
      <vt:lpstr>Introduction</vt:lpstr>
      <vt:lpstr>Proposed methods</vt:lpstr>
      <vt:lpstr>Proposed methods</vt:lpstr>
      <vt:lpstr>Experimental results</vt:lpstr>
      <vt:lpstr>Experimental results</vt:lpstr>
      <vt:lpstr>Conclusion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박내리/선임연구원/차세대표준(연)ABM팀(naeri.park@lge.com)</cp:lastModifiedBy>
  <cp:revision>200</cp:revision>
  <dcterms:created xsi:type="dcterms:W3CDTF">2016-10-06T06:23:02Z</dcterms:created>
  <dcterms:modified xsi:type="dcterms:W3CDTF">2019-01-12T01:50:44Z</dcterms:modified>
</cp:coreProperties>
</file>