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9"/>
  </p:notesMasterIdLst>
  <p:sldIdLst>
    <p:sldId id="466" r:id="rId3"/>
    <p:sldId id="534" r:id="rId4"/>
    <p:sldId id="535" r:id="rId5"/>
    <p:sldId id="474" r:id="rId6"/>
    <p:sldId id="536" r:id="rId7"/>
    <p:sldId id="53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1740" autoAdjust="0"/>
  </p:normalViewPr>
  <p:slideViewPr>
    <p:cSldViewPr>
      <p:cViewPr varScale="1">
        <p:scale>
          <a:sx n="68" d="100"/>
          <a:sy n="68" d="100"/>
        </p:scale>
        <p:origin x="141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2019/1/8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4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3088" y="1011088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JVET-M0300, CE4-related: HMVP and parallel processing with tiles and tile groups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973238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dirty="0">
                <a:solidFill>
                  <a:schemeClr val="tx1"/>
                </a:solidFill>
              </a:rPr>
              <a:t>Anand Meher </a:t>
            </a:r>
            <a:r>
              <a:rPr lang="en-US" altLang="en-US" sz="1800" dirty="0" smtClean="0">
                <a:solidFill>
                  <a:schemeClr val="tx1"/>
                </a:solidFill>
              </a:rPr>
              <a:t>Kotra, Jianle Chen, Semih Esenlik, Biao Wang, Han Gao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491537" cy="4256088"/>
          </a:xfrm>
        </p:spPr>
        <p:txBody>
          <a:bodyPr/>
          <a:lstStyle/>
          <a:p>
            <a:r>
              <a:rPr lang="en-US" dirty="0" smtClean="0"/>
              <a:t>In VTM-3.0, History-based </a:t>
            </a:r>
            <a:r>
              <a:rPr lang="en-US" dirty="0" smtClean="0"/>
              <a:t>motion vector prediction (HMVP) list/table is reset </a:t>
            </a:r>
            <a:r>
              <a:rPr lang="en-US" dirty="0" smtClean="0"/>
              <a:t>at the beginning of each </a:t>
            </a:r>
            <a:r>
              <a:rPr lang="en-US" dirty="0" smtClean="0"/>
              <a:t>CTU row </a:t>
            </a:r>
            <a:endParaRPr lang="en-US" dirty="0" smtClean="0"/>
          </a:p>
          <a:p>
            <a:pPr lvl="1"/>
            <a:r>
              <a:rPr lang="en-US" dirty="0" smtClean="0"/>
              <a:t>Enables </a:t>
            </a:r>
            <a:r>
              <a:rPr lang="en-US" dirty="0" smtClean="0"/>
              <a:t>parallel processing with tools such as waterfronts (WPP)</a:t>
            </a:r>
          </a:p>
          <a:p>
            <a:pPr lvl="1"/>
            <a:r>
              <a:rPr lang="en-US" dirty="0" smtClean="0"/>
              <a:t>Syntax is based on slices, which is as follows: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Current proposal extends the idea for tiles and tile groups</a:t>
            </a:r>
          </a:p>
          <a:p>
            <a:pPr lvl="1"/>
            <a:r>
              <a:rPr lang="en-US" dirty="0" smtClean="0"/>
              <a:t>Reset HMVP table at beginning of tile group, tile and beginning of each CTU row inside a tile 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164448"/>
              </p:ext>
            </p:extLst>
          </p:nvPr>
        </p:nvGraphicFramePr>
        <p:xfrm>
          <a:off x="1219200" y="3200400"/>
          <a:ext cx="5181600" cy="640080"/>
        </p:xfrm>
        <a:graphic>
          <a:graphicData uri="http://schemas.openxmlformats.org/drawingml/2006/table">
            <a:tbl>
              <a:tblPr/>
              <a:tblGrid>
                <a:gridCol w="5181600"/>
              </a:tblGrid>
              <a:tr h="4064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 (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I &amp;&amp; (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CtbAddrInRs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%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PicWidthInCtbsY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0 )  ||  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CtbAddrInRs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 =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slice_address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NumHmvpCand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381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Syntax is as follows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222038"/>
              </p:ext>
            </p:extLst>
          </p:nvPr>
        </p:nvGraphicFramePr>
        <p:xfrm>
          <a:off x="678342" y="1447800"/>
          <a:ext cx="7342589" cy="4183380"/>
        </p:xfrm>
        <a:graphic>
          <a:graphicData uri="http://schemas.openxmlformats.org/drawingml/2006/table">
            <a:tbl>
              <a:tblPr/>
              <a:tblGrid>
                <a:gridCol w="6410197"/>
                <a:gridCol w="932392"/>
              </a:tblGrid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tile_group_data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tileIdx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</a:t>
                      </a:r>
                      <a:r>
                        <a:rPr lang="en-GB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tile_group_address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for( i = 0; i  &lt;=  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num_tiles_in_tile_group_minus1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i++, tileIdx++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ctbAddrInTs 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 FirstCtbAddrTs[ tileIdx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j = 0; j &lt; NumCtusInTile[ tileIdx ]; j++, ctbAddrInTs++ 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28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600" kern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firstCtbInCtuRowInTile = j % ColWidth[tileIdx] == 0) ? 1 : 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 ( ( tile_group_type  ! =  I ) &amp;&amp; ( firstCtbInCtuRowInTile ) 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HMVPCandNum = 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CtbAddrInRs = CtbAddrTsToRs[ ctbAddrInTs ]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coding_tree_unit( 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end_of_tile_one_bit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/* equal to 1 */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i &lt; num_tiles_in_tile_group_minus1 )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byte_alignment( 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230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38600" y="297180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Backup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06264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472" y="129906"/>
            <a:ext cx="8839200" cy="630238"/>
          </a:xfrm>
        </p:spPr>
        <p:txBody>
          <a:bodyPr/>
          <a:lstStyle/>
          <a:p>
            <a:r>
              <a:rPr lang="en-US" dirty="0" smtClean="0"/>
              <a:t>HMVP list reset for tile groups, tiles, CTU row beginning inside each tile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grpSp>
        <p:nvGrpSpPr>
          <p:cNvPr id="62" name="Group 61"/>
          <p:cNvGrpSpPr/>
          <p:nvPr/>
        </p:nvGrpSpPr>
        <p:grpSpPr>
          <a:xfrm>
            <a:off x="838200" y="1295400"/>
            <a:ext cx="6934200" cy="2944308"/>
            <a:chOff x="533400" y="1219200"/>
            <a:chExt cx="6934200" cy="2944308"/>
          </a:xfrm>
        </p:grpSpPr>
        <p:grpSp>
          <p:nvGrpSpPr>
            <p:cNvPr id="34" name="Group 33"/>
            <p:cNvGrpSpPr/>
            <p:nvPr/>
          </p:nvGrpSpPr>
          <p:grpSpPr>
            <a:xfrm>
              <a:off x="533400" y="1219200"/>
              <a:ext cx="5638800" cy="2944308"/>
              <a:chOff x="1447800" y="1416050"/>
              <a:chExt cx="5638800" cy="2944308"/>
            </a:xfrm>
          </p:grpSpPr>
          <p:pic>
            <p:nvPicPr>
              <p:cNvPr id="8" name="Picture 7"/>
              <p:cNvPicPr/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7800" y="1428750"/>
                <a:ext cx="3606165" cy="259651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1875626" y="3991026"/>
                <a:ext cx="3429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12 tiles and 3 tile groups </a:t>
                </a:r>
                <a:endParaRPr lang="en-US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683700" y="1567934"/>
                <a:ext cx="7372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1</a:t>
                </a:r>
                <a:endParaRPr lang="en-US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2843367" y="1574284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2</a:t>
                </a:r>
                <a:endParaRPr lang="en-US" dirty="0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1447800" y="1432876"/>
                <a:ext cx="2438400" cy="685800"/>
              </a:xfrm>
              <a:prstGeom prst="rect">
                <a:avLst/>
              </a:prstGeom>
              <a:solidFill>
                <a:srgbClr val="CC000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5867400" y="1752600"/>
                <a:ext cx="304800" cy="152400"/>
              </a:xfrm>
              <a:prstGeom prst="rect">
                <a:avLst/>
              </a:prstGeom>
              <a:solidFill>
                <a:srgbClr val="FF000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6197600" y="1705689"/>
                <a:ext cx="8890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Tile Group1</a:t>
                </a:r>
                <a:endParaRPr lang="en-US" sz="1000" dirty="0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861435" y="1416050"/>
                <a:ext cx="1155700" cy="685800"/>
              </a:xfrm>
              <a:prstGeom prst="rect">
                <a:avLst/>
              </a:prstGeom>
              <a:solidFill>
                <a:srgbClr val="00B05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474469" y="2096532"/>
                <a:ext cx="3555365" cy="621268"/>
              </a:xfrm>
              <a:prstGeom prst="rect">
                <a:avLst/>
              </a:prstGeom>
              <a:solidFill>
                <a:srgbClr val="00B05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463038" y="2724150"/>
                <a:ext cx="1178561" cy="628650"/>
              </a:xfrm>
              <a:prstGeom prst="rect">
                <a:avLst/>
              </a:prstGeom>
              <a:solidFill>
                <a:srgbClr val="00B05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5873750" y="2032000"/>
                <a:ext cx="304800" cy="152400"/>
              </a:xfrm>
              <a:prstGeom prst="rect">
                <a:avLst/>
              </a:prstGeom>
              <a:solidFill>
                <a:srgbClr val="00B05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172200" y="1985089"/>
                <a:ext cx="8890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Tile Group2</a:t>
                </a:r>
                <a:endParaRPr lang="en-US" sz="1000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669220" y="2717800"/>
                <a:ext cx="2373314" cy="667782"/>
              </a:xfrm>
              <a:prstGeom prst="rect">
                <a:avLst/>
              </a:prstGeom>
              <a:solidFill>
                <a:srgbClr val="0070C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1457164" y="3359150"/>
                <a:ext cx="3585370" cy="642382"/>
              </a:xfrm>
              <a:prstGeom prst="rect">
                <a:avLst/>
              </a:prstGeom>
              <a:solidFill>
                <a:srgbClr val="0070C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5873750" y="2282110"/>
                <a:ext cx="304800" cy="152400"/>
              </a:xfrm>
              <a:prstGeom prst="rect">
                <a:avLst/>
              </a:prstGeom>
              <a:solidFill>
                <a:srgbClr val="0070C0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6172200" y="2231310"/>
                <a:ext cx="88900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dirty="0" smtClean="0"/>
                  <a:t>Tile Group3</a:t>
                </a:r>
                <a:endParaRPr lang="en-US" sz="1000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4033200" y="1577975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3</a:t>
                </a:r>
                <a:endParaRPr lang="en-US" dirty="0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1612265" y="2292865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4</a:t>
                </a:r>
                <a:endParaRPr lang="en-US" dirty="0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2849717" y="2267465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5</a:t>
                </a:r>
                <a:endParaRPr lang="en-US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009547" y="2302430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6</a:t>
                </a:r>
                <a:endParaRPr lang="en-US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789080" y="2854205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8</a:t>
                </a:r>
                <a:endParaRPr lang="en-US" dirty="0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635046" y="2887304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7</a:t>
                </a:r>
                <a:endParaRPr lang="en-US" dirty="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021694" y="2894053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9</a:t>
                </a:r>
                <a:endParaRPr lang="en-US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583294" y="3515954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10</a:t>
                </a:r>
                <a:endParaRPr lang="en-US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773127" y="3529072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11</a:t>
                </a:r>
                <a:endParaRPr lang="en-US" dirty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3936839" y="3541772"/>
                <a:ext cx="11898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Tile 12</a:t>
                </a:r>
                <a:endParaRPr lang="en-US" dirty="0"/>
              </a:p>
            </p:txBody>
          </p:sp>
        </p:grpSp>
        <p:cxnSp>
          <p:nvCxnSpPr>
            <p:cNvPr id="36" name="Straight Arrow Connector 35"/>
            <p:cNvCxnSpPr/>
            <p:nvPr/>
          </p:nvCxnSpPr>
          <p:spPr>
            <a:xfrm>
              <a:off x="710565" y="1371084"/>
              <a:ext cx="9658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H="1">
              <a:off x="668894" y="1371084"/>
              <a:ext cx="1007506" cy="1846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689729" y="1578926"/>
              <a:ext cx="9658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H="1">
              <a:off x="634164" y="1593411"/>
              <a:ext cx="1007506" cy="1846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708461" y="1778236"/>
              <a:ext cx="96583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>
              <a:off x="668894" y="1295400"/>
              <a:ext cx="3044822" cy="0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>
              <a:off x="785258" y="1295400"/>
              <a:ext cx="2904806" cy="898783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902654" y="2210316"/>
              <a:ext cx="2831146" cy="0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flipH="1">
              <a:off x="851813" y="2248932"/>
              <a:ext cx="2786738" cy="592693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902654" y="2841625"/>
              <a:ext cx="2831146" cy="0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flipH="1">
              <a:off x="875251" y="2857520"/>
              <a:ext cx="2786738" cy="592693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>
              <a:off x="902654" y="3450213"/>
              <a:ext cx="2831146" cy="0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/>
            <p:cNvCxnSpPr/>
            <p:nvPr/>
          </p:nvCxnSpPr>
          <p:spPr>
            <a:xfrm>
              <a:off x="4987484" y="2427247"/>
              <a:ext cx="359530" cy="12700"/>
            </a:xfrm>
            <a:prstGeom prst="straightConnector1">
              <a:avLst/>
            </a:prstGeom>
            <a:ln w="31750">
              <a:solidFill>
                <a:schemeClr val="tx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5368484" y="2334457"/>
              <a:ext cx="20991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Tile Group scan order (raster scan across tiles)</a:t>
              </a:r>
              <a:endParaRPr lang="en-US" sz="1000" dirty="0"/>
            </a:p>
          </p:txBody>
        </p:sp>
        <p:cxnSp>
          <p:nvCxnSpPr>
            <p:cNvPr id="58" name="Straight Arrow Connector 57"/>
            <p:cNvCxnSpPr/>
            <p:nvPr/>
          </p:nvCxnSpPr>
          <p:spPr>
            <a:xfrm>
              <a:off x="4982713" y="2881869"/>
              <a:ext cx="342236" cy="0"/>
            </a:xfrm>
            <a:prstGeom prst="straightConnector1">
              <a:avLst/>
            </a:prstGeom>
            <a:ln w="31750">
              <a:solidFill>
                <a:schemeClr val="accent1">
                  <a:alpha val="64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5368484" y="2753756"/>
              <a:ext cx="209911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CTU scan order (inside tiles)</a:t>
              </a:r>
              <a:endParaRPr lang="en-US" sz="1000" dirty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864869" y="4329747"/>
            <a:ext cx="678559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HMVP list reset is performed for all the combinations below: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At the beginning of each tile group (equivalent of beginning of slice)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At the beginning of each tile inside a tile group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At the first CTU for each CTU row inside a give tile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 smtClean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304800" y="1371600"/>
            <a:ext cx="560069" cy="15864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347505" y="1585039"/>
            <a:ext cx="542409" cy="13183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345027" y="1831260"/>
            <a:ext cx="574774" cy="1072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-23968" y="2923521"/>
            <a:ext cx="7862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HMVP</a:t>
            </a:r>
          </a:p>
          <a:p>
            <a:r>
              <a:rPr lang="en-US" sz="1100" dirty="0" smtClean="0"/>
              <a:t> list reset</a:t>
            </a:r>
            <a:endParaRPr lang="en-US" sz="1100" dirty="0"/>
          </a:p>
        </p:txBody>
      </p:sp>
      <p:cxnSp>
        <p:nvCxnSpPr>
          <p:cNvPr id="59" name="Straight Arrow Connector 58"/>
          <p:cNvCxnSpPr/>
          <p:nvPr/>
        </p:nvCxnSpPr>
        <p:spPr>
          <a:xfrm flipV="1">
            <a:off x="2122288" y="973007"/>
            <a:ext cx="917966" cy="4184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V="1">
            <a:off x="2128200" y="1009968"/>
            <a:ext cx="915198" cy="541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V="1">
            <a:off x="2179480" y="1056760"/>
            <a:ext cx="872211" cy="734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 flipV="1">
            <a:off x="3049161" y="1171020"/>
            <a:ext cx="326542" cy="6899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 flipV="1">
            <a:off x="3033827" y="1129785"/>
            <a:ext cx="346717" cy="4621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V="1">
            <a:off x="2274688" y="1125407"/>
            <a:ext cx="917966" cy="4184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flipH="1" flipV="1">
            <a:off x="3040254" y="978238"/>
            <a:ext cx="346717" cy="4621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3187254" y="726005"/>
            <a:ext cx="3354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HMVP list reset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3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209452</TotalTime>
  <Words>245</Words>
  <Application>Microsoft Office PowerPoint</Application>
  <PresentationFormat>On-screen Show (4:3)</PresentationFormat>
  <Paragraphs>82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3" baseType="lpstr">
      <vt:lpstr>Malgun Gothic</vt:lpstr>
      <vt:lpstr>MS PGothic</vt:lpstr>
      <vt:lpstr>宋体</vt:lpstr>
      <vt:lpstr>Arial</vt:lpstr>
      <vt:lpstr>Calibri</vt:lpstr>
      <vt:lpstr>Calibri Light</vt:lpstr>
      <vt:lpstr>DengXian</vt:lpstr>
      <vt:lpstr>FrutigerNext LT Bold</vt:lpstr>
      <vt:lpstr>FrutigerNext LT Medium</vt:lpstr>
      <vt:lpstr>FrutigerNext LT Regular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JVET-M0300, CE4-related: HMVP and parallel processing with tiles and tile groups</vt:lpstr>
      <vt:lpstr>Overview</vt:lpstr>
      <vt:lpstr>Syntax is as follows</vt:lpstr>
      <vt:lpstr>PowerPoint Presentation</vt:lpstr>
      <vt:lpstr>PowerPoint Presentation</vt:lpstr>
      <vt:lpstr>HMVP list reset for tile groups, tiles, CTU row beginning inside each tile 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9507</cp:revision>
  <dcterms:created xsi:type="dcterms:W3CDTF">2005-06-03T02:22:32Z</dcterms:created>
  <dcterms:modified xsi:type="dcterms:W3CDTF">2019-01-08T16:03:19Z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