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95" r:id="rId2"/>
  </p:sldMasterIdLst>
  <p:notesMasterIdLst>
    <p:notesMasterId r:id="rId11"/>
  </p:notesMasterIdLst>
  <p:sldIdLst>
    <p:sldId id="466" r:id="rId3"/>
    <p:sldId id="486" r:id="rId4"/>
    <p:sldId id="511" r:id="rId5"/>
    <p:sldId id="512" r:id="rId6"/>
    <p:sldId id="513" r:id="rId7"/>
    <p:sldId id="510" r:id="rId8"/>
    <p:sldId id="494" r:id="rId9"/>
    <p:sldId id="495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00747472" initials="r" lastIdx="1" clrIdx="0"/>
  <p:cmAuthor id="1" name="Biao Wang" initials="BW" lastIdx="1" clrIdx="1">
    <p:extLst>
      <p:ext uri="{19B8F6BF-5375-455C-9EA6-DF929625EA0E}">
        <p15:presenceInfo xmlns:p15="http://schemas.microsoft.com/office/powerpoint/2012/main" userId="S-1-5-21-147214757-305610072-1517763936-5301599" providerId="AD"/>
      </p:ext>
    </p:extLst>
  </p:cmAuthor>
  <p:cmAuthor id="2" name="Anand Meher Kotra" initials="AMK" lastIdx="2" clrIdx="2">
    <p:extLst>
      <p:ext uri="{19B8F6BF-5375-455C-9EA6-DF929625EA0E}">
        <p15:presenceInfo xmlns:p15="http://schemas.microsoft.com/office/powerpoint/2012/main" userId="S-1-5-21-147214757-305610072-1517763936-45860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A50021"/>
    <a:srgbClr val="99CCFF"/>
    <a:srgbClr val="A3FFFF"/>
    <a:srgbClr val="CC0000"/>
    <a:srgbClr val="005C8A"/>
    <a:srgbClr val="FF0000"/>
    <a:srgbClr val="447838"/>
    <a:srgbClr val="C0C0C0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21" autoAdjust="0"/>
    <p:restoredTop sz="91740" autoAdjust="0"/>
  </p:normalViewPr>
  <p:slideViewPr>
    <p:cSldViewPr>
      <p:cViewPr varScale="1">
        <p:scale>
          <a:sx n="68" d="100"/>
          <a:sy n="68" d="100"/>
        </p:scale>
        <p:origin x="1350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6CF9B69-EF52-4EAD-B166-A760695BD208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076679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E33213-5423-4560-B122-391C826D09B6}" type="slidenum">
              <a:rPr lang="en-US" altLang="zh-CN" smtClean="0">
                <a:solidFill>
                  <a:srgbClr val="000000"/>
                </a:solidFill>
              </a:rPr>
              <a:pPr/>
              <a:t>1</a:t>
            </a:fld>
            <a:endParaRPr lang="en-US" altLang="zh-CN" dirty="0" smtClean="0">
              <a:solidFill>
                <a:srgbClr val="000000"/>
              </a:solidFill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4194605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6CD0E6D-AFDC-48DC-A223-611B1C915A79}" type="datetime1">
              <a:rPr lang="zh-CN" altLang="en-US" sz="1200" smtClean="0"/>
              <a:pPr eaLnBrk="1" hangingPunct="1"/>
              <a:t>2019/1/13</a:t>
            </a:fld>
            <a:endParaRPr lang="en-US" altLang="zh-CN" sz="1200" smtClean="0"/>
          </a:p>
        </p:txBody>
      </p:sp>
      <p:sp>
        <p:nvSpPr>
          <p:cNvPr id="2969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53ACAD7-7985-430B-8D54-A3804EA7AFF6}" type="slidenum">
              <a:rPr lang="en-US" altLang="zh-CN" sz="1200"/>
              <a:pPr eaLnBrk="1" hangingPunct="1"/>
              <a:t>8</a:t>
            </a:fld>
            <a:endParaRPr lang="en-US" altLang="zh-CN" sz="1200"/>
          </a:p>
        </p:txBody>
      </p:sp>
      <p:sp>
        <p:nvSpPr>
          <p:cNvPr id="297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9124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9144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71513" y="6205538"/>
            <a:ext cx="26225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2" tIns="39153" rIns="78302" bIns="39153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472363" y="4048125"/>
            <a:ext cx="135731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defTabSz="784225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b="1" dirty="0">
                <a:solidFill>
                  <a:schemeClr val="bg1"/>
                </a:solidFill>
                <a:latin typeface="FrutigerNext LT Bold" pitchFamily="20" charset="0"/>
                <a:ea typeface="MS PGothic" pitchFamily="34" charset="-128"/>
              </a:rPr>
              <a:t>www.huawei.com</a:t>
            </a:r>
          </a:p>
          <a:p>
            <a:pPr defTabSz="784225" eaLnBrk="0" hangingPunct="0">
              <a:spcBef>
                <a:spcPct val="50000"/>
              </a:spcBef>
              <a:defRPr/>
            </a:pPr>
            <a:endParaRPr lang="en-US" altLang="zh-CN" sz="800" dirty="0">
              <a:solidFill>
                <a:schemeClr val="bg1"/>
              </a:solidFill>
              <a:latin typeface="FrutigerNext LT Bold" pitchFamily="20" charset="0"/>
              <a:ea typeface="MS PGothic" pitchFamily="34" charset="-128"/>
            </a:endParaRPr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23888" y="1776413"/>
            <a:ext cx="5245100" cy="1962150"/>
          </a:xfrm>
        </p:spPr>
        <p:txBody>
          <a:bodyPr lIns="78315" tIns="39159" rIns="78315" bIns="39159"/>
          <a:lstStyle>
            <a:lvl1pPr algn="ctr">
              <a:defRPr sz="37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3210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22300" y="3675063"/>
            <a:ext cx="5246688" cy="592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1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0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652463" y="342900"/>
            <a:ext cx="2135187" cy="476250"/>
          </a:xfrm>
        </p:spPr>
        <p:txBody>
          <a:bodyPr lIns="78315" tIns="39159" rIns="78315" bIns="39159"/>
          <a:lstStyle>
            <a:lvl1pPr>
              <a:lnSpc>
                <a:spcPct val="100000"/>
              </a:lnSpc>
              <a:defRPr sz="1500">
                <a:latin typeface="华文细黑" pitchFamily="2" charset="-122"/>
                <a:ea typeface="华文细黑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7323906" y="96808"/>
            <a:ext cx="1654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JVET-M0294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164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009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6058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1712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92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B9C443EF-FB5B-4866-BAA8-905B52439CE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7489775" y="99953"/>
            <a:ext cx="1654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JVET-M0294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9913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969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420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644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592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31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41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638175"/>
            <a:ext cx="685006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89" tIns="39147" rIns="78289" bIns="3914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pic>
        <p:nvPicPr>
          <p:cNvPr id="4099" name="Picture 3" descr="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149181"/>
            <a:ext cx="91424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652463" y="6438900"/>
            <a:ext cx="26162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89" tIns="39147" rIns="78289" bIns="39147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pic>
        <p:nvPicPr>
          <p:cNvPr id="4101" name="Picture 5" descr="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08875" y="6400800"/>
            <a:ext cx="1309688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9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436BF206-7662-4D74-B8CB-7625367BC3A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1641475"/>
            <a:ext cx="6850062" cy="425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单击此处编辑母版文本样式</a:t>
            </a:r>
          </a:p>
          <a:p>
            <a:pPr lvl="2"/>
            <a:r>
              <a:rPr lang="zh-CN" altLang="en-US" smtClean="0"/>
              <a:t>单击此处编辑母版文本样式</a:t>
            </a:r>
          </a:p>
          <a:p>
            <a:pPr lvl="3"/>
            <a:r>
              <a:rPr lang="zh-CN" altLang="en-US" smtClean="0"/>
              <a:t>单击此处编辑母版文本样式</a:t>
            </a:r>
          </a:p>
          <a:p>
            <a:pPr lvl="0"/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48" r:id="rId2"/>
    <p:sldLayoutId id="2147483794" r:id="rId3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2pPr>
      <a:lvl3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3pPr>
      <a:lvl4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4pPr>
      <a:lvl5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5pPr>
      <a:lvl6pPr marL="4572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6pPr>
      <a:lvl7pPr marL="9144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7pPr>
      <a:lvl8pPr marL="13716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8pPr>
      <a:lvl9pPr marL="18288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9pPr>
    </p:titleStyle>
    <p:bodyStyle>
      <a:lvl1pPr marL="293688" indent="-293688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990000"/>
        </a:buClr>
        <a:buSzPct val="85000"/>
        <a:buFont typeface="Wingdings" pitchFamily="2" charset="2"/>
        <a:buChar char="l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36588" indent="-244475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5F5F5F"/>
        </a:buClr>
        <a:buFont typeface="Wingdings 3" pitchFamily="18" charset="2"/>
        <a:buChar char="["/>
        <a:defRPr sz="1700">
          <a:solidFill>
            <a:schemeClr val="tx1"/>
          </a:solidFill>
          <a:latin typeface="+mn-lt"/>
          <a:ea typeface="+mn-ea"/>
        </a:defRPr>
      </a:lvl2pPr>
      <a:lvl3pPr marL="979488" indent="-195263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−"/>
        <a:defRPr sz="1700">
          <a:solidFill>
            <a:schemeClr val="tx1"/>
          </a:solidFill>
          <a:latin typeface="+mn-lt"/>
          <a:ea typeface="+mn-ea"/>
        </a:defRPr>
      </a:lvl3pPr>
      <a:lvl4pPr marL="1371600" indent="-196850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▪"/>
        <a:defRPr sz="1700">
          <a:solidFill>
            <a:schemeClr val="tx1"/>
          </a:solidFill>
          <a:latin typeface="+mn-lt"/>
          <a:ea typeface="+mn-ea"/>
        </a:defRPr>
      </a:lvl4pPr>
      <a:lvl5pPr marL="1763713" indent="-196850" algn="l" defTabSz="784225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5pPr>
      <a:lvl6pPr marL="22209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6pPr>
      <a:lvl7pPr marL="26781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7pPr>
      <a:lvl8pPr marL="31353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8pPr>
      <a:lvl9pPr marL="35925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74B6B-77A4-4A2D-87BD-CDAA990249CE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89775" y="99953"/>
            <a:ext cx="16542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JVET-K0365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1412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cid:image001.png@01D488DC.50805F80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0" y="1066800"/>
            <a:ext cx="7148512" cy="1962150"/>
          </a:xfrm>
        </p:spPr>
        <p:txBody>
          <a:bodyPr/>
          <a:lstStyle/>
          <a:p>
            <a:pPr eaLnBrk="1" hangingPunct="1"/>
            <a:r>
              <a:rPr lang="en-US" altLang="zh-CN" sz="3000" dirty="0">
                <a:solidFill>
                  <a:srgbClr val="C00000"/>
                </a:solidFill>
              </a:rPr>
              <a:t>CE10-related: Modification for blocks applied with </a:t>
            </a:r>
            <a:r>
              <a:rPr lang="en-US" altLang="zh-CN" sz="3000" dirty="0" smtClean="0">
                <a:solidFill>
                  <a:srgbClr val="C00000"/>
                </a:solidFill>
              </a:rPr>
              <a:t>Combined Inter-Intra prediction</a:t>
            </a:r>
            <a:br>
              <a:rPr lang="en-US" altLang="zh-CN" sz="3000" dirty="0" smtClean="0">
                <a:solidFill>
                  <a:srgbClr val="C00000"/>
                </a:solidFill>
              </a:rPr>
            </a:br>
            <a:r>
              <a:rPr lang="zh-CN" altLang="en-US" sz="3000" dirty="0" smtClean="0">
                <a:solidFill>
                  <a:srgbClr val="C00000"/>
                </a:solidFill>
              </a:rPr>
              <a:t>（</a:t>
            </a:r>
            <a:r>
              <a:rPr lang="en-US" altLang="zh-CN" sz="3000" dirty="0" smtClean="0">
                <a:solidFill>
                  <a:srgbClr val="C00000"/>
                </a:solidFill>
              </a:rPr>
              <a:t>JVET-M0294</a:t>
            </a:r>
            <a:r>
              <a:rPr lang="zh-CN" altLang="en-US" sz="3000" dirty="0" smtClean="0">
                <a:solidFill>
                  <a:srgbClr val="C00000"/>
                </a:solidFill>
              </a:rPr>
              <a:t>）</a:t>
            </a:r>
            <a:endParaRPr lang="en-US" altLang="zh-CN" sz="3000" dirty="0" smtClean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2895" y="4800600"/>
            <a:ext cx="7192962" cy="592137"/>
          </a:xfrm>
        </p:spPr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Biao Wang, </a:t>
            </a:r>
            <a:r>
              <a:rPr lang="en-US" b="1" dirty="0">
                <a:solidFill>
                  <a:srgbClr val="C00000"/>
                </a:solidFill>
              </a:rPr>
              <a:t>Anand </a:t>
            </a:r>
            <a:r>
              <a:rPr lang="en-US" b="1" dirty="0" err="1">
                <a:solidFill>
                  <a:srgbClr val="C00000"/>
                </a:solidFill>
              </a:rPr>
              <a:t>Meher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Kotra</a:t>
            </a:r>
            <a:r>
              <a:rPr lang="en-US" b="1" dirty="0" smtClean="0">
                <a:solidFill>
                  <a:srgbClr val="C00000"/>
                </a:solidFill>
              </a:rPr>
              <a:t>, </a:t>
            </a:r>
            <a:r>
              <a:rPr lang="en-US" b="1" dirty="0" err="1">
                <a:solidFill>
                  <a:srgbClr val="C00000"/>
                </a:solidFill>
              </a:rPr>
              <a:t>Semih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Esenlik</a:t>
            </a:r>
            <a:r>
              <a:rPr lang="en-US" b="1" dirty="0">
                <a:solidFill>
                  <a:srgbClr val="C00000"/>
                </a:solidFill>
              </a:rPr>
              <a:t>,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Han Gao, Jianle Chen</a:t>
            </a:r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05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28708"/>
            <a:ext cx="8064500" cy="633412"/>
          </a:xfrm>
        </p:spPr>
        <p:txBody>
          <a:bodyPr/>
          <a:lstStyle/>
          <a:p>
            <a:r>
              <a:rPr lang="en-US" altLang="zh-CN" dirty="0" smtClean="0"/>
              <a:t>Problem and Proposal of CIIP (I)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2</a:t>
            </a:fld>
            <a:endParaRPr lang="en-GB" altLang="zh-CN"/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349786" y="914400"/>
            <a:ext cx="8794214" cy="4767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>
            <a:lvl1pPr marL="293688" indent="-293688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SzPct val="85000"/>
              <a:buFont typeface="Wingdings" pitchFamily="2" charset="2"/>
              <a:buChar char="l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6588" indent="-244475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5F5F5F"/>
              </a:buClr>
              <a:buFont typeface="Wingdings 3" pitchFamily="18" charset="2"/>
              <a:buChar char="["/>
              <a:defRPr sz="1700">
                <a:solidFill>
                  <a:schemeClr val="tx1"/>
                </a:solidFill>
                <a:latin typeface="+mn-lt"/>
                <a:ea typeface="+mn-ea"/>
              </a:defRPr>
            </a:lvl2pPr>
            <a:lvl3pPr marL="979488" indent="-195263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−"/>
              <a:defRPr sz="17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-19685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▪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63713" indent="-196850" algn="l" defTabSz="7842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2209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6781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1353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5925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r>
              <a:rPr lang="en-US" sz="1600" kern="0" dirty="0" smtClean="0"/>
              <a:t>Problem: Inconsistency of blocks with CIIP in MPM list construction</a:t>
            </a:r>
          </a:p>
          <a:p>
            <a:pPr lvl="1"/>
            <a:r>
              <a:rPr lang="en-US" altLang="zh-CN" sz="1600" kern="0" dirty="0" smtClean="0"/>
              <a:t>I</a:t>
            </a:r>
            <a:r>
              <a:rPr lang="en-US" sz="1600" kern="0" dirty="0" smtClean="0"/>
              <a:t>ntra block: neighboring blocks with CIIP</a:t>
            </a:r>
            <a:r>
              <a:rPr lang="en-US" sz="1600" b="1" kern="0" dirty="0" smtClean="0"/>
              <a:t> </a:t>
            </a:r>
            <a:r>
              <a:rPr lang="en-US" sz="1600" kern="0" dirty="0" smtClean="0"/>
              <a:t>are considered</a:t>
            </a:r>
            <a:r>
              <a:rPr lang="en-US" sz="1600" b="1" kern="0" dirty="0" smtClean="0"/>
              <a:t> as Inter block</a:t>
            </a:r>
          </a:p>
          <a:p>
            <a:pPr lvl="1"/>
            <a:r>
              <a:rPr lang="en-US" sz="1600" kern="0" dirty="0" smtClean="0"/>
              <a:t>Blocks with CIIP:</a:t>
            </a:r>
            <a:r>
              <a:rPr lang="en-US" sz="1600" b="1" kern="0" dirty="0" smtClean="0"/>
              <a:t> </a:t>
            </a:r>
            <a:r>
              <a:rPr lang="en-US" sz="1600" kern="0" dirty="0" smtClean="0"/>
              <a:t>neighboring blocks with CIIP</a:t>
            </a:r>
            <a:r>
              <a:rPr lang="en-US" sz="1600" b="1" kern="0" dirty="0" smtClean="0"/>
              <a:t> </a:t>
            </a:r>
            <a:r>
              <a:rPr lang="en-US" sz="1600" kern="0" dirty="0" smtClean="0"/>
              <a:t>are considered</a:t>
            </a:r>
            <a:r>
              <a:rPr lang="en-US" sz="1600" b="1" kern="0" dirty="0" smtClean="0"/>
              <a:t> as Intra block</a:t>
            </a:r>
          </a:p>
          <a:p>
            <a:pPr lvl="2"/>
            <a:r>
              <a:rPr lang="en-US" sz="1600" b="1" kern="0" dirty="0" smtClean="0"/>
              <a:t> </a:t>
            </a:r>
            <a:r>
              <a:rPr lang="en-US" sz="1600" b="1" kern="0" dirty="0" smtClean="0">
                <a:solidFill>
                  <a:srgbClr val="C00000"/>
                </a:solidFill>
              </a:rPr>
              <a:t>require extra memory storing intra mode for CIIP blocks</a:t>
            </a:r>
          </a:p>
          <a:p>
            <a:pPr lvl="1"/>
            <a:endParaRPr lang="en-US" sz="1600" kern="0" dirty="0" smtClean="0"/>
          </a:p>
          <a:p>
            <a:endParaRPr lang="en-US" sz="1600" kern="0" dirty="0" smtClean="0"/>
          </a:p>
          <a:p>
            <a:endParaRPr lang="en-US" sz="1600" kern="0" dirty="0"/>
          </a:p>
          <a:p>
            <a:r>
              <a:rPr lang="en-US" sz="1600" kern="0" dirty="0" smtClean="0"/>
              <a:t>Proposed: consistency </a:t>
            </a:r>
            <a:r>
              <a:rPr lang="en-US" sz="1600" kern="0" dirty="0"/>
              <a:t>of blocks with CIIP in MPM list construction </a:t>
            </a:r>
            <a:endParaRPr lang="en-US" sz="1600" kern="0" dirty="0" smtClean="0"/>
          </a:p>
          <a:p>
            <a:pPr lvl="1"/>
            <a:r>
              <a:rPr lang="en-US" altLang="zh-CN" sz="1600" kern="0" dirty="0"/>
              <a:t>I</a:t>
            </a:r>
            <a:r>
              <a:rPr lang="en-US" sz="1600" kern="0" dirty="0"/>
              <a:t>ntra block: neighboring blocks with CIIP</a:t>
            </a:r>
            <a:r>
              <a:rPr lang="en-US" sz="1600" b="1" kern="0" dirty="0"/>
              <a:t> </a:t>
            </a:r>
            <a:r>
              <a:rPr lang="en-US" sz="1600" kern="0" dirty="0"/>
              <a:t>are considered</a:t>
            </a:r>
            <a:r>
              <a:rPr lang="en-US" sz="1600" b="1" kern="0" dirty="0"/>
              <a:t> as Inter block</a:t>
            </a:r>
          </a:p>
          <a:p>
            <a:pPr lvl="1"/>
            <a:r>
              <a:rPr lang="en-US" sz="1600" kern="0" dirty="0"/>
              <a:t>Blocks with CIIP:</a:t>
            </a:r>
            <a:r>
              <a:rPr lang="en-US" sz="1600" b="1" kern="0" dirty="0"/>
              <a:t> </a:t>
            </a:r>
            <a:r>
              <a:rPr lang="en-US" sz="1600" kern="0" dirty="0"/>
              <a:t>neighboring blocks with CIIP</a:t>
            </a:r>
            <a:r>
              <a:rPr lang="en-US" sz="1600" b="1" kern="0" dirty="0"/>
              <a:t> </a:t>
            </a:r>
            <a:r>
              <a:rPr lang="en-US" sz="1600" kern="0" dirty="0"/>
              <a:t>are considered</a:t>
            </a:r>
            <a:r>
              <a:rPr lang="en-US" sz="1600" b="1" kern="0" dirty="0"/>
              <a:t> as </a:t>
            </a:r>
            <a:r>
              <a:rPr lang="en-US" sz="1600" b="1" kern="0" dirty="0" smtClean="0">
                <a:solidFill>
                  <a:srgbClr val="C00000"/>
                </a:solidFill>
              </a:rPr>
              <a:t>Inter</a:t>
            </a:r>
            <a:r>
              <a:rPr lang="en-US" sz="1600" b="1" kern="0" dirty="0" smtClean="0"/>
              <a:t> block</a:t>
            </a:r>
          </a:p>
          <a:p>
            <a:pPr lvl="2"/>
            <a:r>
              <a:rPr lang="en-US" sz="1600" b="1" kern="0" dirty="0" smtClean="0">
                <a:solidFill>
                  <a:srgbClr val="C00000"/>
                </a:solidFill>
              </a:rPr>
              <a:t>NO extra memory needs to store intra mode for CIIP blocks</a:t>
            </a:r>
            <a:endParaRPr lang="en-US" sz="1600" b="1" kern="0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sz="1600" kern="0" dirty="0" smtClean="0"/>
          </a:p>
        </p:txBody>
      </p:sp>
      <p:sp>
        <p:nvSpPr>
          <p:cNvPr id="3" name="Down Arrow 2"/>
          <p:cNvSpPr/>
          <p:nvPr/>
        </p:nvSpPr>
        <p:spPr>
          <a:xfrm>
            <a:off x="3854393" y="2895600"/>
            <a:ext cx="858753" cy="60368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97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28708"/>
            <a:ext cx="8064500" cy="633412"/>
          </a:xfrm>
        </p:spPr>
        <p:txBody>
          <a:bodyPr/>
          <a:lstStyle/>
          <a:p>
            <a:r>
              <a:rPr lang="en-US" altLang="zh-CN" dirty="0" smtClean="0"/>
              <a:t>Results: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3</a:t>
            </a:fld>
            <a:endParaRPr lang="en-GB" altLang="zh-CN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300448"/>
              </p:ext>
            </p:extLst>
          </p:nvPr>
        </p:nvGraphicFramePr>
        <p:xfrm>
          <a:off x="609600" y="237082"/>
          <a:ext cx="4800599" cy="2011680"/>
        </p:xfrm>
        <a:graphic>
          <a:graphicData uri="http://schemas.openxmlformats.org/drawingml/2006/table">
            <a:tbl>
              <a:tblPr firstRow="1" firstCol="1" bandRow="1"/>
              <a:tblGrid>
                <a:gridCol w="1134436"/>
                <a:gridCol w="727699"/>
                <a:gridCol w="808631"/>
                <a:gridCol w="808631"/>
                <a:gridCol w="660601"/>
                <a:gridCol w="660601"/>
              </a:tblGrid>
              <a:tr h="159327"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Main10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9327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VTM-3.0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9327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527703925"/>
              </p:ext>
            </p:extLst>
          </p:nvPr>
        </p:nvGraphicFramePr>
        <p:xfrm>
          <a:off x="615042" y="2328628"/>
          <a:ext cx="4800599" cy="2011680"/>
        </p:xfrm>
        <a:graphic>
          <a:graphicData uri="http://schemas.openxmlformats.org/drawingml/2006/table">
            <a:tbl>
              <a:tblPr firstRow="1" firstCol="1" bandRow="1"/>
              <a:tblGrid>
                <a:gridCol w="1134435"/>
                <a:gridCol w="791338"/>
                <a:gridCol w="791338"/>
                <a:gridCol w="791338"/>
                <a:gridCol w="646075"/>
                <a:gridCol w="646075"/>
              </a:tblGrid>
              <a:tr h="179963"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9963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VTM-3.0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9963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5638800" y="1043776"/>
            <a:ext cx="368199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Significant simplification with small coding gain:</a:t>
            </a:r>
          </a:p>
          <a:p>
            <a:endParaRPr lang="en-US" dirty="0"/>
          </a:p>
          <a:p>
            <a:r>
              <a:rPr lang="en-US" dirty="0" smtClean="0"/>
              <a:t>RA:  -0.01%</a:t>
            </a:r>
          </a:p>
          <a:p>
            <a:endParaRPr lang="en-US" dirty="0"/>
          </a:p>
          <a:p>
            <a:r>
              <a:rPr lang="en-US" dirty="0" smtClean="0"/>
              <a:t>LDB: 0.01%</a:t>
            </a:r>
          </a:p>
          <a:p>
            <a:endParaRPr lang="en-US" dirty="0"/>
          </a:p>
          <a:p>
            <a:r>
              <a:rPr lang="en-US" dirty="0" smtClean="0"/>
              <a:t>LDP: -0.04% </a:t>
            </a:r>
          </a:p>
          <a:p>
            <a:endParaRPr lang="en-US" dirty="0" smtClean="0"/>
          </a:p>
        </p:txBody>
      </p:sp>
      <p:graphicFrame>
        <p:nvGraphicFramePr>
          <p:cNvPr id="7" name="Table 6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755849893"/>
              </p:ext>
            </p:extLst>
          </p:nvPr>
        </p:nvGraphicFramePr>
        <p:xfrm>
          <a:off x="609600" y="4386942"/>
          <a:ext cx="4800599" cy="2011680"/>
        </p:xfrm>
        <a:graphic>
          <a:graphicData uri="http://schemas.openxmlformats.org/drawingml/2006/table">
            <a:tbl>
              <a:tblPr firstRow="1" firstCol="1" bandRow="1"/>
              <a:tblGrid>
                <a:gridCol w="1134435"/>
                <a:gridCol w="791338"/>
                <a:gridCol w="791338"/>
                <a:gridCol w="791338"/>
                <a:gridCol w="646075"/>
                <a:gridCol w="646075"/>
              </a:tblGrid>
              <a:tr h="179963"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P 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Main10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9963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VTM-3.0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9963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9903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28708"/>
            <a:ext cx="8064500" cy="633412"/>
          </a:xfrm>
        </p:spPr>
        <p:txBody>
          <a:bodyPr/>
          <a:lstStyle/>
          <a:p>
            <a:r>
              <a:rPr lang="en-US" altLang="zh-CN" dirty="0" smtClean="0"/>
              <a:t>Problem and Proposal of CIIP (II)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4</a:t>
            </a:fld>
            <a:endParaRPr lang="en-GB" altLang="zh-CN"/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349786" y="914400"/>
            <a:ext cx="8794214" cy="4767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>
            <a:lvl1pPr marL="293688" indent="-293688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SzPct val="85000"/>
              <a:buFont typeface="Wingdings" pitchFamily="2" charset="2"/>
              <a:buChar char="l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6588" indent="-244475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5F5F5F"/>
              </a:buClr>
              <a:buFont typeface="Wingdings 3" pitchFamily="18" charset="2"/>
              <a:buChar char="["/>
              <a:defRPr sz="1700">
                <a:solidFill>
                  <a:schemeClr val="tx1"/>
                </a:solidFill>
                <a:latin typeface="+mn-lt"/>
                <a:ea typeface="+mn-ea"/>
              </a:defRPr>
            </a:lvl2pPr>
            <a:lvl3pPr marL="979488" indent="-195263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−"/>
              <a:defRPr sz="17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-19685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▪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63713" indent="-196850" algn="l" defTabSz="7842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2209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6781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1353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5925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r>
              <a:rPr lang="en-US" sz="1600" kern="0" dirty="0" smtClean="0"/>
              <a:t>Problem: in DBF, CIIP blocks are considered as inter blocks</a:t>
            </a:r>
          </a:p>
          <a:p>
            <a:pPr lvl="1"/>
            <a:r>
              <a:rPr lang="en-US" altLang="zh-CN" sz="1600" kern="0" dirty="0" smtClean="0"/>
              <a:t>CIIP introduces </a:t>
            </a:r>
            <a:r>
              <a:rPr lang="en-US" altLang="zh-CN" sz="1600" b="1" kern="0" dirty="0" smtClean="0"/>
              <a:t>intra prediction</a:t>
            </a:r>
            <a:r>
              <a:rPr lang="en-US" altLang="zh-CN" sz="1600" kern="0" dirty="0" smtClean="0"/>
              <a:t> and might introduce </a:t>
            </a:r>
            <a:r>
              <a:rPr lang="en-US" altLang="zh-CN" sz="1600" b="1" kern="0" dirty="0" smtClean="0"/>
              <a:t>blocking artifacts</a:t>
            </a:r>
            <a:r>
              <a:rPr lang="en-US" altLang="zh-CN" sz="1600" kern="0" dirty="0" smtClean="0"/>
              <a:t>. </a:t>
            </a:r>
            <a:endParaRPr lang="en-US" sz="1600" kern="0" dirty="0"/>
          </a:p>
          <a:p>
            <a:r>
              <a:rPr lang="en-US" sz="1600" kern="0" dirty="0" smtClean="0"/>
              <a:t>Proposed:</a:t>
            </a:r>
          </a:p>
          <a:p>
            <a:pPr lvl="1"/>
            <a:r>
              <a:rPr lang="en-US" altLang="zh-CN" sz="1600" kern="0" dirty="0" smtClean="0"/>
              <a:t>Proposal </a:t>
            </a:r>
            <a:r>
              <a:rPr lang="en-US" altLang="zh-CN" sz="1600" kern="0" smtClean="0"/>
              <a:t>I </a:t>
            </a:r>
            <a:r>
              <a:rPr lang="en-US" altLang="zh-CN" sz="1600" kern="0"/>
              <a:t>+</a:t>
            </a:r>
            <a:r>
              <a:rPr lang="en-US" altLang="zh-CN" sz="1600" kern="0" smtClean="0"/>
              <a:t> </a:t>
            </a:r>
            <a:r>
              <a:rPr lang="en-US" altLang="zh-CN" sz="1600" kern="0" dirty="0" smtClean="0"/>
              <a:t>Consider CIIP blocks as I</a:t>
            </a:r>
            <a:r>
              <a:rPr lang="en-US" sz="1600" kern="0" dirty="0" smtClean="0"/>
              <a:t>ntra block in DBF</a:t>
            </a:r>
            <a:endParaRPr lang="en-US" sz="1600" b="1" kern="0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sz="1600" kern="0" dirty="0" smtClean="0"/>
          </a:p>
        </p:txBody>
      </p:sp>
      <p:pic>
        <p:nvPicPr>
          <p:cNvPr id="6" name="Picture 5" descr="cid:image001.png@01D488DC.50805F80"/>
          <p:cNvPicPr/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959" y="2743200"/>
            <a:ext cx="6505620" cy="36066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8663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28708"/>
            <a:ext cx="8064500" cy="633412"/>
          </a:xfrm>
        </p:spPr>
        <p:txBody>
          <a:bodyPr/>
          <a:lstStyle/>
          <a:p>
            <a:r>
              <a:rPr lang="en-US" altLang="zh-CN" dirty="0" smtClean="0"/>
              <a:t>Results: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5</a:t>
            </a:fld>
            <a:endParaRPr lang="en-GB" altLang="zh-CN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0149635"/>
              </p:ext>
            </p:extLst>
          </p:nvPr>
        </p:nvGraphicFramePr>
        <p:xfrm>
          <a:off x="609600" y="237082"/>
          <a:ext cx="4800599" cy="2011680"/>
        </p:xfrm>
        <a:graphic>
          <a:graphicData uri="http://schemas.openxmlformats.org/drawingml/2006/table">
            <a:tbl>
              <a:tblPr firstRow="1" firstCol="1" bandRow="1"/>
              <a:tblGrid>
                <a:gridCol w="1134436"/>
                <a:gridCol w="727699"/>
                <a:gridCol w="808631"/>
                <a:gridCol w="808631"/>
                <a:gridCol w="660601"/>
                <a:gridCol w="660601"/>
              </a:tblGrid>
              <a:tr h="159327"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Main10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9327"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VTM-3.0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9327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932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093916523"/>
              </p:ext>
            </p:extLst>
          </p:nvPr>
        </p:nvGraphicFramePr>
        <p:xfrm>
          <a:off x="615042" y="2328628"/>
          <a:ext cx="4800599" cy="2011680"/>
        </p:xfrm>
        <a:graphic>
          <a:graphicData uri="http://schemas.openxmlformats.org/drawingml/2006/table">
            <a:tbl>
              <a:tblPr firstRow="1" firstCol="1" bandRow="1"/>
              <a:tblGrid>
                <a:gridCol w="1134435"/>
                <a:gridCol w="791338"/>
                <a:gridCol w="791338"/>
                <a:gridCol w="791338"/>
                <a:gridCol w="646075"/>
                <a:gridCol w="646075"/>
              </a:tblGrid>
              <a:tr h="179963"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9963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VTM-3.0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9963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5638800" y="1043776"/>
            <a:ext cx="368199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Objective results</a:t>
            </a:r>
            <a:r>
              <a:rPr lang="en-US" b="1" dirty="0" smtClean="0">
                <a:solidFill>
                  <a:srgbClr val="C00000"/>
                </a:solidFill>
              </a:rPr>
              <a:t>:</a:t>
            </a:r>
          </a:p>
          <a:p>
            <a:endParaRPr lang="en-US" dirty="0"/>
          </a:p>
          <a:p>
            <a:r>
              <a:rPr lang="en-US" dirty="0" smtClean="0"/>
              <a:t>RA:  0.00%</a:t>
            </a:r>
          </a:p>
          <a:p>
            <a:endParaRPr lang="en-US" dirty="0"/>
          </a:p>
          <a:p>
            <a:r>
              <a:rPr lang="en-US" dirty="0" smtClean="0"/>
              <a:t>LDB: 0.00%</a:t>
            </a:r>
          </a:p>
          <a:p>
            <a:endParaRPr lang="en-US" dirty="0"/>
          </a:p>
          <a:p>
            <a:r>
              <a:rPr lang="en-US" dirty="0" smtClean="0"/>
              <a:t>LDP: -0.07% </a:t>
            </a:r>
          </a:p>
          <a:p>
            <a:endParaRPr lang="en-US" dirty="0" smtClean="0"/>
          </a:p>
        </p:txBody>
      </p:sp>
      <p:graphicFrame>
        <p:nvGraphicFramePr>
          <p:cNvPr id="7" name="Table 6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847497856"/>
              </p:ext>
            </p:extLst>
          </p:nvPr>
        </p:nvGraphicFramePr>
        <p:xfrm>
          <a:off x="609600" y="4386942"/>
          <a:ext cx="4800599" cy="2011680"/>
        </p:xfrm>
        <a:graphic>
          <a:graphicData uri="http://schemas.openxmlformats.org/drawingml/2006/table">
            <a:tbl>
              <a:tblPr firstRow="1" firstCol="1" bandRow="1"/>
              <a:tblGrid>
                <a:gridCol w="1134435"/>
                <a:gridCol w="791338"/>
                <a:gridCol w="791338"/>
                <a:gridCol w="791338"/>
                <a:gridCol w="646075"/>
                <a:gridCol w="646075"/>
              </a:tblGrid>
              <a:tr h="179963">
                <a:tc>
                  <a:txBody>
                    <a:bodyPr/>
                    <a:lstStyle/>
                    <a:p>
                      <a:endParaRPr lang="en-US" sz="1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P </a:t>
                      </a: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Main10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9963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VTM-3.0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9963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-0.51%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9963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341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6</a:t>
            </a:fld>
            <a:endParaRPr lang="en-GB" altLang="zh-CN"/>
          </a:p>
        </p:txBody>
      </p:sp>
      <p:pic>
        <p:nvPicPr>
          <p:cNvPr id="14" name="Picture 13" descr="C:\Users\b80053157\AppData\Roaming\eSpace_Desktop\UserData\b80053157\imagefiles\8EE3F478-A4C5-4019-9309-22CED7500121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23"/>
            <a:ext cx="4912066" cy="34059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 descr="C:\Users\b80053157\AppData\Roaming\eSpace_Desktop\UserData\b80053157\imagefiles\B5A95341-E1BC-4336-8C75-15ADCAA7720F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99448"/>
            <a:ext cx="4912066" cy="323010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Oval 4"/>
          <p:cNvSpPr/>
          <p:nvPr/>
        </p:nvSpPr>
        <p:spPr>
          <a:xfrm>
            <a:off x="838200" y="1521184"/>
            <a:ext cx="914400" cy="609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715086" y="2547390"/>
            <a:ext cx="914400" cy="609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5638800" y="4694263"/>
            <a:ext cx="2743200" cy="7119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Bottom: </a:t>
            </a:r>
            <a:r>
              <a:rPr lang="en-US" dirty="0"/>
              <a:t>Cactus encoded at QP 37,</a:t>
            </a:r>
            <a:r>
              <a:rPr lang="en-US" dirty="0" smtClean="0"/>
              <a:t> proposed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endParaRPr lang="en-US" dirty="0" smtClean="0"/>
          </a:p>
        </p:txBody>
      </p:sp>
      <p:sp>
        <p:nvSpPr>
          <p:cNvPr id="20" name="TextBox 19"/>
          <p:cNvSpPr txBox="1"/>
          <p:nvPr/>
        </p:nvSpPr>
        <p:spPr>
          <a:xfrm>
            <a:off x="5638800" y="1295400"/>
            <a:ext cx="2514855" cy="7831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Top: </a:t>
            </a:r>
            <a:r>
              <a:rPr lang="en-US" dirty="0"/>
              <a:t>Cactus encoded at QP </a:t>
            </a:r>
            <a:r>
              <a:rPr lang="en-US" dirty="0" smtClean="0"/>
              <a:t>37, VTM3.0</a:t>
            </a:r>
            <a:endParaRPr lang="en-US" b="1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787550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11877"/>
            <a:ext cx="6850062" cy="630238"/>
          </a:xfrm>
        </p:spPr>
        <p:txBody>
          <a:bodyPr/>
          <a:lstStyle/>
          <a:p>
            <a:r>
              <a:rPr lang="en-US" altLang="zh-CN" dirty="0" smtClean="0"/>
              <a:t>Summary &amp; Conclusion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55639"/>
            <a:ext cx="8496300" cy="5218113"/>
          </a:xfrm>
        </p:spPr>
        <p:txBody>
          <a:bodyPr/>
          <a:lstStyle/>
          <a:p>
            <a:r>
              <a:rPr lang="en-US" altLang="zh-CN" sz="2000" dirty="0" smtClean="0"/>
              <a:t>Consider neighbor CIIP blocks as Inter block in MPM list construction </a:t>
            </a:r>
          </a:p>
          <a:p>
            <a:pPr lvl="1"/>
            <a:r>
              <a:rPr lang="en-US" sz="1800" dirty="0" smtClean="0"/>
              <a:t>reduced memory storage </a:t>
            </a:r>
            <a:r>
              <a:rPr lang="en-US" sz="1800" dirty="0"/>
              <a:t>to </a:t>
            </a:r>
            <a:r>
              <a:rPr lang="en-US" sz="1800" dirty="0" smtClean="0"/>
              <a:t>store intra modes for CIIP blocks</a:t>
            </a:r>
          </a:p>
          <a:p>
            <a:pPr lvl="1"/>
            <a:endParaRPr lang="en-US" sz="1800" dirty="0" smtClean="0"/>
          </a:p>
          <a:p>
            <a:endParaRPr lang="en-US" sz="1800" dirty="0" smtClean="0"/>
          </a:p>
          <a:p>
            <a:r>
              <a:rPr lang="en-US" sz="1800" dirty="0" smtClean="0"/>
              <a:t>Consider CIIP blocks as intra block in </a:t>
            </a:r>
            <a:r>
              <a:rPr lang="en-US" sz="1800" dirty="0" err="1" smtClean="0"/>
              <a:t>Deblocking</a:t>
            </a:r>
            <a:r>
              <a:rPr lang="en-US" sz="1800" dirty="0" smtClean="0"/>
              <a:t> filtering: </a:t>
            </a:r>
          </a:p>
          <a:p>
            <a:pPr lvl="1"/>
            <a:r>
              <a:rPr lang="en-US" altLang="zh-CN" sz="1600" dirty="0" smtClean="0"/>
              <a:t>RA</a:t>
            </a:r>
            <a:r>
              <a:rPr lang="en-US" sz="1600" dirty="0" smtClean="0"/>
              <a:t>:  </a:t>
            </a:r>
            <a:r>
              <a:rPr lang="en-US" altLang="zh-CN" sz="1600" dirty="0" smtClean="0"/>
              <a:t>0.00%, LDB: 0.00%, LDP: -0.07%</a:t>
            </a:r>
          </a:p>
          <a:p>
            <a:pPr lvl="1"/>
            <a:r>
              <a:rPr lang="en-US" altLang="zh-CN" sz="1600" dirty="0" smtClean="0"/>
              <a:t>Subjective improvements</a:t>
            </a:r>
          </a:p>
          <a:p>
            <a:endParaRPr lang="en-US" altLang="zh-CN" sz="1800" dirty="0" smtClean="0">
              <a:solidFill>
                <a:srgbClr val="C00000"/>
              </a:solidFill>
            </a:endParaRPr>
          </a:p>
          <a:p>
            <a:r>
              <a:rPr lang="en-US" altLang="zh-CN" sz="1800" dirty="0" smtClean="0"/>
              <a:t>We suggest to adopt the proposed method in VVC</a:t>
            </a:r>
            <a:endParaRPr lang="en-US" altLang="zh-CN" sz="1500" dirty="0" smtClean="0"/>
          </a:p>
          <a:p>
            <a:endParaRPr lang="en-US" altLang="zh-CN" sz="1700" dirty="0" smtClean="0"/>
          </a:p>
          <a:p>
            <a:r>
              <a:rPr lang="en-US" altLang="zh-CN" sz="1700" dirty="0" smtClean="0"/>
              <a:t>Thanks </a:t>
            </a:r>
            <a:r>
              <a:rPr lang="en-US" altLang="zh-CN" dirty="0"/>
              <a:t>to </a:t>
            </a:r>
            <a:r>
              <a:rPr lang="en-US" altLang="zh-CN" dirty="0" err="1"/>
              <a:t>Bytedance</a:t>
            </a:r>
            <a:r>
              <a:rPr lang="en-US" altLang="zh-CN" dirty="0"/>
              <a:t> for crosschecking</a:t>
            </a:r>
            <a:endParaRPr lang="zh-CN" altLang="en-US" sz="17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7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75422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99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3236913" y="2132013"/>
            <a:ext cx="26320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>
                <a:solidFill>
                  <a:schemeClr val="bg1"/>
                </a:solidFill>
                <a:latin typeface="FrutigerNext LT Medium" pitchFamily="34" charset="0"/>
                <a:ea typeface="ＭＳ Ｐゴシック" panose="020B0600070205080204" pitchFamily="34" charset="-128"/>
              </a:rPr>
              <a:t>Thank You</a:t>
            </a:r>
            <a:endParaRPr lang="en-US" altLang="zh-CN" sz="4000">
              <a:latin typeface="FrutigerNext LT Medium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3460750" y="3330575"/>
            <a:ext cx="2171700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solidFill>
                  <a:schemeClr val="bg1"/>
                </a:solidFill>
                <a:latin typeface="FrutigerNext LT Regular" pitchFamily="34" charset="0"/>
                <a:ea typeface="ＭＳ Ｐゴシック" panose="020B0600070205080204" pitchFamily="34" charset="-128"/>
              </a:rPr>
              <a:t>www.huawei.com</a:t>
            </a:r>
            <a:endParaRPr lang="en-US" altLang="zh-CN" sz="4000">
              <a:latin typeface="FrutigerNext LT Regular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78273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 Template—English（20060512） ">
  <a:themeElements>
    <a:clrScheme name="Slide Template—English（20060512） 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 Template—English（20060512） ">
      <a:majorFont>
        <a:latin typeface="FrutigerNext LT Medium"/>
        <a:ea typeface="SimHei"/>
        <a:cs typeface=""/>
      </a:majorFont>
      <a:minorFont>
        <a:latin typeface="FrutigerNext LT Medium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lide Template—English（20060512） 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光网络胶片模板050511（英文）</Template>
  <TotalTime>194510</TotalTime>
  <Words>915</Words>
  <Application>Microsoft Office PowerPoint</Application>
  <PresentationFormat>On-screen Show (4:3)</PresentationFormat>
  <Paragraphs>397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25" baseType="lpstr">
      <vt:lpstr>DengXian</vt:lpstr>
      <vt:lpstr>FrutigerNext LT Bold</vt:lpstr>
      <vt:lpstr>FrutigerNext LT Medium</vt:lpstr>
      <vt:lpstr>FrutigerNext LT Regular</vt:lpstr>
      <vt:lpstr>MS PGothic</vt:lpstr>
      <vt:lpstr>MS PGothic</vt:lpstr>
      <vt:lpstr>SimHei</vt:lpstr>
      <vt:lpstr>宋体</vt:lpstr>
      <vt:lpstr>华文细黑</vt:lpstr>
      <vt:lpstr>Arial</vt:lpstr>
      <vt:lpstr>Calibri</vt:lpstr>
      <vt:lpstr>Calibri Light</vt:lpstr>
      <vt:lpstr>Times New Roman</vt:lpstr>
      <vt:lpstr>Wingdings</vt:lpstr>
      <vt:lpstr>Wingdings 3</vt:lpstr>
      <vt:lpstr>Slide Template—English（20060512） </vt:lpstr>
      <vt:lpstr>Custom Design</vt:lpstr>
      <vt:lpstr>CE10-related: Modification for blocks applied with Combined Inter-Intra prediction （JVET-M0294）</vt:lpstr>
      <vt:lpstr>Problem and Proposal of CIIP (I)</vt:lpstr>
      <vt:lpstr>Results:</vt:lpstr>
      <vt:lpstr>Problem and Proposal of CIIP (II)</vt:lpstr>
      <vt:lpstr>Results:</vt:lpstr>
      <vt:lpstr>PowerPoint Presentation</vt:lpstr>
      <vt:lpstr>Summary &amp; Conclusion</vt:lpstr>
      <vt:lpstr>PowerPoint Presentation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sunyanping</dc:creator>
  <cp:keywords>模板</cp:keywords>
  <dc:description>内部资料，禁止扩散</dc:description>
  <cp:lastModifiedBy>Biao Wang</cp:lastModifiedBy>
  <cp:revision>9545</cp:revision>
  <cp:lastPrinted>2019-01-11T08:40:25Z</cp:lastPrinted>
  <dcterms:created xsi:type="dcterms:W3CDTF">2005-06-03T02:22:32Z</dcterms:created>
  <dcterms:modified xsi:type="dcterms:W3CDTF">2019-01-13T21:03:28Z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(2)XFMAavVorQs0vMEy5f/kX5Tfk8xJrcg9wAjW13E3flycDbNLB1tjVvv1mjUO7HYHsX3FBWDH_x000d_ c0x7S4Ajd8WGwOeTyQ0BZC19gQftg0eAtONrNEiedmG2+FVUdtKW1qi9ZDtd039037fCHH9L_x000d_ aeLQnKSkNculsAzs6BRg0g5S26AlCjICP8xDtZYHtjX4vIFcLJS8H+eGHqFu7CAZjg5Jhc4S_x000d_ uT8bvOI3PiaV+iOwug</vt:lpwstr>
  </property>
  <property fmtid="{D5CDD505-2E9C-101B-9397-08002B2CF9AE}" pid="3" name="_ms_pID_7253431">
    <vt:lpwstr>ZffHQxmuwHbPcGOAc1lmAF+56glZMdixoNwz0akLp2EsCGYTAHYx+K_x000d_ fc1QzSIGfWCIG/zPVsTdMnvF/M20ieDT623jKV+22w3lyA0ajrSTJg==</vt:lpwstr>
  </property>
  <property fmtid="{D5CDD505-2E9C-101B-9397-08002B2CF9AE}" pid="4" name="_new_ms_pID_72543">
    <vt:lpwstr>(3)c18L9iOhriRrHqgHg5azF87kc8Wraepz/H/piAAPOwJUdzETCAj0sUWGxZbdtx4zPrS90s83
e0THON7ALyP6X/zt0sb1I12g22LDn45KO03lve45lAWo8Vl3H8fqnlrPqdy+GiC6UrvuSpeb
Q5z2DvK5Qk4MOthTWzzGoEIgUv9u8l2E/aijMXJGfL0U9KwKvfmqDJ/T1OU1AFxEQc+KrKmM
mG18eszzhuF3eZZSK5</vt:lpwstr>
  </property>
  <property fmtid="{D5CDD505-2E9C-101B-9397-08002B2CF9AE}" pid="5" name="_new_ms_pID_725431">
    <vt:lpwstr>fwI/ZP5v9zjeOiTa2EDn+7z5c6C8sJg+Tf938fBpSS2dbqbdSPOIGg
n0CyIj2/vPQ8L2KVQatt+m7Q+dBv1PaRYHiIs8h3R9HehJkthU0Qqk5RfohypJi+BnEu5K2v
m7vLdLI61M9WCHDWrf7HxTgrsMW5jZwQ3DIU7sbWI/ifr3cCHIyZQHqEnRA8S/QmtsPoIjNk
+4Pwm9jECv1IJQvDyY+0E+Lwyrrdjto4tfa5</vt:lpwstr>
  </property>
  <property fmtid="{D5CDD505-2E9C-101B-9397-08002B2CF9AE}" pid="6" name="_new_ms_pID_725432">
    <vt:lpwstr>CZ5fs6z1SFaA8A8YEuxXgaXnnr72r3PYrue5
ZyzB9DAK</vt:lpwstr>
  </property>
  <property fmtid="{D5CDD505-2E9C-101B-9397-08002B2CF9AE}" pid="7" name="_2015_ms_pID_725343">
    <vt:lpwstr>(3)Cp0qhRvDHtotx7haSIOJyrIvBHwqrclxOoBgfAekaSr9YxT7rio8u4UnuHI520+FLk09NzY+
NYSff8oLAVSwvcfRJEQUFjxOMubqj9xw4qy41eaNyBJRNVYj9wxmj+HmSpnFcF/9NEWHJB0W
uSh0tyEdZEq6OK3HKAgOMBaU7yMnPyVCC6RCJTUZqqUVi1njnn2o9IippOOREFTADQpPXArv
Xrhxd0wSX6yqVUxpdl</vt:lpwstr>
  </property>
  <property fmtid="{D5CDD505-2E9C-101B-9397-08002B2CF9AE}" pid="8" name="_2015_ms_pID_7253431">
    <vt:lpwstr>9qbpm3pRZuGDV4DwC9eDIeKisClFUGGZHGdiVYw8qx52KEikk4Rry7
h7M0ddnYhiJztC12ASDOttVhG0N/u9dxP6yvngWpvJmlnmTEzR0kLDRYiSAz/MWo5k73Bnwe
V+p+OqX393n97mIz6/JmEXBvON/3jAoorqVq2a7C/13ivcho2/hXexM/7OW78ne9wWwxR0jg
Gn+2Qf0jW44IaHzLXk9+v4swFk6D95hHDZqB</vt:lpwstr>
  </property>
  <property fmtid="{D5CDD505-2E9C-101B-9397-08002B2CF9AE}" pid="9" name="_2015_ms_pID_7253432">
    <vt:lpwstr>l4vdkPtlz8zZeRtpdAZL1vO+DwouctoGEneM
vMHJIE5BUv0+RaJwnzC587y17MOpa8su49tic4nPqR+ejfDAjRU=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1531159379</vt:lpwstr>
  </property>
</Properties>
</file>