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6" r:id="rId2"/>
    <p:sldId id="258" r:id="rId3"/>
    <p:sldId id="259" r:id="rId4"/>
    <p:sldId id="281" r:id="rId5"/>
    <p:sldId id="268" r:id="rId6"/>
    <p:sldId id="269" r:id="rId7"/>
    <p:sldId id="270" r:id="rId8"/>
    <p:sldId id="271" r:id="rId9"/>
    <p:sldId id="272" r:id="rId10"/>
    <p:sldId id="273" r:id="rId11"/>
    <p:sldId id="280" r:id="rId12"/>
    <p:sldId id="275" r:id="rId13"/>
    <p:sldId id="279" r:id="rId14"/>
    <p:sldId id="276" r:id="rId15"/>
    <p:sldId id="277" r:id="rId16"/>
    <p:sldId id="278" r:id="rId17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1" autoAdjust="0"/>
    <p:restoredTop sz="89286" autoAdjust="0"/>
  </p:normalViewPr>
  <p:slideViewPr>
    <p:cSldViewPr snapToGrid="0">
      <p:cViewPr varScale="1">
        <p:scale>
          <a:sx n="77" d="100"/>
          <a:sy n="77" d="100"/>
        </p:scale>
        <p:origin x="-774" y="-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64051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74961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84334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74993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424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844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6097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>
              <a:sym typeface="Wingdings" panose="05000000000000000000" pitchFamily="2" charset="2"/>
            </a:endParaRP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5488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baseline="0" dirty="0" smtClean="0">
              <a:sym typeface="Wingdings" panose="05000000000000000000" pitchFamily="2" charset="2"/>
            </a:endParaRPr>
          </a:p>
          <a:p>
            <a:endParaRPr lang="en-US" altLang="ko-KR" baseline="0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12300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07130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80515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35619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2096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 panose="05000000000000000000" pitchFamily="2" charset="2"/>
              <a:buNone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8863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2019-01-12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 smtClean="0"/>
              <a:t>Reduced Secondary Transform (RST)</a:t>
            </a:r>
            <a:br>
              <a:rPr lang="en-US" altLang="ko-KR" dirty="0" smtClean="0"/>
            </a:br>
            <a:r>
              <a:rPr lang="en-US" altLang="ko-KR" dirty="0" smtClean="0"/>
              <a:t>Algorithm Description</a:t>
            </a:r>
            <a:r>
              <a:rPr lang="en-CA" altLang="ko-KR" dirty="0" smtClean="0"/>
              <a:t/>
            </a:r>
            <a:br>
              <a:rPr lang="en-CA" altLang="ko-KR" dirty="0" smtClean="0"/>
            </a:br>
            <a:r>
              <a:rPr lang="en-US" altLang="ko-KR" dirty="0" smtClean="0"/>
              <a:t>(</a:t>
            </a:r>
            <a:r>
              <a:rPr lang="en-US" altLang="ko-KR" dirty="0" smtClean="0"/>
              <a:t>JVET-M0292)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ko-KR" sz="1600" u="sng" dirty="0" err="1" smtClean="0"/>
              <a:t>Moonmo</a:t>
            </a:r>
            <a:r>
              <a:rPr lang="en-US" altLang="ko-KR" sz="1600" u="sng" dirty="0" smtClean="0"/>
              <a:t> Koo</a:t>
            </a:r>
            <a:r>
              <a:rPr lang="en-US" altLang="ko-KR" sz="1600" dirty="0" smtClean="0"/>
              <a:t>,  Mehdi </a:t>
            </a:r>
            <a:r>
              <a:rPr lang="en-US" altLang="ko-KR" sz="1600" dirty="0" err="1" smtClean="0"/>
              <a:t>Salehifar</a:t>
            </a:r>
            <a:r>
              <a:rPr lang="en-US" altLang="ko-KR" sz="1600" dirty="0" smtClean="0"/>
              <a:t>, 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Kim,  and </a:t>
            </a:r>
            <a:r>
              <a:rPr lang="en-US" altLang="ko-KR" sz="1600" dirty="0" err="1" smtClean="0"/>
              <a:t>Seung</a:t>
            </a:r>
            <a:r>
              <a:rPr lang="en-US" altLang="ko-KR" sz="1600" dirty="0" smtClean="0"/>
              <a:t> Hwan Kim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Decoder Side – </a:t>
            </a:r>
            <a:r>
              <a:rPr lang="en-US" altLang="ko-KR" dirty="0" smtClean="0"/>
              <a:t>5 </a:t>
            </a:r>
            <a:r>
              <a:rPr lang="en-US" altLang="ko-KR" dirty="0"/>
              <a:t>cases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 fontScale="77500" lnSpcReduction="20000"/>
          </a:bodyPr>
          <a:lstStyle/>
          <a:p>
            <a:r>
              <a:rPr lang="en-US" altLang="ko-KR" dirty="0"/>
              <a:t>4x4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</a:t>
            </a:r>
            <a:r>
              <a:rPr lang="en-US" altLang="ko-KR" dirty="0" smtClean="0"/>
              <a:t>contains 8 </a:t>
            </a:r>
            <a:r>
              <a:rPr lang="en-US" altLang="ko-KR" dirty="0"/>
              <a:t>coefficients 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[16x8 kernel] * [8x1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>
                <a:sym typeface="Wingdings" panose="05000000000000000000" pitchFamily="2" charset="2"/>
              </a:rPr>
              <a:t> </a:t>
            </a:r>
            <a:r>
              <a:rPr lang="en-US" altLang="ko-KR" dirty="0"/>
              <a:t>[16x1 insert into prim</a:t>
            </a:r>
            <a:r>
              <a:rPr lang="en-US" altLang="ko-KR" dirty="0" smtClean="0"/>
              <a:t>]</a:t>
            </a:r>
          </a:p>
          <a:p>
            <a:pPr lvl="1"/>
            <a:r>
              <a:rPr lang="en-US" altLang="ko-KR" dirty="0"/>
              <a:t>The secondary inverse transform output is also an 4x4 coefficient block ([16x1</a:t>
            </a:r>
            <a:r>
              <a:rPr lang="en-US" altLang="ko-KR" dirty="0" smtClean="0"/>
              <a:t>]).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does not contain any coefficient from the primary transform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4x8, </a:t>
            </a:r>
            <a:r>
              <a:rPr lang="en-US" altLang="ko-KR" dirty="0"/>
              <a:t>8x4</a:t>
            </a:r>
            <a:endParaRPr lang="en-US" altLang="ko-KR" dirty="0" smtClean="0"/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</a:t>
            </a:r>
            <a:r>
              <a:rPr lang="en-US" altLang="ko-KR" dirty="0" smtClean="0"/>
              <a:t>contains 16 </a:t>
            </a:r>
            <a:r>
              <a:rPr lang="en-US" altLang="ko-KR" dirty="0"/>
              <a:t>coefficients 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[16x16 kernel] * [16x1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>
                <a:sym typeface="Wingdings" panose="05000000000000000000" pitchFamily="2" charset="2"/>
              </a:rPr>
              <a:t> [16x1 insert into prim</a:t>
            </a:r>
            <a:r>
              <a:rPr lang="en-US" altLang="ko-KR" dirty="0" smtClean="0">
                <a:sym typeface="Wingdings" panose="05000000000000000000" pitchFamily="2" charset="2"/>
              </a:rPr>
              <a:t>]</a:t>
            </a:r>
          </a:p>
          <a:p>
            <a:pPr lvl="1"/>
            <a:r>
              <a:rPr lang="en-US" altLang="ko-KR" dirty="0"/>
              <a:t>The secondary inverse transform output is ONLY ONE 4x4 coefficient block (top/left 4x4 inside 4x8/8x4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the remaining ONE bottom/right 4x4 coefficients of the primary transform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4xN, Nx4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</a:t>
            </a:r>
            <a:r>
              <a:rPr lang="en-US" altLang="ko-KR" dirty="0" smtClean="0"/>
              <a:t>32 coefficients (two 16x1) </a:t>
            </a:r>
            <a:r>
              <a:rPr lang="en-US" altLang="ko-KR" dirty="0"/>
              <a:t>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Two times of [16x16 </a:t>
            </a:r>
            <a:r>
              <a:rPr lang="en-US" altLang="ko-KR" dirty="0"/>
              <a:t>kernel] * [16x1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 smtClean="0">
                <a:sym typeface="Wingdings" panose="05000000000000000000" pitchFamily="2" charset="2"/>
              </a:rPr>
              <a:t> two </a:t>
            </a:r>
            <a:r>
              <a:rPr lang="en-US" altLang="ko-KR" dirty="0">
                <a:sym typeface="Wingdings" panose="05000000000000000000" pitchFamily="2" charset="2"/>
              </a:rPr>
              <a:t>[16x1 insert into prim]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inverse transform output </a:t>
            </a:r>
            <a:r>
              <a:rPr lang="en-US" altLang="ko-KR" dirty="0" smtClean="0"/>
              <a:t>is TWO adjacent top-left </a:t>
            </a:r>
            <a:r>
              <a:rPr lang="en-US" altLang="ko-KR" dirty="0"/>
              <a:t>4x4 coefficient </a:t>
            </a:r>
            <a:r>
              <a:rPr lang="en-US" altLang="ko-KR" dirty="0" smtClean="0"/>
              <a:t>blocks.</a:t>
            </a:r>
            <a:endParaRPr lang="en-US" altLang="ko-KR" dirty="0"/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the </a:t>
            </a:r>
            <a:r>
              <a:rPr lang="en-US" altLang="ko-KR" dirty="0" smtClean="0"/>
              <a:t>remaining </a:t>
            </a:r>
            <a:r>
              <a:rPr lang="en-US" altLang="ko-KR" dirty="0"/>
              <a:t>bottom/right </a:t>
            </a:r>
            <a:r>
              <a:rPr lang="en-US" altLang="ko-KR" dirty="0" smtClean="0"/>
              <a:t>4x4 coefficient blocks of the </a:t>
            </a:r>
            <a:r>
              <a:rPr lang="en-US" altLang="ko-KR" dirty="0"/>
              <a:t>primary transform.</a:t>
            </a:r>
            <a:endParaRPr lang="en-US" altLang="ko-KR" dirty="0" smtClean="0"/>
          </a:p>
          <a:p>
            <a:r>
              <a:rPr lang="en-US" altLang="ko-KR" dirty="0"/>
              <a:t>8x8</a:t>
            </a:r>
            <a:endParaRPr lang="en-US" altLang="ko-KR" dirty="0" smtClean="0"/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</a:t>
            </a:r>
            <a:r>
              <a:rPr lang="en-US" altLang="ko-KR" dirty="0" smtClean="0"/>
              <a:t>8 </a:t>
            </a:r>
            <a:r>
              <a:rPr lang="en-US" altLang="ko-KR" dirty="0"/>
              <a:t>coefficients 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[64x8 kernel] * [8x1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>
                <a:sym typeface="Wingdings" panose="05000000000000000000" pitchFamily="2" charset="2"/>
              </a:rPr>
              <a:t> [64x1 insert into prim</a:t>
            </a:r>
            <a:r>
              <a:rPr lang="en-US" altLang="ko-KR" dirty="0" smtClean="0">
                <a:sym typeface="Wingdings" panose="05000000000000000000" pitchFamily="2" charset="2"/>
              </a:rPr>
              <a:t>]</a:t>
            </a:r>
          </a:p>
          <a:p>
            <a:pPr lvl="1"/>
            <a:r>
              <a:rPr lang="en-US" altLang="ko-KR" dirty="0"/>
              <a:t>The secondary inverse transform output is an 8x8 coefficient block ([64x1</a:t>
            </a:r>
            <a:r>
              <a:rPr lang="en-US" altLang="ko-KR" dirty="0" smtClean="0"/>
              <a:t>]).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does not contain any coefficient from the primary transform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8x16,  16x8,  and  &gt;=16x16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</a:t>
            </a:r>
            <a:r>
              <a:rPr lang="en-US" altLang="ko-KR" dirty="0" smtClean="0"/>
              <a:t>16 </a:t>
            </a:r>
            <a:r>
              <a:rPr lang="en-US" altLang="ko-KR" dirty="0"/>
              <a:t>coefficients and are input to the secondary inverse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[64x16 kernel] * [16x1 from </a:t>
            </a:r>
            <a:r>
              <a:rPr lang="en-US" altLang="ko-KR" dirty="0" err="1"/>
              <a:t>bitstream</a:t>
            </a:r>
            <a:r>
              <a:rPr lang="en-US" altLang="ko-KR" dirty="0"/>
              <a:t>] </a:t>
            </a:r>
            <a:r>
              <a:rPr lang="en-US" altLang="ko-KR" dirty="0">
                <a:sym typeface="Wingdings" panose="05000000000000000000" pitchFamily="2" charset="2"/>
              </a:rPr>
              <a:t> [64x1 insert into prim</a:t>
            </a:r>
            <a:r>
              <a:rPr lang="en-US" altLang="ko-KR" dirty="0" smtClean="0">
                <a:sym typeface="Wingdings" panose="05000000000000000000" pitchFamily="2" charset="2"/>
              </a:rPr>
              <a:t>]</a:t>
            </a:r>
          </a:p>
          <a:p>
            <a:pPr lvl="1"/>
            <a:r>
              <a:rPr lang="en-US" altLang="ko-KR" dirty="0"/>
              <a:t>The secondary inverse transform output only ONE 8x8 coefficient block (</a:t>
            </a:r>
            <a:r>
              <a:rPr lang="en-US" altLang="ko-KR" dirty="0" smtClean="0"/>
              <a:t>top-left </a:t>
            </a:r>
            <a:r>
              <a:rPr lang="en-US" altLang="ko-KR" dirty="0"/>
              <a:t>8x8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the </a:t>
            </a:r>
            <a:r>
              <a:rPr lang="en-US" altLang="ko-KR" dirty="0" smtClean="0"/>
              <a:t>remaining 8x8 coefficient blocks </a:t>
            </a:r>
            <a:r>
              <a:rPr lang="en-US" altLang="ko-KR" dirty="0"/>
              <a:t>of the primary </a:t>
            </a:r>
            <a:r>
              <a:rPr lang="en-US" altLang="ko-KR" dirty="0" smtClean="0"/>
              <a:t>transform.</a:t>
            </a:r>
          </a:p>
          <a:p>
            <a:pPr lvl="2"/>
            <a:r>
              <a:rPr lang="en-US" altLang="ko-KR" dirty="0"/>
              <a:t>Basically zeroed all other coefficients within the top-left corner 8x8 block in the </a:t>
            </a:r>
            <a:r>
              <a:rPr lang="en-US" altLang="ko-KR" dirty="0" err="1" smtClean="0"/>
              <a:t>bitstream</a:t>
            </a:r>
            <a:r>
              <a:rPr lang="en-US" altLang="ko-KR" dirty="0"/>
              <a:t>.</a:t>
            </a:r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90900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Worst Case Performance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Restriction </a:t>
            </a:r>
            <a:r>
              <a:rPr lang="en-US" altLang="ko-KR" dirty="0"/>
              <a:t>of </a:t>
            </a:r>
            <a:r>
              <a:rPr lang="en-US" altLang="ko-KR" dirty="0" smtClean="0"/>
              <a:t>max. </a:t>
            </a:r>
            <a:r>
              <a:rPr lang="en-US" altLang="ko-KR" dirty="0"/>
              <a:t>computation complexity to 8 multiplications per sample of any block </a:t>
            </a:r>
            <a:r>
              <a:rPr lang="en-US" altLang="ko-KR" dirty="0" smtClean="0"/>
              <a:t>size</a:t>
            </a:r>
          </a:p>
          <a:p>
            <a:pPr lvl="1"/>
            <a:r>
              <a:rPr lang="en-US" altLang="ko-KR" dirty="0"/>
              <a:t>#</a:t>
            </a:r>
            <a:r>
              <a:rPr lang="en-US" altLang="ko-KR" dirty="0" smtClean="0"/>
              <a:t> of multiplications / # of samples per TU   ≤   8</a:t>
            </a:r>
          </a:p>
          <a:p>
            <a:pPr lvl="1"/>
            <a:endParaRPr lang="en-US" altLang="ko-KR" dirty="0" smtClean="0"/>
          </a:p>
          <a:p>
            <a:r>
              <a:rPr lang="en-US" altLang="ko-KR" dirty="0" smtClean="0"/>
              <a:t>Analysis of the </a:t>
            </a:r>
            <a:r>
              <a:rPr lang="en-US" altLang="ko-KR" dirty="0"/>
              <a:t>max. computation complexity</a:t>
            </a:r>
            <a:endParaRPr lang="en-US" altLang="ko-KR" dirty="0" smtClean="0"/>
          </a:p>
          <a:p>
            <a:pPr lvl="1"/>
            <a:r>
              <a:rPr lang="en-US" altLang="ko-KR" dirty="0" smtClean="0"/>
              <a:t>4x4 TU:  (16x8) / (4x4) = 8</a:t>
            </a:r>
          </a:p>
          <a:p>
            <a:pPr lvl="1"/>
            <a:r>
              <a:rPr lang="en-US" altLang="ko-KR" dirty="0" smtClean="0"/>
              <a:t>8x8 TU:  (64x8) / (8x8) = 8</a:t>
            </a:r>
          </a:p>
          <a:p>
            <a:pPr lvl="1"/>
            <a:r>
              <a:rPr lang="en-US" altLang="ko-KR" dirty="0" smtClean="0"/>
              <a:t>4x8/8x4 TU:  (16x16) / (4x8) = 8</a:t>
            </a:r>
          </a:p>
          <a:p>
            <a:pPr lvl="1"/>
            <a:r>
              <a:rPr lang="en-US" altLang="ko-KR" dirty="0" smtClean="0"/>
              <a:t>4xN/Nx4 TU (N ≥ 16):  2x(16x16) / (4xN)  ≤  </a:t>
            </a:r>
            <a:r>
              <a:rPr lang="en-US" altLang="ko-KR" dirty="0"/>
              <a:t>2x(16x16) / (</a:t>
            </a:r>
            <a:r>
              <a:rPr lang="en-US" altLang="ko-KR" dirty="0" smtClean="0"/>
              <a:t>4x16) = 8</a:t>
            </a:r>
          </a:p>
          <a:p>
            <a:pPr lvl="1"/>
            <a:r>
              <a:rPr lang="en-US" altLang="ko-KR" dirty="0" smtClean="0"/>
              <a:t>Others (8x16/16x8/&gt;=16x16 TU)</a:t>
            </a:r>
          </a:p>
          <a:p>
            <a:pPr lvl="2"/>
            <a:r>
              <a:rPr lang="en-US" altLang="ko-KR" dirty="0" smtClean="0"/>
              <a:t>8x16/16x8 TU:  (64x16) / (8x16) = 8</a:t>
            </a:r>
          </a:p>
          <a:p>
            <a:pPr lvl="2"/>
            <a:r>
              <a:rPr lang="en-US" altLang="ko-KR" dirty="0" smtClean="0"/>
              <a:t>&gt;=</a:t>
            </a:r>
            <a:r>
              <a:rPr lang="en-US" altLang="ko-KR" dirty="0"/>
              <a:t>16x16 </a:t>
            </a:r>
            <a:r>
              <a:rPr lang="en-US" altLang="ko-KR" dirty="0" smtClean="0"/>
              <a:t>TU:  (64x16) / (M x N) ≤ </a:t>
            </a:r>
            <a:r>
              <a:rPr lang="en-US" altLang="ko-KR" dirty="0"/>
              <a:t>(64x16) / </a:t>
            </a:r>
            <a:r>
              <a:rPr lang="en-US" altLang="ko-KR" dirty="0" smtClean="0"/>
              <a:t>(16 </a:t>
            </a:r>
            <a:r>
              <a:rPr lang="en-US" altLang="ko-KR" dirty="0"/>
              <a:t>x </a:t>
            </a:r>
            <a:r>
              <a:rPr lang="en-US" altLang="ko-KR" dirty="0" smtClean="0"/>
              <a:t>16) = 4,    where M, N ≥ 16 </a:t>
            </a:r>
            <a:endParaRPr lang="en-US" altLang="ko-KR" dirty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1257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RST Kernel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Encoder</a:t>
            </a:r>
          </a:p>
          <a:p>
            <a:pPr lvl="1"/>
            <a:r>
              <a:rPr lang="en-US" altLang="ko-KR" dirty="0"/>
              <a:t>2 base kernels : 16x16 and </a:t>
            </a:r>
            <a:r>
              <a:rPr lang="en-US" altLang="ko-KR" dirty="0" smtClean="0"/>
              <a:t>16x64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[16x16 kernel</a:t>
            </a:r>
            <a:r>
              <a:rPr lang="en-US" altLang="ko-KR" dirty="0" smtClean="0"/>
              <a:t>]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[16x8 kernel], top-left corner subsampled from 16x16 base kernel</a:t>
            </a:r>
            <a:r>
              <a:rPr lang="en-US" altLang="ko-KR" dirty="0" smtClean="0"/>
              <a:t>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[16x64 kernel</a:t>
            </a:r>
            <a:r>
              <a:rPr lang="en-US" altLang="ko-KR" dirty="0" smtClean="0"/>
              <a:t>]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[8x64 kernel]</a:t>
            </a:r>
            <a:r>
              <a:rPr lang="en-US" altLang="ko-KR" dirty="0">
                <a:sym typeface="Wingdings" panose="05000000000000000000" pitchFamily="2" charset="2"/>
              </a:rPr>
              <a:t>, top-left corner subsampled from 16x64 base kernel.</a:t>
            </a:r>
            <a:endParaRPr lang="en-US" altLang="ko-KR" dirty="0" smtClean="0"/>
          </a:p>
          <a:p>
            <a:r>
              <a:rPr lang="en-US" altLang="ko-KR" dirty="0">
                <a:sym typeface="Wingdings" panose="05000000000000000000" pitchFamily="2" charset="2"/>
              </a:rPr>
              <a:t>Decoder</a:t>
            </a:r>
            <a:endParaRPr lang="en-US" altLang="ko-KR" dirty="0" smtClean="0"/>
          </a:p>
          <a:p>
            <a:pPr lvl="1"/>
            <a:r>
              <a:rPr lang="en-US" altLang="ko-KR" dirty="0"/>
              <a:t>The 2 decoder base kernels are the transpose of the corresponding encoder base kernels</a:t>
            </a:r>
            <a:r>
              <a:rPr lang="en-US" altLang="ko-KR" dirty="0" smtClean="0"/>
              <a:t>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[16x16 kernel</a:t>
            </a:r>
            <a:r>
              <a:rPr lang="en-US" altLang="ko-KR" dirty="0" smtClean="0"/>
              <a:t>]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[16x8 kernel], top-left corner subsampled from 16x16 base kernel</a:t>
            </a:r>
            <a:r>
              <a:rPr lang="en-US" altLang="ko-KR" dirty="0" smtClean="0"/>
              <a:t>.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[64x16 kernel</a:t>
            </a:r>
            <a:r>
              <a:rPr lang="en-US" altLang="ko-KR" dirty="0" smtClean="0"/>
              <a:t>]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altLang="ko-KR" dirty="0"/>
              <a:t>[64x8 kernel]</a:t>
            </a:r>
            <a:r>
              <a:rPr lang="en-US" altLang="ko-KR" dirty="0">
                <a:sym typeface="Wingdings" panose="05000000000000000000" pitchFamily="2" charset="2"/>
              </a:rPr>
              <a:t>, top-left corner subsampled from 64x16 base kernel.</a:t>
            </a:r>
            <a:endParaRPr lang="en-US" altLang="ko-KR" dirty="0" smtClean="0"/>
          </a:p>
          <a:p>
            <a:pPr lvl="1"/>
            <a:endParaRPr lang="en-US" altLang="ko-KR" dirty="0" smtClean="0">
              <a:sym typeface="Wingdings" panose="05000000000000000000" pitchFamily="2" charset="2"/>
            </a:endParaRPr>
          </a:p>
          <a:p>
            <a:r>
              <a:rPr lang="en-US" altLang="ko-KR" dirty="0" smtClean="0"/>
              <a:t>Total RST kernel memory usage is 10 Kbytes.</a:t>
            </a:r>
          </a:p>
          <a:p>
            <a:pPr lvl="1"/>
            <a:r>
              <a:rPr lang="en-US" altLang="ko-KR" dirty="0" smtClean="0"/>
              <a:t>4 transform sets &amp;&amp; 2 transforms per set,  for each of 16x16 and 16x64</a:t>
            </a:r>
          </a:p>
          <a:p>
            <a:pPr lvl="1"/>
            <a:r>
              <a:rPr lang="en-US" altLang="ko-KR" dirty="0" smtClean="0"/>
              <a:t>4 x 2 x ( 16x16 + 16x64 ) = 10 x 1024 bytes</a:t>
            </a:r>
          </a:p>
          <a:p>
            <a:pPr lvl="1"/>
            <a:r>
              <a:rPr lang="en-US" altLang="ko-KR" dirty="0">
                <a:sym typeface="Wingdings" panose="05000000000000000000" pitchFamily="2" charset="2"/>
              </a:rPr>
              <a:t>10K contains 4 sets of the “two base kernels”, that can be selected based on intra prediction modes of the block.</a:t>
            </a:r>
            <a:endParaRPr lang="en-US" altLang="ko-KR" dirty="0" smtClean="0"/>
          </a:p>
          <a:p>
            <a:pPr lvl="1"/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74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Mapping from Intra Prediction Modes to Base Kernel Selection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Range of </a:t>
            </a:r>
            <a:r>
              <a:rPr lang="en-US" altLang="ko-KR" dirty="0"/>
              <a:t>i</a:t>
            </a:r>
            <a:r>
              <a:rPr lang="en-US" altLang="ko-KR" dirty="0" smtClean="0"/>
              <a:t>nput </a:t>
            </a:r>
            <a:r>
              <a:rPr lang="en-US" altLang="ko-KR" dirty="0"/>
              <a:t>i</a:t>
            </a:r>
            <a:r>
              <a:rPr lang="en-US" altLang="ko-KR" dirty="0" smtClean="0"/>
              <a:t>ntra </a:t>
            </a:r>
            <a:r>
              <a:rPr lang="en-US" altLang="ko-KR" dirty="0"/>
              <a:t>p</a:t>
            </a:r>
            <a:r>
              <a:rPr lang="en-US" altLang="ko-KR" dirty="0" smtClean="0"/>
              <a:t>rediction mode for transform set selection</a:t>
            </a:r>
          </a:p>
          <a:p>
            <a:pPr lvl="1"/>
            <a:r>
              <a:rPr lang="en-US" altLang="ko-KR" dirty="0" smtClean="0"/>
              <a:t>[ -14,  83 ]:   including wide angles and CCLM modes</a:t>
            </a:r>
          </a:p>
          <a:p>
            <a:r>
              <a:rPr lang="en-US" altLang="ko-KR" dirty="0"/>
              <a:t>4 sets of Base Kernel (0 to 3)</a:t>
            </a:r>
            <a:endParaRPr lang="en-US" altLang="ko-KR" dirty="0" smtClean="0"/>
          </a:p>
          <a:p>
            <a:r>
              <a:rPr lang="en-US" altLang="ko-KR" dirty="0" smtClean="0"/>
              <a:t>If CCLM modes (&gt; 80), transform set 0 is selected.</a:t>
            </a:r>
          </a:p>
          <a:p>
            <a:r>
              <a:rPr lang="en-US" altLang="ko-KR" dirty="0" smtClean="0"/>
              <a:t>Otherwise,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7310322"/>
              </p:ext>
            </p:extLst>
          </p:nvPr>
        </p:nvGraphicFramePr>
        <p:xfrm>
          <a:off x="2376922" y="2972353"/>
          <a:ext cx="4707370" cy="24384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92219"/>
                <a:gridCol w="1515151"/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 smtClean="0">
                          <a:effectLst/>
                        </a:rPr>
                        <a:t>Tr. set</a:t>
                      </a:r>
                      <a:r>
                        <a:rPr lang="en-CA" sz="2000" kern="100" baseline="0" dirty="0" smtClean="0">
                          <a:effectLst/>
                        </a:rPr>
                        <a:t> index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 0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1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0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1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0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2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12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1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13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23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2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24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44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3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45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r>
                        <a:rPr lang="en-CA" sz="2000" kern="100" dirty="0" smtClean="0">
                          <a:effectLst/>
                        </a:rPr>
                        <a:t> </a:t>
                      </a:r>
                      <a:r>
                        <a:rPr lang="en-CA" sz="2000" kern="100" dirty="0">
                          <a:effectLst/>
                        </a:rPr>
                        <a:t>&lt;= 55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>
                          <a:effectLst/>
                        </a:rPr>
                        <a:t>2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56 &lt;= </a:t>
                      </a:r>
                      <a:r>
                        <a:rPr lang="en-CA" sz="2000" kern="100" dirty="0" err="1" smtClean="0">
                          <a:effectLst/>
                        </a:rPr>
                        <a:t>intraPredMode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CA" sz="2000" kern="100" dirty="0">
                          <a:effectLst/>
                        </a:rPr>
                        <a:t>1</a:t>
                      </a:r>
                      <a:endParaRPr lang="ko-KR" sz="2000" kern="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128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Precisions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Encoder </a:t>
            </a:r>
            <a:r>
              <a:rPr lang="en-US" altLang="ko-KR" dirty="0" smtClean="0"/>
              <a:t>Multipliers</a:t>
            </a:r>
          </a:p>
          <a:p>
            <a:pPr lvl="1"/>
            <a:r>
              <a:rPr lang="en-US" altLang="ko-KR" dirty="0"/>
              <a:t>16-bit signed coefficients (from primary transform) * 8-bit signed kernel</a:t>
            </a:r>
            <a:endParaRPr lang="en-US" altLang="ko-KR" dirty="0" smtClean="0"/>
          </a:p>
          <a:p>
            <a:r>
              <a:rPr lang="en-US" altLang="ko-KR" dirty="0"/>
              <a:t>Decoder </a:t>
            </a:r>
            <a:r>
              <a:rPr lang="en-US" altLang="ko-KR" dirty="0" smtClean="0"/>
              <a:t>Multipliers</a:t>
            </a:r>
          </a:p>
          <a:p>
            <a:pPr lvl="1"/>
            <a:r>
              <a:rPr lang="en-US" altLang="ko-KR" dirty="0"/>
              <a:t>16-bit signed coefficients (from </a:t>
            </a:r>
            <a:r>
              <a:rPr lang="en-US" altLang="ko-KR" dirty="0" err="1"/>
              <a:t>bitstream</a:t>
            </a:r>
            <a:r>
              <a:rPr lang="en-US" altLang="ko-KR" dirty="0"/>
              <a:t>) * 8-bit signed kernel</a:t>
            </a:r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0858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Notes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There is no change to the parsing of the coefficients in the </a:t>
            </a:r>
            <a:r>
              <a:rPr lang="en-US" altLang="ko-KR" dirty="0" err="1"/>
              <a:t>bitstream</a:t>
            </a:r>
            <a:r>
              <a:rPr lang="en-US" altLang="ko-KR" dirty="0"/>
              <a:t>.</a:t>
            </a:r>
            <a:endParaRPr lang="en-US" altLang="ko-KR" dirty="0" smtClean="0"/>
          </a:p>
          <a:p>
            <a:pPr lvl="1"/>
            <a:r>
              <a:rPr lang="en-US" altLang="ko-KR" dirty="0"/>
              <a:t>The final composite transform output coefficient block is sent to </a:t>
            </a:r>
            <a:r>
              <a:rPr lang="en-US" altLang="ko-KR" dirty="0" err="1"/>
              <a:t>bitstream</a:t>
            </a:r>
            <a:r>
              <a:rPr lang="en-US" altLang="ko-KR" dirty="0"/>
              <a:t> CABAC packing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No distinction in coding secondary transform coefficients as </a:t>
            </a:r>
            <a:r>
              <a:rPr lang="en-US" altLang="ko-KR" dirty="0" smtClean="0"/>
              <a:t>compared </a:t>
            </a:r>
            <a:r>
              <a:rPr lang="en-US" altLang="ko-KR" dirty="0"/>
              <a:t>with that of primary transform coefficients.</a:t>
            </a:r>
            <a:endParaRPr lang="en-US" altLang="ko-KR" dirty="0" smtClean="0"/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457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Decoder </a:t>
            </a:r>
            <a:r>
              <a:rPr lang="en-US" altLang="ko-KR" dirty="0"/>
              <a:t>Notes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/>
              <a:t>From the </a:t>
            </a:r>
            <a:r>
              <a:rPr lang="en-US" altLang="ko-KR" dirty="0" err="1"/>
              <a:t>bitstream</a:t>
            </a:r>
            <a:r>
              <a:rPr lang="en-US" altLang="ko-KR" dirty="0"/>
              <a:t>, there is no awareness of the presence of the secondary transform coefficients.  As such, the coefficient scan path for a TU block is not affected by the secondary transform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6490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Overview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Reduced </a:t>
            </a:r>
            <a:r>
              <a:rPr lang="en-US" altLang="ko-KR" dirty="0"/>
              <a:t>Secondary Transform (RST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smtClean="0"/>
              <a:t>16x16 and 16x64 non-separable transform for 4x4 and 8x8 blocks, respectively</a:t>
            </a:r>
          </a:p>
          <a:p>
            <a:r>
              <a:rPr lang="en-US" altLang="ko-KR" dirty="0"/>
              <a:t>Primary forward and inverse transforms are still performed the same </a:t>
            </a:r>
            <a:r>
              <a:rPr lang="en-US" altLang="ko-KR" dirty="0" smtClean="0"/>
              <a:t>way</a:t>
            </a:r>
          </a:p>
          <a:p>
            <a:pPr lvl="1"/>
            <a:r>
              <a:rPr lang="en-US" altLang="ko-KR" dirty="0"/>
              <a:t>As two 1-D horizontal/vertical transform passes</a:t>
            </a:r>
            <a:endParaRPr lang="en-US" altLang="ko-KR" dirty="0" smtClean="0"/>
          </a:p>
          <a:p>
            <a:r>
              <a:rPr lang="en-US" altLang="ko-KR" dirty="0"/>
              <a:t>Secondary forward and inverse transforms are a separate process step from that of primary transforms</a:t>
            </a:r>
            <a:endParaRPr lang="en-US" altLang="ko-KR" dirty="0" smtClean="0"/>
          </a:p>
          <a:p>
            <a:pPr lvl="1"/>
            <a:r>
              <a:rPr lang="en-US" altLang="ko-KR" dirty="0"/>
              <a:t>For </a:t>
            </a:r>
            <a:r>
              <a:rPr lang="en-US" altLang="ko-KR" dirty="0" smtClean="0"/>
              <a:t>encoder</a:t>
            </a:r>
          </a:p>
          <a:p>
            <a:pPr lvl="2"/>
            <a:r>
              <a:rPr lang="en-US" altLang="ko-KR" dirty="0"/>
              <a:t>Primary forward transform is performed first, then followed by secondary forward transform and quantization, and CABAC bit encoding</a:t>
            </a:r>
            <a:endParaRPr lang="en-US" altLang="ko-KR" dirty="0" smtClean="0"/>
          </a:p>
          <a:p>
            <a:pPr lvl="1"/>
            <a:r>
              <a:rPr lang="en-US" altLang="ko-KR" dirty="0"/>
              <a:t>For </a:t>
            </a:r>
            <a:r>
              <a:rPr lang="en-US" altLang="ko-KR" dirty="0" smtClean="0"/>
              <a:t>decoder</a:t>
            </a:r>
          </a:p>
          <a:p>
            <a:pPr lvl="2"/>
            <a:r>
              <a:rPr lang="en-US" altLang="ko-KR" dirty="0"/>
              <a:t>CABAC bit decoding and inverse Q, then Secondary inverse transform is performed first, then followed by primary inverse transform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RST </a:t>
            </a:r>
            <a:r>
              <a:rPr lang="en-US" altLang="ko-KR" dirty="0"/>
              <a:t>applies only to intra coded TU. (no inter coded TU</a:t>
            </a:r>
            <a:r>
              <a:rPr lang="en-US" altLang="ko-KR" dirty="0" smtClean="0"/>
              <a:t>).</a:t>
            </a:r>
          </a:p>
          <a:p>
            <a:pPr lvl="1"/>
            <a:r>
              <a:rPr lang="en-US" altLang="ko-KR" dirty="0"/>
              <a:t>Intra coded TU in both </a:t>
            </a:r>
            <a:r>
              <a:rPr lang="en-US" altLang="ko-KR" dirty="0" smtClean="0"/>
              <a:t>intra slice </a:t>
            </a:r>
            <a:r>
              <a:rPr lang="en-US" altLang="ko-KR" dirty="0"/>
              <a:t>and inter </a:t>
            </a:r>
            <a:r>
              <a:rPr lang="en-US" altLang="ko-KR" dirty="0" smtClean="0"/>
              <a:t>slice </a:t>
            </a:r>
            <a:r>
              <a:rPr lang="en-US" altLang="ko-KR" dirty="0"/>
              <a:t>that has blocks coded in intra.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5</a:t>
            </a:r>
            <a:r>
              <a:rPr lang="en-US" altLang="ko-KR" dirty="0" smtClean="0"/>
              <a:t> </a:t>
            </a:r>
            <a:r>
              <a:rPr lang="en-US" altLang="ko-KR" dirty="0"/>
              <a:t>cases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604008" y="771085"/>
            <a:ext cx="807899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42"/>
          <p:cNvSpPr/>
          <p:nvPr/>
        </p:nvSpPr>
        <p:spPr>
          <a:xfrm>
            <a:off x="6298162" y="4424236"/>
            <a:ext cx="905850" cy="1834634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1143000" y="1300036"/>
            <a:ext cx="914400" cy="9144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4"/>
          <p:cNvSpPr/>
          <p:nvPr/>
        </p:nvSpPr>
        <p:spPr>
          <a:xfrm>
            <a:off x="3276600" y="1300036"/>
            <a:ext cx="914400" cy="914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Straight Arrow Connector 6"/>
          <p:cNvCxnSpPr/>
          <p:nvPr/>
        </p:nvCxnSpPr>
        <p:spPr>
          <a:xfrm>
            <a:off x="2438400" y="1681036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244076" y="1842872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Arrow Connector 9"/>
          <p:cNvCxnSpPr/>
          <p:nvPr/>
        </p:nvCxnSpPr>
        <p:spPr>
          <a:xfrm>
            <a:off x="4572000" y="1681036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20713" y="1807992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1"/>
          <p:cNvSpPr/>
          <p:nvPr/>
        </p:nvSpPr>
        <p:spPr>
          <a:xfrm>
            <a:off x="5562600" y="1300036"/>
            <a:ext cx="914400" cy="4572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4x2</a:t>
            </a:r>
          </a:p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 </a:t>
            </a:r>
            <a:r>
              <a:rPr lang="en-US" sz="105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05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2"/>
          <p:cNvSpPr/>
          <p:nvPr/>
        </p:nvSpPr>
        <p:spPr>
          <a:xfrm>
            <a:off x="5562600" y="1775862"/>
            <a:ext cx="914400" cy="438574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98970" y="696270"/>
            <a:ext cx="26024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Case 1 : TU = 4x4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5"/>
          <p:cNvCxnSpPr/>
          <p:nvPr/>
        </p:nvCxnSpPr>
        <p:spPr>
          <a:xfrm>
            <a:off x="6781800" y="1685749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543800" y="1203982"/>
            <a:ext cx="1289135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 non-zero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9"/>
          <p:cNvSpPr/>
          <p:nvPr/>
        </p:nvSpPr>
        <p:spPr>
          <a:xfrm>
            <a:off x="533400" y="3052636"/>
            <a:ext cx="1828800" cy="9144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8x4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20"/>
          <p:cNvCxnSpPr/>
          <p:nvPr/>
        </p:nvCxnSpPr>
        <p:spPr>
          <a:xfrm>
            <a:off x="2584577" y="3516300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390253" y="3671672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Rectangle 22"/>
          <p:cNvSpPr/>
          <p:nvPr/>
        </p:nvSpPr>
        <p:spPr>
          <a:xfrm>
            <a:off x="3425194" y="3087199"/>
            <a:ext cx="1828800" cy="914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8x4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Arrow Connector 23"/>
          <p:cNvCxnSpPr/>
          <p:nvPr/>
        </p:nvCxnSpPr>
        <p:spPr>
          <a:xfrm>
            <a:off x="5552147" y="3463798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300860" y="3584290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25"/>
          <p:cNvSpPr/>
          <p:nvPr/>
        </p:nvSpPr>
        <p:spPr>
          <a:xfrm>
            <a:off x="6248400" y="3087199"/>
            <a:ext cx="1828800" cy="9144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26"/>
          <p:cNvSpPr/>
          <p:nvPr/>
        </p:nvSpPr>
        <p:spPr>
          <a:xfrm>
            <a:off x="6096000" y="3232837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Connector 28"/>
          <p:cNvCxnSpPr/>
          <p:nvPr/>
        </p:nvCxnSpPr>
        <p:spPr>
          <a:xfrm>
            <a:off x="7162800" y="3080345"/>
            <a:ext cx="0" cy="914400"/>
          </a:xfrm>
          <a:prstGeom prst="line">
            <a:avLst/>
          </a:prstGeom>
          <a:ln w="50800" cmpd="sng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9"/>
          <p:cNvSpPr/>
          <p:nvPr/>
        </p:nvSpPr>
        <p:spPr>
          <a:xfrm>
            <a:off x="7004177" y="3232837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Arrow Connector 31"/>
          <p:cNvCxnSpPr/>
          <p:nvPr/>
        </p:nvCxnSpPr>
        <p:spPr>
          <a:xfrm>
            <a:off x="2584577" y="5027094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390253" y="5271872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Straight Arrow Connector 34"/>
          <p:cNvCxnSpPr/>
          <p:nvPr/>
        </p:nvCxnSpPr>
        <p:spPr>
          <a:xfrm>
            <a:off x="5552147" y="5027094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300860" y="5236992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7"/>
          <p:cNvSpPr/>
          <p:nvPr/>
        </p:nvSpPr>
        <p:spPr>
          <a:xfrm>
            <a:off x="6134099" y="4502018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Rectangle 39"/>
          <p:cNvSpPr/>
          <p:nvPr/>
        </p:nvSpPr>
        <p:spPr>
          <a:xfrm>
            <a:off x="6172200" y="5429421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40"/>
          <p:cNvSpPr/>
          <p:nvPr/>
        </p:nvSpPr>
        <p:spPr>
          <a:xfrm>
            <a:off x="537887" y="4421318"/>
            <a:ext cx="905850" cy="1834634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4x8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41"/>
          <p:cNvSpPr/>
          <p:nvPr/>
        </p:nvSpPr>
        <p:spPr>
          <a:xfrm>
            <a:off x="3457118" y="4418402"/>
            <a:ext cx="905850" cy="1834634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4x8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45"/>
          <p:cNvSpPr/>
          <p:nvPr/>
        </p:nvSpPr>
        <p:spPr>
          <a:xfrm>
            <a:off x="312162" y="2582776"/>
            <a:ext cx="25465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8x4, 4x8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Arrow Connector 46"/>
          <p:cNvCxnSpPr/>
          <p:nvPr/>
        </p:nvCxnSpPr>
        <p:spPr>
          <a:xfrm>
            <a:off x="8362361" y="3516300"/>
            <a:ext cx="248239" cy="75553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47"/>
          <p:cNvCxnSpPr/>
          <p:nvPr/>
        </p:nvCxnSpPr>
        <p:spPr>
          <a:xfrm>
            <a:off x="7315200" y="5057125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7924799" y="4424236"/>
            <a:ext cx="1282055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32  non-zero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50"/>
          <p:cNvSpPr/>
          <p:nvPr/>
        </p:nvSpPr>
        <p:spPr>
          <a:xfrm>
            <a:off x="7189723" y="3097574"/>
            <a:ext cx="873188" cy="887771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Rig-Half Prim.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3" name="Straight Connector 52"/>
          <p:cNvCxnSpPr/>
          <p:nvPr/>
        </p:nvCxnSpPr>
        <p:spPr>
          <a:xfrm>
            <a:off x="4343400" y="3087199"/>
            <a:ext cx="0" cy="914400"/>
          </a:xfrm>
          <a:prstGeom prst="line">
            <a:avLst/>
          </a:prstGeom>
          <a:ln w="50800" cmpd="sng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53"/>
          <p:cNvSpPr/>
          <p:nvPr/>
        </p:nvSpPr>
        <p:spPr>
          <a:xfrm>
            <a:off x="3340353" y="2952109"/>
            <a:ext cx="1079247" cy="1132472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54"/>
          <p:cNvCxnSpPr/>
          <p:nvPr/>
        </p:nvCxnSpPr>
        <p:spPr>
          <a:xfrm flipH="1" flipV="1">
            <a:off x="3475489" y="5320088"/>
            <a:ext cx="838200" cy="18548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55"/>
          <p:cNvSpPr/>
          <p:nvPr/>
        </p:nvSpPr>
        <p:spPr>
          <a:xfrm>
            <a:off x="6307589" y="5338636"/>
            <a:ext cx="896423" cy="9144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Bot-Half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Oval 57"/>
          <p:cNvSpPr/>
          <p:nvPr/>
        </p:nvSpPr>
        <p:spPr>
          <a:xfrm>
            <a:off x="3359207" y="4288460"/>
            <a:ext cx="1079247" cy="1149757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58"/>
          <p:cNvSpPr/>
          <p:nvPr/>
        </p:nvSpPr>
        <p:spPr>
          <a:xfrm>
            <a:off x="3340353" y="2673660"/>
            <a:ext cx="583431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[16x16 kernel] * [16x1 prim]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[16x1 sec]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59"/>
          <p:cNvSpPr/>
          <p:nvPr/>
        </p:nvSpPr>
        <p:spPr>
          <a:xfrm>
            <a:off x="2438400" y="882414"/>
            <a:ext cx="59101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[8x16 kernel] * [16x1 prim]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[8x1 sec]</a:t>
            </a:r>
          </a:p>
        </p:txBody>
      </p:sp>
    </p:spTree>
    <p:extLst>
      <p:ext uri="{BB962C8B-B14F-4D97-AF65-F5344CB8AC3E}">
        <p14:creationId xmlns:p14="http://schemas.microsoft.com/office/powerpoint/2010/main" val="112469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5</a:t>
            </a:r>
            <a:r>
              <a:rPr lang="en-US" altLang="ko-KR" dirty="0" smtClean="0"/>
              <a:t> </a:t>
            </a:r>
            <a:r>
              <a:rPr lang="en-US" altLang="ko-KR" dirty="0"/>
              <a:t>cases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19" name="Rectangle 19"/>
          <p:cNvSpPr/>
          <p:nvPr/>
        </p:nvSpPr>
        <p:spPr>
          <a:xfrm>
            <a:off x="452583" y="1454758"/>
            <a:ext cx="2860964" cy="711169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x4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0" name="Straight Arrow Connector 20"/>
          <p:cNvCxnSpPr/>
          <p:nvPr/>
        </p:nvCxnSpPr>
        <p:spPr>
          <a:xfrm>
            <a:off x="3426555" y="2112263"/>
            <a:ext cx="533400" cy="612496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2611930" y="2175396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Straight Arrow Connector 23"/>
          <p:cNvCxnSpPr/>
          <p:nvPr/>
        </p:nvCxnSpPr>
        <p:spPr>
          <a:xfrm flipV="1">
            <a:off x="5338618" y="2068946"/>
            <a:ext cx="563418" cy="655781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763992" y="2171250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Arrow Connector 31"/>
          <p:cNvCxnSpPr/>
          <p:nvPr/>
        </p:nvCxnSpPr>
        <p:spPr>
          <a:xfrm>
            <a:off x="3064871" y="4999399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870547" y="5244177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1" name="Straight Arrow Connector 34"/>
          <p:cNvCxnSpPr/>
          <p:nvPr/>
        </p:nvCxnSpPr>
        <p:spPr>
          <a:xfrm>
            <a:off x="5718400" y="4990161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467113" y="5200059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1" name="그룹 60"/>
          <p:cNvGrpSpPr/>
          <p:nvPr/>
        </p:nvGrpSpPr>
        <p:grpSpPr>
          <a:xfrm>
            <a:off x="6512785" y="3689228"/>
            <a:ext cx="1225423" cy="738664"/>
            <a:chOff x="6457369" y="3689228"/>
            <a:chExt cx="1225423" cy="738664"/>
          </a:xfrm>
        </p:grpSpPr>
        <p:sp>
          <p:nvSpPr>
            <p:cNvPr id="7" name="Rectangle 42"/>
            <p:cNvSpPr/>
            <p:nvPr/>
          </p:nvSpPr>
          <p:spPr>
            <a:xfrm>
              <a:off x="6658376" y="3719373"/>
              <a:ext cx="815091" cy="699410"/>
            </a:xfrm>
            <a:prstGeom prst="rect">
              <a:avLst/>
            </a:prstGeom>
            <a:solidFill>
              <a:srgbClr val="66CC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Rectangle 37"/>
            <p:cNvSpPr/>
            <p:nvPr/>
          </p:nvSpPr>
          <p:spPr>
            <a:xfrm>
              <a:off x="6457369" y="3689228"/>
              <a:ext cx="122542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4x4</a:t>
              </a:r>
            </a:p>
            <a:p>
              <a:pPr algn="ctr"/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Sec.</a:t>
              </a:r>
            </a:p>
            <a:p>
              <a:pPr algn="ctr"/>
              <a:r>
                <a:rPr lang="en-US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Rectangle 39"/>
          <p:cNvSpPr/>
          <p:nvPr/>
        </p:nvSpPr>
        <p:spPr>
          <a:xfrm>
            <a:off x="6587830" y="5374016"/>
            <a:ext cx="122542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40"/>
          <p:cNvSpPr/>
          <p:nvPr/>
        </p:nvSpPr>
        <p:spPr>
          <a:xfrm>
            <a:off x="1443051" y="3719372"/>
            <a:ext cx="773677" cy="2664935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4xN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Rectangle 41"/>
          <p:cNvSpPr/>
          <p:nvPr/>
        </p:nvSpPr>
        <p:spPr>
          <a:xfrm>
            <a:off x="4251447" y="3710134"/>
            <a:ext cx="791609" cy="2664935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4xN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45"/>
          <p:cNvSpPr/>
          <p:nvPr/>
        </p:nvSpPr>
        <p:spPr>
          <a:xfrm>
            <a:off x="312162" y="883299"/>
            <a:ext cx="3647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3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x4, 4xN   (N ≥ 16)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Arrow Connector 46"/>
          <p:cNvCxnSpPr/>
          <p:nvPr/>
        </p:nvCxnSpPr>
        <p:spPr>
          <a:xfrm>
            <a:off x="8117444" y="2244436"/>
            <a:ext cx="280720" cy="854394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47"/>
          <p:cNvCxnSpPr/>
          <p:nvPr/>
        </p:nvCxnSpPr>
        <p:spPr>
          <a:xfrm flipV="1">
            <a:off x="7660321" y="3856411"/>
            <a:ext cx="760933" cy="51234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8497453" y="3223522"/>
            <a:ext cx="1316186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Nx4  non-zero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Oval 53"/>
          <p:cNvSpPr/>
          <p:nvPr/>
        </p:nvSpPr>
        <p:spPr>
          <a:xfrm>
            <a:off x="4136388" y="3581325"/>
            <a:ext cx="1013612" cy="1664915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5" name="Straight Connector 54"/>
          <p:cNvCxnSpPr/>
          <p:nvPr/>
        </p:nvCxnSpPr>
        <p:spPr>
          <a:xfrm flipH="1" flipV="1">
            <a:off x="4269818" y="4387232"/>
            <a:ext cx="754766" cy="42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55"/>
          <p:cNvSpPr/>
          <p:nvPr/>
        </p:nvSpPr>
        <p:spPr>
          <a:xfrm>
            <a:off x="6713983" y="5116979"/>
            <a:ext cx="813651" cy="1267328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(N-8)x4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Remain.</a:t>
            </a:r>
          </a:p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Prim.</a:t>
            </a:r>
          </a:p>
          <a:p>
            <a:pPr algn="ctr"/>
            <a:r>
              <a:rPr lang="en-US" sz="1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Rectangle 58"/>
          <p:cNvSpPr/>
          <p:nvPr/>
        </p:nvSpPr>
        <p:spPr>
          <a:xfrm>
            <a:off x="3312647" y="992655"/>
            <a:ext cx="71521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Two times of [16x16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kernel] * [16x1 prim]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Two [16x1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sec]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2" name="그룹 51"/>
          <p:cNvGrpSpPr/>
          <p:nvPr/>
        </p:nvGrpSpPr>
        <p:grpSpPr>
          <a:xfrm>
            <a:off x="3083452" y="2796268"/>
            <a:ext cx="3052861" cy="704314"/>
            <a:chOff x="3379013" y="1373868"/>
            <a:chExt cx="3052861" cy="704314"/>
          </a:xfrm>
        </p:grpSpPr>
        <p:sp>
          <p:nvSpPr>
            <p:cNvPr id="22" name="Rectangle 22"/>
            <p:cNvSpPr/>
            <p:nvPr/>
          </p:nvSpPr>
          <p:spPr>
            <a:xfrm>
              <a:off x="3379013" y="1387722"/>
              <a:ext cx="3052861" cy="690460"/>
            </a:xfrm>
            <a:prstGeom prst="rect">
              <a:avLst/>
            </a:prstGeom>
            <a:solidFill>
              <a:srgbClr val="FF99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</a:t>
              </a:r>
              <a:r>
                <a:rPr lang="en-US" sz="20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x4</a:t>
              </a:r>
              <a:endPara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Primary </a:t>
              </a:r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3" name="Straight Connector 52"/>
            <p:cNvCxnSpPr/>
            <p:nvPr/>
          </p:nvCxnSpPr>
          <p:spPr>
            <a:xfrm>
              <a:off x="4195621" y="1387722"/>
              <a:ext cx="0" cy="690460"/>
            </a:xfrm>
            <a:prstGeom prst="line">
              <a:avLst/>
            </a:prstGeom>
            <a:ln w="5080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52"/>
            <p:cNvCxnSpPr/>
            <p:nvPr/>
          </p:nvCxnSpPr>
          <p:spPr>
            <a:xfrm>
              <a:off x="4966857" y="1373868"/>
              <a:ext cx="0" cy="690460"/>
            </a:xfrm>
            <a:prstGeom prst="line">
              <a:avLst/>
            </a:prstGeom>
            <a:ln w="50800" cmpd="sng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그룹 53"/>
          <p:cNvGrpSpPr/>
          <p:nvPr/>
        </p:nvGrpSpPr>
        <p:grpSpPr>
          <a:xfrm>
            <a:off x="6049818" y="1367106"/>
            <a:ext cx="3393196" cy="747897"/>
            <a:chOff x="6650174" y="1367106"/>
            <a:chExt cx="3393196" cy="747897"/>
          </a:xfrm>
        </p:grpSpPr>
        <p:sp>
          <p:nvSpPr>
            <p:cNvPr id="25" name="Rectangle 25"/>
            <p:cNvSpPr/>
            <p:nvPr/>
          </p:nvSpPr>
          <p:spPr>
            <a:xfrm>
              <a:off x="6654793" y="1415430"/>
              <a:ext cx="3388577" cy="690460"/>
            </a:xfrm>
            <a:prstGeom prst="rect">
              <a:avLst/>
            </a:prstGeom>
            <a:solidFill>
              <a:srgbClr val="66CC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Rectangle 26"/>
            <p:cNvSpPr/>
            <p:nvPr/>
          </p:nvSpPr>
          <p:spPr>
            <a:xfrm>
              <a:off x="6650174" y="1367106"/>
              <a:ext cx="84421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4x4</a:t>
              </a:r>
            </a:p>
            <a:p>
              <a:pPr algn="ctr"/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Sec.</a:t>
              </a:r>
            </a:p>
            <a:p>
              <a:pPr algn="ctr"/>
              <a:r>
                <a:rPr lang="en-US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Rectangle 29"/>
            <p:cNvSpPr/>
            <p:nvPr/>
          </p:nvSpPr>
          <p:spPr>
            <a:xfrm>
              <a:off x="7465988" y="1376339"/>
              <a:ext cx="887050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4x4</a:t>
              </a:r>
            </a:p>
            <a:p>
              <a:pPr algn="ctr"/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Sec.</a:t>
              </a:r>
            </a:p>
            <a:p>
              <a:pPr algn="ctr"/>
              <a:r>
                <a:rPr lang="en-US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2" name="Rectangle 50"/>
            <p:cNvSpPr/>
            <p:nvPr/>
          </p:nvSpPr>
          <p:spPr>
            <a:xfrm>
              <a:off x="8321964" y="1425805"/>
              <a:ext cx="1721406" cy="679965"/>
            </a:xfrm>
            <a:prstGeom prst="rect">
              <a:avLst/>
            </a:prstGeom>
            <a:solidFill>
              <a:srgbClr val="FF99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(N-8)x4</a:t>
              </a:r>
            </a:p>
            <a:p>
              <a:pPr algn="ctr"/>
              <a:r>
                <a:rPr lang="en-US" sz="1400" dirty="0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Remaining Prim.</a:t>
              </a:r>
            </a:p>
            <a:p>
              <a:pPr algn="ctr"/>
              <a:r>
                <a:rPr lang="en-US" sz="14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6654793" y="1425805"/>
              <a:ext cx="838904" cy="66623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7490677" y="1421189"/>
              <a:ext cx="831287" cy="684581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60" name="Straight Connector 54"/>
          <p:cNvCxnSpPr/>
          <p:nvPr/>
        </p:nvCxnSpPr>
        <p:spPr>
          <a:xfrm flipH="1" flipV="1">
            <a:off x="4265200" y="5066099"/>
            <a:ext cx="754766" cy="42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57"/>
          <p:cNvSpPr/>
          <p:nvPr/>
        </p:nvSpPr>
        <p:spPr>
          <a:xfrm>
            <a:off x="2855203" y="2723738"/>
            <a:ext cx="2085145" cy="852453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2" name="그룹 61"/>
          <p:cNvGrpSpPr/>
          <p:nvPr/>
        </p:nvGrpSpPr>
        <p:grpSpPr>
          <a:xfrm>
            <a:off x="6517403" y="4386574"/>
            <a:ext cx="1225423" cy="738664"/>
            <a:chOff x="6457369" y="3689228"/>
            <a:chExt cx="1225423" cy="738664"/>
          </a:xfrm>
        </p:grpSpPr>
        <p:sp>
          <p:nvSpPr>
            <p:cNvPr id="63" name="Rectangle 42"/>
            <p:cNvSpPr/>
            <p:nvPr/>
          </p:nvSpPr>
          <p:spPr>
            <a:xfrm>
              <a:off x="6658376" y="3719373"/>
              <a:ext cx="815091" cy="699410"/>
            </a:xfrm>
            <a:prstGeom prst="rect">
              <a:avLst/>
            </a:prstGeom>
            <a:solidFill>
              <a:srgbClr val="66CC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Rectangle 37"/>
            <p:cNvSpPr/>
            <p:nvPr/>
          </p:nvSpPr>
          <p:spPr>
            <a:xfrm>
              <a:off x="6457369" y="3689228"/>
              <a:ext cx="1225423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latin typeface="Arial" panose="020B0604020202020204" pitchFamily="34" charset="0"/>
                  <a:cs typeface="Arial" panose="020B0604020202020204" pitchFamily="34" charset="0"/>
                </a:rPr>
                <a:t>4x4</a:t>
              </a:r>
            </a:p>
            <a:p>
              <a:pPr algn="ctr"/>
              <a:r>
                <a:rPr lang="en-US" sz="12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Sec.</a:t>
              </a:r>
            </a:p>
            <a:p>
              <a:pPr algn="ctr"/>
              <a:r>
                <a:rPr lang="en-US" sz="1200" dirty="0" err="1" smtClean="0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endParaRPr lang="en-US" sz="11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0506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4 cases (Cont’d)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9" name="Rectangle 21"/>
          <p:cNvSpPr/>
          <p:nvPr/>
        </p:nvSpPr>
        <p:spPr>
          <a:xfrm>
            <a:off x="6400800" y="2209800"/>
            <a:ext cx="1828800" cy="18288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5"/>
          <p:cNvSpPr/>
          <p:nvPr/>
        </p:nvSpPr>
        <p:spPr>
          <a:xfrm>
            <a:off x="809447" y="2209800"/>
            <a:ext cx="1828800" cy="18288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6"/>
          <p:cNvSpPr/>
          <p:nvPr/>
        </p:nvSpPr>
        <p:spPr>
          <a:xfrm>
            <a:off x="609600" y="1444387"/>
            <a:ext cx="20463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4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5" name="Straight Arrow Connector 8"/>
          <p:cNvCxnSpPr/>
          <p:nvPr/>
        </p:nvCxnSpPr>
        <p:spPr>
          <a:xfrm>
            <a:off x="2866123" y="3096101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671799" y="2415019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Straight Arrow Connector 11"/>
          <p:cNvCxnSpPr/>
          <p:nvPr/>
        </p:nvCxnSpPr>
        <p:spPr>
          <a:xfrm>
            <a:off x="5710538" y="3096101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459251" y="2380139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9" name="Straight Arrow Connector 17"/>
          <p:cNvCxnSpPr/>
          <p:nvPr/>
        </p:nvCxnSpPr>
        <p:spPr>
          <a:xfrm>
            <a:off x="7327159" y="4191000"/>
            <a:ext cx="0" cy="60763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581400" y="2209800"/>
            <a:ext cx="1828800" cy="18288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Connector 33"/>
          <p:cNvCxnSpPr/>
          <p:nvPr/>
        </p:nvCxnSpPr>
        <p:spPr>
          <a:xfrm>
            <a:off x="7315200" y="2209800"/>
            <a:ext cx="0" cy="190500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35"/>
          <p:cNvCxnSpPr>
            <a:stCxn id="9" idx="3"/>
          </p:cNvCxnSpPr>
          <p:nvPr/>
        </p:nvCxnSpPr>
        <p:spPr>
          <a:xfrm flipH="1" flipV="1">
            <a:off x="6424719" y="3096101"/>
            <a:ext cx="1804881" cy="2809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37"/>
          <p:cNvSpPr/>
          <p:nvPr/>
        </p:nvSpPr>
        <p:spPr>
          <a:xfrm>
            <a:off x="6400800" y="2209800"/>
            <a:ext cx="914400" cy="4572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4x2</a:t>
            </a:r>
          </a:p>
          <a:p>
            <a:pPr algn="ctr"/>
            <a:r>
              <a:rPr lang="en-US" sz="10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 </a:t>
            </a:r>
            <a:r>
              <a:rPr lang="en-US" sz="105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05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Rectangle 38"/>
          <p:cNvSpPr/>
          <p:nvPr/>
        </p:nvSpPr>
        <p:spPr>
          <a:xfrm>
            <a:off x="6713640" y="2715101"/>
            <a:ext cx="3129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5" name="Rectangle 39"/>
          <p:cNvSpPr/>
          <p:nvPr/>
        </p:nvSpPr>
        <p:spPr>
          <a:xfrm>
            <a:off x="7250479" y="2546238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6" name="Rectangle 40"/>
          <p:cNvSpPr/>
          <p:nvPr/>
        </p:nvSpPr>
        <p:spPr>
          <a:xfrm>
            <a:off x="7238223" y="3396593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7" name="Rectangle 41"/>
          <p:cNvSpPr/>
          <p:nvPr/>
        </p:nvSpPr>
        <p:spPr>
          <a:xfrm>
            <a:off x="6388544" y="3396593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685264" y="4951037"/>
            <a:ext cx="1304191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8 non-zero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73896" y="1577454"/>
            <a:ext cx="4142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[8x64 kernel] * [64x1 prim]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[8x1 sec]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070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4 cases (Cont’d)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30" name="Rectangle 21"/>
          <p:cNvSpPr/>
          <p:nvPr/>
        </p:nvSpPr>
        <p:spPr>
          <a:xfrm>
            <a:off x="6400800" y="1775695"/>
            <a:ext cx="1828800" cy="18288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5"/>
          <p:cNvSpPr/>
          <p:nvPr/>
        </p:nvSpPr>
        <p:spPr>
          <a:xfrm>
            <a:off x="809447" y="1775695"/>
            <a:ext cx="1828800" cy="36576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6"/>
          <p:cNvSpPr/>
          <p:nvPr/>
        </p:nvSpPr>
        <p:spPr>
          <a:xfrm>
            <a:off x="502459" y="747964"/>
            <a:ext cx="725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5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8x16,  16x8,  and  &gt;=16x16  (larger or equal to 16x16)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3" name="Straight Arrow Connector 8"/>
          <p:cNvCxnSpPr/>
          <p:nvPr/>
        </p:nvCxnSpPr>
        <p:spPr>
          <a:xfrm>
            <a:off x="2866123" y="2661996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2671799" y="1980914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5" name="Straight Arrow Connector 11"/>
          <p:cNvCxnSpPr/>
          <p:nvPr/>
        </p:nvCxnSpPr>
        <p:spPr>
          <a:xfrm>
            <a:off x="5710538" y="2661996"/>
            <a:ext cx="533400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459251" y="1946034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7" name="Straight Arrow Connector 17"/>
          <p:cNvCxnSpPr/>
          <p:nvPr/>
        </p:nvCxnSpPr>
        <p:spPr>
          <a:xfrm>
            <a:off x="7323231" y="5525149"/>
            <a:ext cx="0" cy="45571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19"/>
          <p:cNvSpPr/>
          <p:nvPr/>
        </p:nvSpPr>
        <p:spPr>
          <a:xfrm>
            <a:off x="3581400" y="1775695"/>
            <a:ext cx="1828800" cy="36576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9" name="Straight Connector 33"/>
          <p:cNvCxnSpPr/>
          <p:nvPr/>
        </p:nvCxnSpPr>
        <p:spPr>
          <a:xfrm>
            <a:off x="7315200" y="1775695"/>
            <a:ext cx="0" cy="190500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5"/>
          <p:cNvCxnSpPr>
            <a:stCxn id="30" idx="3"/>
          </p:cNvCxnSpPr>
          <p:nvPr/>
        </p:nvCxnSpPr>
        <p:spPr>
          <a:xfrm flipH="1" flipV="1">
            <a:off x="6424719" y="2661996"/>
            <a:ext cx="1804881" cy="2809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39"/>
          <p:cNvSpPr/>
          <p:nvPr/>
        </p:nvSpPr>
        <p:spPr>
          <a:xfrm>
            <a:off x="7250479" y="2112133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2" name="Rectangle 40"/>
          <p:cNvSpPr/>
          <p:nvPr/>
        </p:nvSpPr>
        <p:spPr>
          <a:xfrm>
            <a:off x="7238223" y="2962488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3" name="Rectangle 41"/>
          <p:cNvSpPr/>
          <p:nvPr/>
        </p:nvSpPr>
        <p:spPr>
          <a:xfrm>
            <a:off x="6388544" y="2962488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279075" y="5980861"/>
            <a:ext cx="448392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max. contains 80 non-zero 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22"/>
          <p:cNvSpPr/>
          <p:nvPr/>
        </p:nvSpPr>
        <p:spPr>
          <a:xfrm>
            <a:off x="6400800" y="3616163"/>
            <a:ext cx="1828800" cy="18288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Bottom-Half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24"/>
          <p:cNvSpPr/>
          <p:nvPr/>
        </p:nvSpPr>
        <p:spPr>
          <a:xfrm>
            <a:off x="6399595" y="1772282"/>
            <a:ext cx="914400" cy="889714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Straight Connector 25"/>
          <p:cNvCxnSpPr>
            <a:stCxn id="38" idx="3"/>
          </p:cNvCxnSpPr>
          <p:nvPr/>
        </p:nvCxnSpPr>
        <p:spPr>
          <a:xfrm flipH="1" flipV="1">
            <a:off x="3621899" y="3595221"/>
            <a:ext cx="1788301" cy="9274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26"/>
          <p:cNvSpPr/>
          <p:nvPr/>
        </p:nvSpPr>
        <p:spPr>
          <a:xfrm>
            <a:off x="3344560" y="1530711"/>
            <a:ext cx="2273550" cy="2320856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14"/>
          <p:cNvSpPr/>
          <p:nvPr/>
        </p:nvSpPr>
        <p:spPr>
          <a:xfrm>
            <a:off x="3229843" y="1201971"/>
            <a:ext cx="6028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[16x64 kernel] * [64x1 prim]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[16x1 sec]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157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4 cases (Cont’d)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30" name="Rectangle 19"/>
          <p:cNvSpPr/>
          <p:nvPr/>
        </p:nvSpPr>
        <p:spPr>
          <a:xfrm flipH="1">
            <a:off x="511149" y="3958690"/>
            <a:ext cx="3659065" cy="1800019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21"/>
          <p:cNvSpPr/>
          <p:nvPr/>
        </p:nvSpPr>
        <p:spPr>
          <a:xfrm>
            <a:off x="5605758" y="3381219"/>
            <a:ext cx="1828800" cy="1828800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5"/>
          <p:cNvSpPr/>
          <p:nvPr/>
        </p:nvSpPr>
        <p:spPr>
          <a:xfrm>
            <a:off x="471511" y="1328071"/>
            <a:ext cx="3659065" cy="1819526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6"/>
          <p:cNvSpPr/>
          <p:nvPr/>
        </p:nvSpPr>
        <p:spPr>
          <a:xfrm>
            <a:off x="434107" y="705482"/>
            <a:ext cx="44060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5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8x16, 16x8,  and  &gt;=16x16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4" name="Straight Arrow Connector 8"/>
          <p:cNvCxnSpPr/>
          <p:nvPr/>
        </p:nvCxnSpPr>
        <p:spPr>
          <a:xfrm>
            <a:off x="2189014" y="3242509"/>
            <a:ext cx="0" cy="636888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386488" y="3226890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6" name="Straight Arrow Connector 11"/>
          <p:cNvCxnSpPr/>
          <p:nvPr/>
        </p:nvCxnSpPr>
        <p:spPr>
          <a:xfrm flipV="1">
            <a:off x="4475014" y="4267520"/>
            <a:ext cx="762000" cy="514609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4399311" y="3513534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8" name="Straight Arrow Connector 17"/>
          <p:cNvCxnSpPr/>
          <p:nvPr/>
        </p:nvCxnSpPr>
        <p:spPr>
          <a:xfrm>
            <a:off x="7683445" y="5331183"/>
            <a:ext cx="0" cy="455712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3"/>
          <p:cNvCxnSpPr/>
          <p:nvPr/>
        </p:nvCxnSpPr>
        <p:spPr>
          <a:xfrm>
            <a:off x="6520158" y="3381219"/>
            <a:ext cx="0" cy="190500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5"/>
          <p:cNvCxnSpPr/>
          <p:nvPr/>
        </p:nvCxnSpPr>
        <p:spPr>
          <a:xfrm flipH="1" flipV="1">
            <a:off x="5629677" y="4267520"/>
            <a:ext cx="1804881" cy="2809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ectangle 39"/>
          <p:cNvSpPr/>
          <p:nvPr/>
        </p:nvSpPr>
        <p:spPr>
          <a:xfrm>
            <a:off x="6455437" y="3717657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2" name="Rectangle 40"/>
          <p:cNvSpPr/>
          <p:nvPr/>
        </p:nvSpPr>
        <p:spPr>
          <a:xfrm>
            <a:off x="6443181" y="4568012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3" name="Rectangle 41"/>
          <p:cNvSpPr/>
          <p:nvPr/>
        </p:nvSpPr>
        <p:spPr>
          <a:xfrm>
            <a:off x="5593502" y="4568012"/>
            <a:ext cx="9913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4639289" y="5786895"/>
            <a:ext cx="4483924" cy="3077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max. contains 80 non-zero 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Rectangle 22"/>
          <p:cNvSpPr/>
          <p:nvPr/>
        </p:nvSpPr>
        <p:spPr>
          <a:xfrm>
            <a:off x="7446814" y="3377806"/>
            <a:ext cx="1828800" cy="1828800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8x8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Right-Half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Rectangle 24"/>
          <p:cNvSpPr/>
          <p:nvPr/>
        </p:nvSpPr>
        <p:spPr>
          <a:xfrm>
            <a:off x="5604552" y="3377806"/>
            <a:ext cx="897847" cy="870921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7" name="Straight Connector 25"/>
          <p:cNvCxnSpPr/>
          <p:nvPr/>
        </p:nvCxnSpPr>
        <p:spPr>
          <a:xfrm flipH="1">
            <a:off x="2335387" y="3940622"/>
            <a:ext cx="16235" cy="180233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Oval 26"/>
          <p:cNvSpPr/>
          <p:nvPr/>
        </p:nvSpPr>
        <p:spPr>
          <a:xfrm>
            <a:off x="258268" y="3701254"/>
            <a:ext cx="2273550" cy="2320856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Rectangle 27"/>
          <p:cNvSpPr/>
          <p:nvPr/>
        </p:nvSpPr>
        <p:spPr>
          <a:xfrm>
            <a:off x="3636814" y="2752760"/>
            <a:ext cx="602818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[16x64 kernel] * [64x1 prim]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[16x1 sec]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0316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4 cases (Cont’d)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24" name="Rectangle 21"/>
          <p:cNvSpPr/>
          <p:nvPr/>
        </p:nvSpPr>
        <p:spPr>
          <a:xfrm>
            <a:off x="5919473" y="1554505"/>
            <a:ext cx="2407206" cy="2490876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Rectangle 5"/>
          <p:cNvSpPr/>
          <p:nvPr/>
        </p:nvSpPr>
        <p:spPr>
          <a:xfrm>
            <a:off x="316673" y="1414327"/>
            <a:ext cx="2485847" cy="2362200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Residual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Rectangle 6"/>
          <p:cNvSpPr/>
          <p:nvPr/>
        </p:nvSpPr>
        <p:spPr>
          <a:xfrm>
            <a:off x="224257" y="747414"/>
            <a:ext cx="4418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Case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TU = 8x16,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16x8,  and  &gt;=16x16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Straight Arrow Connector 8"/>
          <p:cNvCxnSpPr/>
          <p:nvPr/>
        </p:nvCxnSpPr>
        <p:spPr>
          <a:xfrm>
            <a:off x="1602703" y="4045381"/>
            <a:ext cx="983473" cy="1062683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934042" y="4746184"/>
            <a:ext cx="922047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2D 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Primary 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9" name="Straight Arrow Connector 11"/>
          <p:cNvCxnSpPr/>
          <p:nvPr/>
        </p:nvCxnSpPr>
        <p:spPr>
          <a:xfrm flipV="1">
            <a:off x="4193339" y="2334305"/>
            <a:ext cx="1406096" cy="131479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187838" y="2213728"/>
            <a:ext cx="88357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Secondary</a:t>
            </a:r>
          </a:p>
          <a:p>
            <a:pPr algn="ctr"/>
            <a:r>
              <a:rPr lang="en-US" sz="1100" dirty="0" smtClean="0">
                <a:latin typeface="Arial" panose="020B0604020202020204" pitchFamily="34" charset="0"/>
                <a:cs typeface="Arial" panose="020B0604020202020204" pitchFamily="34" charset="0"/>
              </a:rPr>
              <a:t>Transform</a:t>
            </a:r>
            <a:endParaRPr lang="en-US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1" name="Straight Arrow Connector 17"/>
          <p:cNvCxnSpPr/>
          <p:nvPr/>
        </p:nvCxnSpPr>
        <p:spPr>
          <a:xfrm>
            <a:off x="7195339" y="4237484"/>
            <a:ext cx="0" cy="607637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19"/>
          <p:cNvSpPr/>
          <p:nvPr/>
        </p:nvSpPr>
        <p:spPr>
          <a:xfrm>
            <a:off x="3207256" y="3776527"/>
            <a:ext cx="2426921" cy="2539479"/>
          </a:xfrm>
          <a:prstGeom prst="rect">
            <a:avLst/>
          </a:prstGeom>
          <a:solidFill>
            <a:srgbClr val="FF99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16x16</a:t>
            </a:r>
            <a:endParaRPr lang="en-US"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Primary</a:t>
            </a:r>
          </a:p>
          <a:p>
            <a:pPr algn="ctr"/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Straight Connector 33"/>
          <p:cNvCxnSpPr/>
          <p:nvPr/>
        </p:nvCxnSpPr>
        <p:spPr>
          <a:xfrm>
            <a:off x="7158176" y="1554505"/>
            <a:ext cx="0" cy="2490876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35"/>
          <p:cNvCxnSpPr>
            <a:stCxn id="24" idx="3"/>
            <a:endCxn id="24" idx="1"/>
          </p:cNvCxnSpPr>
          <p:nvPr/>
        </p:nvCxnSpPr>
        <p:spPr>
          <a:xfrm flipH="1">
            <a:off x="5919473" y="2799943"/>
            <a:ext cx="2407206" cy="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37"/>
          <p:cNvSpPr/>
          <p:nvPr/>
        </p:nvSpPr>
        <p:spPr>
          <a:xfrm>
            <a:off x="5928703" y="1571032"/>
            <a:ext cx="1229472" cy="1242859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417687" y="4931011"/>
            <a:ext cx="2070531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Bitstream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ax. contains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16 non-zero secondary </a:t>
            </a:r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coefficents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192 non-zero primary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coefficients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ectangle 1"/>
          <p:cNvSpPr/>
          <p:nvPr/>
        </p:nvSpPr>
        <p:spPr>
          <a:xfrm>
            <a:off x="3090852" y="1165402"/>
            <a:ext cx="6412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[16x64 kernel] * [64x1 prim]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 [16x1 sec]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8" name="Rectangle 26"/>
          <p:cNvSpPr/>
          <p:nvPr/>
        </p:nvSpPr>
        <p:spPr>
          <a:xfrm>
            <a:off x="5919472" y="1551234"/>
            <a:ext cx="629104" cy="659269"/>
          </a:xfrm>
          <a:prstGeom prst="rect">
            <a:avLst/>
          </a:prstGeom>
          <a:solidFill>
            <a:srgbClr val="66CCFF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4x4</a:t>
            </a:r>
          </a:p>
          <a:p>
            <a:pPr algn="ctr"/>
            <a:r>
              <a:rPr lang="en-US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Sec.</a:t>
            </a:r>
          </a:p>
          <a:p>
            <a:pPr algn="ctr"/>
            <a:r>
              <a:rPr lang="en-US" sz="10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endParaRPr lang="en-US" sz="1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9" name="Straight Connector 27"/>
          <p:cNvCxnSpPr/>
          <p:nvPr/>
        </p:nvCxnSpPr>
        <p:spPr>
          <a:xfrm flipH="1">
            <a:off x="6548576" y="1601414"/>
            <a:ext cx="17282" cy="1198529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29"/>
          <p:cNvCxnSpPr/>
          <p:nvPr/>
        </p:nvCxnSpPr>
        <p:spPr>
          <a:xfrm flipH="1">
            <a:off x="5919472" y="2214427"/>
            <a:ext cx="1238703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087147" y="233500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684988" y="2334305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684988" y="1706824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64" name="Straight Connector 36"/>
          <p:cNvCxnSpPr/>
          <p:nvPr/>
        </p:nvCxnSpPr>
        <p:spPr>
          <a:xfrm>
            <a:off x="4414976" y="3776527"/>
            <a:ext cx="0" cy="2490876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42"/>
          <p:cNvCxnSpPr/>
          <p:nvPr/>
        </p:nvCxnSpPr>
        <p:spPr>
          <a:xfrm flipH="1">
            <a:off x="3226971" y="5058801"/>
            <a:ext cx="2407206" cy="0"/>
          </a:xfrm>
          <a:prstGeom prst="line">
            <a:avLst/>
          </a:prstGeom>
          <a:ln w="508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Oval 43"/>
          <p:cNvSpPr/>
          <p:nvPr/>
        </p:nvSpPr>
        <p:spPr>
          <a:xfrm>
            <a:off x="2830228" y="3593014"/>
            <a:ext cx="1840758" cy="169481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7203414" y="1985784"/>
            <a:ext cx="1088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8x8 top-right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7086467" y="3157938"/>
            <a:ext cx="13385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8x8 bottom-right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903399" y="3154944"/>
            <a:ext cx="1254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8x8 bottom-left</a:t>
            </a:r>
          </a:p>
          <a:p>
            <a:pPr algn="ctr"/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Prim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coeff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973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Encoder Side – </a:t>
            </a:r>
            <a:r>
              <a:rPr lang="en-US" altLang="ko-KR" dirty="0" smtClean="0"/>
              <a:t>5 </a:t>
            </a:r>
            <a:r>
              <a:rPr lang="en-US" altLang="ko-KR" dirty="0"/>
              <a:t>cases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4"/>
          </a:xfrm>
        </p:spPr>
        <p:txBody>
          <a:bodyPr>
            <a:normAutofit fontScale="62500" lnSpcReduction="20000"/>
          </a:bodyPr>
          <a:lstStyle/>
          <a:p>
            <a:r>
              <a:rPr lang="en-US" altLang="ko-KR" dirty="0"/>
              <a:t>4x4</a:t>
            </a:r>
          </a:p>
          <a:p>
            <a:pPr lvl="1"/>
            <a:r>
              <a:rPr lang="en-US" altLang="ko-KR" dirty="0"/>
              <a:t>4x4 primary forward transform coefficients are input to the secondary forward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[8x16 kernel] * [16x1 prim] </a:t>
            </a:r>
            <a:r>
              <a:rPr lang="en-US" altLang="ko-KR" dirty="0">
                <a:sym typeface="Wingdings" panose="05000000000000000000" pitchFamily="2" charset="2"/>
              </a:rPr>
              <a:t> </a:t>
            </a:r>
            <a:r>
              <a:rPr lang="en-US" altLang="ko-KR" dirty="0"/>
              <a:t>[8x1 sec]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([8x1]) is placed following residual coding scan order. The other 8 coefficients are set to all 0.</a:t>
            </a:r>
            <a:endParaRPr lang="en-US" altLang="ko-KR" dirty="0" smtClean="0"/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does not contain any coefficient from the primary forward transform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4x8, </a:t>
            </a:r>
            <a:r>
              <a:rPr lang="en-US" altLang="ko-KR" dirty="0"/>
              <a:t>8x4</a:t>
            </a:r>
            <a:endParaRPr lang="en-US" altLang="ko-KR" dirty="0" smtClean="0"/>
          </a:p>
          <a:p>
            <a:pPr lvl="1"/>
            <a:r>
              <a:rPr lang="en-US" altLang="ko-KR" dirty="0"/>
              <a:t>Only the top/left 4x4 primary forward transform coefficients (as 16x1) are input to the secondary forward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[16x16 kernel] * [16x1 prim] </a:t>
            </a:r>
            <a:r>
              <a:rPr lang="en-US" altLang="ko-KR" dirty="0">
                <a:sym typeface="Wingdings" panose="05000000000000000000" pitchFamily="2" charset="2"/>
              </a:rPr>
              <a:t> [16x1 sec]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is also an 4x4 coefficient block (top/left 4x4 inside 4x8/8x4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max. 4x4 secondary forward transformed coefficients and 4x4 primary forward transformed coefficients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4xN, Nx4  (N ≥ 16)</a:t>
            </a:r>
          </a:p>
          <a:p>
            <a:pPr lvl="1"/>
            <a:r>
              <a:rPr lang="en-US" altLang="ko-KR" dirty="0" smtClean="0"/>
              <a:t>Two adjacent top-left </a:t>
            </a:r>
            <a:r>
              <a:rPr lang="en-US" altLang="ko-KR" dirty="0"/>
              <a:t>4x4 primary forward transform coefficients (</a:t>
            </a:r>
            <a:r>
              <a:rPr lang="en-US" altLang="ko-KR" dirty="0" smtClean="0"/>
              <a:t>as two </a:t>
            </a:r>
            <a:r>
              <a:rPr lang="en-US" altLang="ko-KR" dirty="0"/>
              <a:t>16x1) are input to the secondary forward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 smtClean="0"/>
              <a:t>Two times of [16x16 </a:t>
            </a:r>
            <a:r>
              <a:rPr lang="en-US" altLang="ko-KR" dirty="0"/>
              <a:t>kernel] * [16x1 prim] </a:t>
            </a:r>
            <a:r>
              <a:rPr lang="en-US" altLang="ko-KR" dirty="0" smtClean="0">
                <a:sym typeface="Wingdings" panose="05000000000000000000" pitchFamily="2" charset="2"/>
              </a:rPr>
              <a:t> two </a:t>
            </a:r>
            <a:r>
              <a:rPr lang="en-US" altLang="ko-KR" dirty="0">
                <a:sym typeface="Wingdings" panose="05000000000000000000" pitchFamily="2" charset="2"/>
              </a:rPr>
              <a:t>[16x1 sec</a:t>
            </a:r>
            <a:r>
              <a:rPr lang="en-US" altLang="ko-KR" dirty="0" smtClean="0">
                <a:sym typeface="Wingdings" panose="05000000000000000000" pitchFamily="2" charset="2"/>
              </a:rPr>
              <a:t>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</a:t>
            </a:r>
            <a:r>
              <a:rPr lang="en-US" altLang="ko-KR" dirty="0" smtClean="0"/>
              <a:t>is TWO adjacent top-left </a:t>
            </a:r>
            <a:r>
              <a:rPr lang="en-US" altLang="ko-KR" dirty="0"/>
              <a:t>4x4 coefficient </a:t>
            </a:r>
            <a:r>
              <a:rPr lang="en-US" altLang="ko-KR" dirty="0" smtClean="0"/>
              <a:t>blocks.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max. </a:t>
            </a:r>
            <a:r>
              <a:rPr lang="en-US" altLang="ko-KR" dirty="0" smtClean="0"/>
              <a:t>two 4x4 blocks of secondary </a:t>
            </a:r>
            <a:r>
              <a:rPr lang="en-US" altLang="ko-KR" dirty="0"/>
              <a:t>forward transformed coefficients and </a:t>
            </a:r>
            <a:r>
              <a:rPr lang="en-US" altLang="ko-KR" dirty="0" smtClean="0"/>
              <a:t>remaining </a:t>
            </a:r>
            <a:r>
              <a:rPr lang="en-US" altLang="ko-KR" dirty="0"/>
              <a:t>primary forward transformed coefficients.</a:t>
            </a:r>
            <a:endParaRPr lang="en-US" altLang="ko-KR" dirty="0" smtClean="0"/>
          </a:p>
          <a:p>
            <a:r>
              <a:rPr lang="en-US" altLang="ko-KR" dirty="0" smtClean="0"/>
              <a:t>8x8</a:t>
            </a:r>
          </a:p>
          <a:p>
            <a:pPr lvl="1"/>
            <a:r>
              <a:rPr lang="en-US" altLang="ko-KR" dirty="0" smtClean="0"/>
              <a:t>8x8 primary forward transform coefficients are input to the secondary forward transform.</a:t>
            </a:r>
          </a:p>
          <a:p>
            <a:pPr lvl="2"/>
            <a:r>
              <a:rPr lang="en-US" altLang="ko-KR" dirty="0" smtClean="0"/>
              <a:t>[</a:t>
            </a:r>
            <a:r>
              <a:rPr lang="en-US" altLang="ko-KR" dirty="0"/>
              <a:t>8x64 kernel] * [64x1prim] </a:t>
            </a:r>
            <a:r>
              <a:rPr lang="en-US" altLang="ko-KR" dirty="0">
                <a:sym typeface="Wingdings" panose="05000000000000000000" pitchFamily="2" charset="2"/>
              </a:rPr>
              <a:t> [8x1 sec]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([8x1]) is placed following residual coding scan order. The other </a:t>
            </a:r>
            <a:r>
              <a:rPr lang="en-US" altLang="ko-KR" dirty="0" smtClean="0"/>
              <a:t>48 </a:t>
            </a:r>
            <a:r>
              <a:rPr lang="en-US" altLang="ko-KR" dirty="0"/>
              <a:t>coefficients are set to all 0.</a:t>
            </a:r>
            <a:endParaRPr lang="en-US" altLang="ko-KR" dirty="0" smtClean="0"/>
          </a:p>
          <a:p>
            <a:pPr lvl="1"/>
            <a:r>
              <a:rPr lang="en-US" altLang="ko-KR" dirty="0" err="1" smtClean="0"/>
              <a:t>Bitstream</a:t>
            </a:r>
            <a:r>
              <a:rPr lang="en-US" altLang="ko-KR" dirty="0" smtClean="0"/>
              <a:t> </a:t>
            </a:r>
            <a:r>
              <a:rPr lang="en-US" altLang="ko-KR" dirty="0"/>
              <a:t>does not contain any coefficient from the primary forward transform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r>
              <a:rPr lang="en-US" altLang="ko-KR" dirty="0" smtClean="0"/>
              <a:t>8x16,  16x8,  and </a:t>
            </a:r>
            <a:r>
              <a:rPr lang="en-US" altLang="ko-KR" dirty="0"/>
              <a:t> </a:t>
            </a:r>
            <a:r>
              <a:rPr lang="en-US" altLang="ko-KR" dirty="0" smtClean="0"/>
              <a:t>&gt;=16x16</a:t>
            </a:r>
          </a:p>
          <a:p>
            <a:pPr lvl="1"/>
            <a:r>
              <a:rPr lang="en-US" altLang="ko-KR" dirty="0"/>
              <a:t>Top/Left/Top-left 8x8 primary forward transform coefficients are input to the secondary forward transform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[16x64 kernel] * [64x1 prim] </a:t>
            </a:r>
            <a:r>
              <a:rPr lang="en-US" altLang="ko-KR" dirty="0">
                <a:sym typeface="Wingdings" panose="05000000000000000000" pitchFamily="2" charset="2"/>
              </a:rPr>
              <a:t> [16x1 sec]</a:t>
            </a:r>
            <a:endParaRPr lang="en-US" altLang="ko-KR" dirty="0" smtClean="0"/>
          </a:p>
          <a:p>
            <a:pPr lvl="1"/>
            <a:r>
              <a:rPr lang="en-US" altLang="ko-KR" dirty="0"/>
              <a:t>The secondary forward transform output is only ONE </a:t>
            </a:r>
            <a:r>
              <a:rPr lang="en-US" altLang="ko-KR" dirty="0" smtClean="0"/>
              <a:t>4x4 </a:t>
            </a:r>
            <a:r>
              <a:rPr lang="en-US" altLang="ko-KR" dirty="0"/>
              <a:t>coefficient block </a:t>
            </a:r>
            <a:r>
              <a:rPr lang="en-US" altLang="ko-KR" dirty="0" smtClean="0"/>
              <a:t>([16x1</a:t>
            </a:r>
            <a:r>
              <a:rPr lang="en-US" altLang="ko-KR" dirty="0"/>
              <a:t>]; </a:t>
            </a:r>
            <a:r>
              <a:rPr lang="en-US" altLang="ko-KR" dirty="0" smtClean="0"/>
              <a:t>top-left 4x4 </a:t>
            </a:r>
            <a:r>
              <a:rPr lang="en-US" altLang="ko-KR" dirty="0"/>
              <a:t>coefficient block of 8x16/16x8/&gt;=16x16 TU</a:t>
            </a:r>
            <a:r>
              <a:rPr lang="en-US" altLang="ko-KR" dirty="0" smtClean="0"/>
              <a:t>)</a:t>
            </a:r>
          </a:p>
          <a:p>
            <a:pPr lvl="1"/>
            <a:r>
              <a:rPr lang="en-US" altLang="ko-KR" dirty="0" err="1"/>
              <a:t>Bitstream</a:t>
            </a:r>
            <a:r>
              <a:rPr lang="en-US" altLang="ko-KR" dirty="0"/>
              <a:t> contains max. 4x4 secondary forward transformed coefficients and three 8x8 primary forward transformed coefficients</a:t>
            </a:r>
            <a:r>
              <a:rPr lang="en-US" altLang="ko-KR" dirty="0" smtClean="0"/>
              <a:t>.</a:t>
            </a:r>
          </a:p>
          <a:p>
            <a:pPr lvl="2"/>
            <a:r>
              <a:rPr lang="en-US" altLang="ko-KR" dirty="0"/>
              <a:t>Basically zeroed 3 4x4 coefficients within the top-left corner 8x8 block in the </a:t>
            </a:r>
            <a:r>
              <a:rPr lang="en-US" altLang="ko-KR" dirty="0" err="1" smtClean="0"/>
              <a:t>bitstream</a:t>
            </a:r>
            <a:r>
              <a:rPr lang="en-US" altLang="ko-KR" dirty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2373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3046</TotalTime>
  <Words>1889</Words>
  <Application>Microsoft Office PowerPoint</Application>
  <PresentationFormat>A4 Paper (210x297 mm)</PresentationFormat>
  <Paragraphs>386</Paragraphs>
  <Slides>16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테마</vt:lpstr>
      <vt:lpstr>Reduced Secondary Transform (RST) Algorithm Description (JVET-M0292)</vt:lpstr>
      <vt:lpstr>Overview</vt:lpstr>
      <vt:lpstr>Encoder Side – 5 cases</vt:lpstr>
      <vt:lpstr>Encoder Side – 5 cases</vt:lpstr>
      <vt:lpstr>Encoder Side – 4 cases (Cont’d)</vt:lpstr>
      <vt:lpstr>Encoder Side – 4 cases (Cont’d)</vt:lpstr>
      <vt:lpstr>Encoder Side – 4 cases (Cont’d)</vt:lpstr>
      <vt:lpstr>Encoder Side – 4 cases (Cont’d)</vt:lpstr>
      <vt:lpstr>Encoder Side – 5 cases</vt:lpstr>
      <vt:lpstr>Decoder Side – 5 cases</vt:lpstr>
      <vt:lpstr>Worst Case Performance</vt:lpstr>
      <vt:lpstr>RST Kernel</vt:lpstr>
      <vt:lpstr>Mapping from Intra Prediction Modes to Base Kernel Selection</vt:lpstr>
      <vt:lpstr>Precisions</vt:lpstr>
      <vt:lpstr>Encoder Notes</vt:lpstr>
      <vt:lpstr>Decoder Notes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seunghwan3.kim</cp:lastModifiedBy>
  <cp:revision>229</cp:revision>
  <dcterms:created xsi:type="dcterms:W3CDTF">2016-10-06T06:23:02Z</dcterms:created>
  <dcterms:modified xsi:type="dcterms:W3CDTF">2019-01-12T14:35:03Z</dcterms:modified>
</cp:coreProperties>
</file>