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9" r:id="rId3"/>
    <p:sldId id="276" r:id="rId4"/>
    <p:sldId id="273" r:id="rId5"/>
    <p:sldId id="277" r:id="rId6"/>
    <p:sldId id="278" r:id="rId7"/>
    <p:sldId id="279" r:id="rId8"/>
    <p:sldId id="27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970519-9751-4A6E-8413-E17ECA4B2C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2FABF-715E-4C2E-834B-08189AE1D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1D7AB-BD5E-4E4B-A463-033CD0074B90}" type="datetime1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765B2-1E5C-4036-AF9B-186BBECC92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3290F-C7B7-4C59-9E6F-FB60D3FA35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B2FA-600C-42B8-B553-1B43D208C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870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JVET-</a:t>
            </a:r>
            <a:r>
              <a:rPr lang="en-US" altLang="zh-CN" dirty="0"/>
              <a:t>M0255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11DA-A984-4ED5-AB4A-EBB066BF17FF}" type="datetime1">
              <a:rPr lang="en-US" smtClean="0"/>
              <a:t>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D3FBCD9-51B9-4BD3-ADBC-AA71D88E8CEB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CB5D-BD2E-4EC4-A0B4-C253B94611AA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0D074-8329-43E0-85CE-F30E90E2C9A0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31C-4FB3-40EA-8BC9-36992930E90C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43149" y="-36088"/>
            <a:ext cx="1544051" cy="40461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dirty="0"/>
              <a:t>JVET-</a:t>
            </a:r>
            <a:r>
              <a:rPr lang="en-US" altLang="zh-CN" dirty="0"/>
              <a:t>M0255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FD3011E-B3C0-4E14-9E1E-CB3C326DF7D8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5C4D8-33F6-422D-96DF-86FA661B274A}" type="datetime1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98A7-000E-4B1E-8337-BFDABA70B2FD}" type="datetime1">
              <a:rPr lang="en-US" smtClean="0"/>
              <a:t>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B22C0-0CDD-496D-97EA-9DCC61E5AE38}" type="datetime1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4055-F23E-4FEE-A593-D0CB0C4041B0}" type="datetime1">
              <a:rPr lang="en-US" smtClean="0"/>
              <a:t>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33D80D-58EF-4FBF-8786-1C2263DBC404}" type="datetime1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D54DB7-C5FB-466F-8FFC-4D2871F9727E}" type="datetime1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97C408B-0C30-4993-9F2E-79F0DE5237ED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br>
              <a:rPr lang="en-US" sz="4800" dirty="0"/>
            </a:br>
            <a:r>
              <a:rPr lang="fr-FR" sz="4800" dirty="0"/>
              <a:t>Non-CE9: Modifications on Bi-</a:t>
            </a:r>
            <a:r>
              <a:rPr lang="fr-FR" sz="4800" dirty="0" err="1"/>
              <a:t>Directional</a:t>
            </a:r>
            <a:r>
              <a:rPr lang="fr-FR" sz="4800" dirty="0"/>
              <a:t> Optical Flow	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CA" dirty="0"/>
              <a:t>Hongbin Liu, Li Zhang, Kai Zhang, </a:t>
            </a:r>
            <a:r>
              <a:rPr lang="en-CA" dirty="0" err="1"/>
              <a:t>Jizheng</a:t>
            </a:r>
            <a:r>
              <a:rPr lang="en-CA" dirty="0"/>
              <a:t> Xu</a:t>
            </a:r>
            <a:br>
              <a:rPr lang="en-CA" dirty="0"/>
            </a:br>
            <a:r>
              <a:rPr lang="en-CA" dirty="0"/>
              <a:t>Yue Wang, </a:t>
            </a:r>
            <a:r>
              <a:rPr lang="en-CA" dirty="0" err="1"/>
              <a:t>Pengwei</a:t>
            </a:r>
            <a:r>
              <a:rPr lang="en-CA" dirty="0"/>
              <a:t> Zhao, </a:t>
            </a:r>
            <a:r>
              <a:rPr lang="en-CA" dirty="0" err="1"/>
              <a:t>Dingkun</a:t>
            </a:r>
            <a:r>
              <a:rPr lang="en-CA" dirty="0"/>
              <a:t> Hong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BDOF is allowed for large block size, which requires large local buffer.</a:t>
            </a:r>
          </a:p>
          <a:p>
            <a:pPr lvl="1"/>
            <a:r>
              <a:rPr lang="en-US" altLang="zh-CN" dirty="0"/>
              <a:t>In early termination, SAD is calculated for each 4x4 sub-block, which is complex.</a:t>
            </a:r>
          </a:p>
          <a:p>
            <a:r>
              <a:rPr lang="en-US" altLang="zh-CN" dirty="0"/>
              <a:t>Proposed solution</a:t>
            </a:r>
          </a:p>
          <a:p>
            <a:pPr lvl="1"/>
            <a:r>
              <a:rPr lang="en-US" altLang="zh-CN" dirty="0"/>
              <a:t>Split large blocks into small blocks</a:t>
            </a:r>
          </a:p>
          <a:p>
            <a:pPr lvl="1"/>
            <a:r>
              <a:rPr lang="en-US" altLang="zh-CN" dirty="0"/>
              <a:t>SAD is calculated only using 4 corner pixels of each 4x4 sub-block.</a:t>
            </a:r>
          </a:p>
          <a:p>
            <a:pPr lvl="1"/>
            <a:r>
              <a:rPr lang="en-US" altLang="zh-CN" dirty="0"/>
              <a:t>No impact on compression performance.</a:t>
            </a:r>
          </a:p>
          <a:p>
            <a:r>
              <a:rPr lang="en-US" altLang="zh-CN" dirty="0"/>
              <a:t>Thanks Foxconn for crosschecking (JVET-M0731)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JVET-M0249</a:t>
            </a:r>
          </a:p>
        </p:txBody>
      </p:sp>
    </p:spTree>
    <p:extLst>
      <p:ext uri="{BB962C8B-B14F-4D97-AF65-F5344CB8AC3E}">
        <p14:creationId xmlns:p14="http://schemas.microsoft.com/office/powerpoint/2010/main" val="274683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If a CU contains more than N pixels, it is split into sub-blocks with N pixels.</a:t>
            </a:r>
          </a:p>
          <a:p>
            <a:pPr lvl="1"/>
            <a:r>
              <a:rPr lang="en-US" altLang="zh-CN" dirty="0"/>
              <a:t>N = 4096 or 1024.</a:t>
            </a:r>
          </a:p>
          <a:p>
            <a:endParaRPr lang="en-US" altLang="zh-CN" dirty="0"/>
          </a:p>
          <a:p>
            <a:r>
              <a:rPr lang="en-US" altLang="zh-CN" dirty="0"/>
              <a:t>SAD is calculated only using 4 corner pixels of each 4x4 sub-block.</a:t>
            </a:r>
          </a:p>
          <a:p>
            <a:pPr lvl="1"/>
            <a:r>
              <a:rPr lang="en-US" altLang="zh-CN" dirty="0"/>
              <a:t>Operations required in SAD calculation is </a:t>
            </a:r>
            <a:r>
              <a:rPr lang="en-US" altLang="zh-CN" b="1" dirty="0"/>
              <a:t>reduced by around 75%.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JVET-M0249</a:t>
            </a:r>
          </a:p>
        </p:txBody>
      </p:sp>
    </p:spTree>
    <p:extLst>
      <p:ext uri="{BB962C8B-B14F-4D97-AF65-F5344CB8AC3E}">
        <p14:creationId xmlns:p14="http://schemas.microsoft.com/office/powerpoint/2010/main" val="4309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(N = 4096)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VTM-3.0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JVET-M0249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CD40E0-7E14-4AA9-8333-F5657F924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11668"/>
              </p:ext>
            </p:extLst>
          </p:nvPr>
        </p:nvGraphicFramePr>
        <p:xfrm>
          <a:off x="1902582" y="2108857"/>
          <a:ext cx="7339890" cy="3433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3287">
                  <a:extLst>
                    <a:ext uri="{9D8B030D-6E8A-4147-A177-3AD203B41FA5}">
                      <a16:colId xmlns:a16="http://schemas.microsoft.com/office/drawing/2014/main" val="1829670694"/>
                    </a:ext>
                  </a:extLst>
                </a:gridCol>
                <a:gridCol w="1203011">
                  <a:extLst>
                    <a:ext uri="{9D8B030D-6E8A-4147-A177-3AD203B41FA5}">
                      <a16:colId xmlns:a16="http://schemas.microsoft.com/office/drawing/2014/main" val="348700902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852027840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743408470"/>
                    </a:ext>
                  </a:extLst>
                </a:gridCol>
                <a:gridCol w="1191936">
                  <a:extLst>
                    <a:ext uri="{9D8B030D-6E8A-4147-A177-3AD203B41FA5}">
                      <a16:colId xmlns:a16="http://schemas.microsoft.com/office/drawing/2014/main" val="2947533508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576617039"/>
                    </a:ext>
                  </a:extLst>
                </a:gridCol>
              </a:tblGrid>
              <a:tr h="343381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Random Access Main 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32682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551544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0.00%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651585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968845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054251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5754518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377016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0.00%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0.00%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-0.01%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101%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100%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51583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390938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0.01%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9624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00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(N = 1024)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VTM-3.0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JVET-M0249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CD40E0-7E14-4AA9-8333-F5657F924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516197"/>
              </p:ext>
            </p:extLst>
          </p:nvPr>
        </p:nvGraphicFramePr>
        <p:xfrm>
          <a:off x="1902582" y="2108857"/>
          <a:ext cx="7339890" cy="3433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3287">
                  <a:extLst>
                    <a:ext uri="{9D8B030D-6E8A-4147-A177-3AD203B41FA5}">
                      <a16:colId xmlns:a16="http://schemas.microsoft.com/office/drawing/2014/main" val="1829670694"/>
                    </a:ext>
                  </a:extLst>
                </a:gridCol>
                <a:gridCol w="1203011">
                  <a:extLst>
                    <a:ext uri="{9D8B030D-6E8A-4147-A177-3AD203B41FA5}">
                      <a16:colId xmlns:a16="http://schemas.microsoft.com/office/drawing/2014/main" val="348700902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852027840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743408470"/>
                    </a:ext>
                  </a:extLst>
                </a:gridCol>
                <a:gridCol w="1191936">
                  <a:extLst>
                    <a:ext uri="{9D8B030D-6E8A-4147-A177-3AD203B41FA5}">
                      <a16:colId xmlns:a16="http://schemas.microsoft.com/office/drawing/2014/main" val="2947533508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576617039"/>
                    </a:ext>
                  </a:extLst>
                </a:gridCol>
              </a:tblGrid>
              <a:tr h="343381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j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Random Access Main 10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32682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Y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U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V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EncT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DecT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551544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Class A1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651585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A2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0.04%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968845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B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054251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C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5754518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E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377016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Overall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51583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D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0.05%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390938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F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103%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9624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262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(SAD simplification)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VTM-3.0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JVET-M0249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CD40E0-7E14-4AA9-8333-F5657F924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581422"/>
              </p:ext>
            </p:extLst>
          </p:nvPr>
        </p:nvGraphicFramePr>
        <p:xfrm>
          <a:off x="1902582" y="2108857"/>
          <a:ext cx="7339890" cy="3433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3287">
                  <a:extLst>
                    <a:ext uri="{9D8B030D-6E8A-4147-A177-3AD203B41FA5}">
                      <a16:colId xmlns:a16="http://schemas.microsoft.com/office/drawing/2014/main" val="1829670694"/>
                    </a:ext>
                  </a:extLst>
                </a:gridCol>
                <a:gridCol w="1203011">
                  <a:extLst>
                    <a:ext uri="{9D8B030D-6E8A-4147-A177-3AD203B41FA5}">
                      <a16:colId xmlns:a16="http://schemas.microsoft.com/office/drawing/2014/main" val="348700902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852027840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743408470"/>
                    </a:ext>
                  </a:extLst>
                </a:gridCol>
                <a:gridCol w="1191936">
                  <a:extLst>
                    <a:ext uri="{9D8B030D-6E8A-4147-A177-3AD203B41FA5}">
                      <a16:colId xmlns:a16="http://schemas.microsoft.com/office/drawing/2014/main" val="2947533508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576617039"/>
                    </a:ext>
                  </a:extLst>
                </a:gridCol>
              </a:tblGrid>
              <a:tr h="343381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j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Random Access Main 10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32682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Y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U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V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EncT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DecT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551544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Class A1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651585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A2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968845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B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-0.06%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054251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C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98%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5754518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E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377016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Overall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51583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D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0.04%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-0.05%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0.06%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390938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F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-0.05%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9624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312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results (N=1024 + SAD simplification)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VTM-3.0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JVET-M0249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CD40E0-7E14-4AA9-8333-F5657F924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58018"/>
              </p:ext>
            </p:extLst>
          </p:nvPr>
        </p:nvGraphicFramePr>
        <p:xfrm>
          <a:off x="1902582" y="2108857"/>
          <a:ext cx="7339890" cy="3433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3287">
                  <a:extLst>
                    <a:ext uri="{9D8B030D-6E8A-4147-A177-3AD203B41FA5}">
                      <a16:colId xmlns:a16="http://schemas.microsoft.com/office/drawing/2014/main" val="1829670694"/>
                    </a:ext>
                  </a:extLst>
                </a:gridCol>
                <a:gridCol w="1203011">
                  <a:extLst>
                    <a:ext uri="{9D8B030D-6E8A-4147-A177-3AD203B41FA5}">
                      <a16:colId xmlns:a16="http://schemas.microsoft.com/office/drawing/2014/main" val="348700902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852027840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743408470"/>
                    </a:ext>
                  </a:extLst>
                </a:gridCol>
                <a:gridCol w="1191936">
                  <a:extLst>
                    <a:ext uri="{9D8B030D-6E8A-4147-A177-3AD203B41FA5}">
                      <a16:colId xmlns:a16="http://schemas.microsoft.com/office/drawing/2014/main" val="2947533508"/>
                    </a:ext>
                  </a:extLst>
                </a:gridCol>
                <a:gridCol w="1190552">
                  <a:extLst>
                    <a:ext uri="{9D8B030D-6E8A-4147-A177-3AD203B41FA5}">
                      <a16:colId xmlns:a16="http://schemas.microsoft.com/office/drawing/2014/main" val="2576617039"/>
                    </a:ext>
                  </a:extLst>
                </a:gridCol>
              </a:tblGrid>
              <a:tr h="343381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j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Random Access Main 10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32682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Y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U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V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EncT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DecT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5515447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+mj-lt"/>
                        </a:rPr>
                        <a:t>Class A1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0.05%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0.06%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651585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A2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0.05%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968845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B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054251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C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98%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98%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5754518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E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3770165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Overall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51583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D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0.05%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-0.09%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101%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102%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3909384"/>
                  </a:ext>
                </a:extLst>
              </a:tr>
              <a:tr h="3433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+mj-lt"/>
                        </a:rPr>
                        <a:t>Class F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0.00%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-0.04%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-0.03%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99%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100%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9624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2248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800" dirty="0"/>
              <a:t>Thanks</a:t>
            </a:r>
            <a:r>
              <a:rPr lang="zh-CN" altLang="en-US" sz="4800" dirty="0"/>
              <a:t>！</a:t>
            </a:r>
            <a:endParaRPr lang="en-US" sz="4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F5B1F-2E06-4FE5-A471-9F5D5ED1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JVET-M0255</a:t>
            </a:r>
          </a:p>
        </p:txBody>
      </p:sp>
    </p:spTree>
    <p:extLst>
      <p:ext uri="{BB962C8B-B14F-4D97-AF65-F5344CB8AC3E}">
        <p14:creationId xmlns:p14="http://schemas.microsoft.com/office/powerpoint/2010/main" val="13206687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569</TotalTime>
  <Words>582</Words>
  <Application>Microsoft Office PowerPoint</Application>
  <PresentationFormat>Widescreen</PresentationFormat>
  <Paragraphs>277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等线</vt:lpstr>
      <vt:lpstr>华文楷体</vt:lpstr>
      <vt:lpstr>宋体</vt:lpstr>
      <vt:lpstr>Arial</vt:lpstr>
      <vt:lpstr>Calibri</vt:lpstr>
      <vt:lpstr>Franklin Gothic Book</vt:lpstr>
      <vt:lpstr>Times New Roman</vt:lpstr>
      <vt:lpstr>Crop</vt:lpstr>
      <vt:lpstr> Non-CE9: Modifications on Bi-Directional Optical Flow </vt:lpstr>
      <vt:lpstr>Summary</vt:lpstr>
      <vt:lpstr>Proposed Method</vt:lpstr>
      <vt:lpstr>Simulation results (N = 4096)</vt:lpstr>
      <vt:lpstr>Simulation results (N = 1024)</vt:lpstr>
      <vt:lpstr>Simulation results (SAD simplification)</vt:lpstr>
      <vt:lpstr>Simulation results (N=1024 + SAD simplification)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Hongbin Liu</cp:lastModifiedBy>
  <cp:revision>93</cp:revision>
  <dcterms:created xsi:type="dcterms:W3CDTF">2018-06-14T01:00:05Z</dcterms:created>
  <dcterms:modified xsi:type="dcterms:W3CDTF">2019-01-11T15:34:20Z</dcterms:modified>
</cp:coreProperties>
</file>