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10"/>
  </p:notesMasterIdLst>
  <p:sldIdLst>
    <p:sldId id="285" r:id="rId2"/>
    <p:sldId id="287" r:id="rId3"/>
    <p:sldId id="284" r:id="rId4"/>
    <p:sldId id="283" r:id="rId5"/>
    <p:sldId id="289" r:id="rId6"/>
    <p:sldId id="290" r:id="rId7"/>
    <p:sldId id="288" r:id="rId8"/>
    <p:sldId id="28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1/13/2019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JV</a:t>
            </a: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ET-M0228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CE2-related: Affine mode modifications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6918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>
                <a:latin typeface="Arial" panose="020B0604020202020204" pitchFamily="34" charset="0"/>
                <a:cs typeface="Arial" panose="020B0604020202020204" pitchFamily="34" charset="0"/>
              </a:rPr>
              <a:t>Proposed Modification #1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58615"/>
          </a:xfrm>
        </p:spPr>
        <p:txBody>
          <a:bodyPr>
            <a:normAutofit/>
          </a:bodyPr>
          <a:lstStyle/>
          <a:p>
            <a:pPr hangingPunct="0"/>
            <a:r>
              <a:rPr lang="en-CA" sz="3200" dirty="0"/>
              <a:t>In current VVC, 20 MV c</a:t>
            </a:r>
            <a:r>
              <a:rPr lang="en-US" altLang="zh-TW" sz="3200" dirty="0"/>
              <a:t>comparison</a:t>
            </a:r>
            <a:r>
              <a:rPr lang="en-CA" sz="3200" dirty="0"/>
              <a:t>s are introduced by the derivation of the constructed affine merge candidates</a:t>
            </a:r>
          </a:p>
          <a:p>
            <a:pPr lvl="1" hangingPunct="0"/>
            <a:r>
              <a:rPr lang="en-US" altLang="zh-TW" sz="2800" dirty="0"/>
              <a:t>40 comparisons considering both x- and y- components</a:t>
            </a:r>
            <a:endParaRPr lang="en-CA" sz="2800" dirty="0"/>
          </a:p>
          <a:p>
            <a:pPr hangingPunct="0"/>
            <a:r>
              <a:rPr lang="en-CA" sz="3200" dirty="0"/>
              <a:t>Proposed to remove all the 20 MVs when generating constructed affine merge candidates</a:t>
            </a:r>
            <a:endParaRPr lang="en-US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>
                <a:latin typeface="Arial" panose="020B0604020202020204" pitchFamily="34" charset="0"/>
                <a:cs typeface="Arial" panose="020B0604020202020204" pitchFamily="34" charset="0"/>
              </a:rPr>
              <a:t>Results of Removing MV Comparisons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Anchor: VTM-3.0</a:t>
            </a:r>
          </a:p>
          <a:p>
            <a:pPr hangingPunct="0"/>
            <a:r>
              <a:rPr lang="en-US" dirty="0"/>
              <a:t>Test : Anchor + </a:t>
            </a:r>
            <a:r>
              <a:rPr lang="en-CA" dirty="0"/>
              <a:t>removing 20 MV comparisons</a:t>
            </a:r>
          </a:p>
          <a:p>
            <a:pPr lvl="0" hangingPunct="0"/>
            <a:endParaRPr lang="en-US" dirty="0"/>
          </a:p>
          <a:p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78C6EC-C562-4C64-BE22-B28C24914CF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155" y="3429000"/>
            <a:ext cx="4438650" cy="159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5DD4EB8-6FDE-4FD9-A51D-67CDF0F88D2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429000"/>
            <a:ext cx="4438650" cy="1593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9360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600" dirty="0">
                <a:latin typeface="Arial" panose="020B0604020202020204" pitchFamily="34" charset="0"/>
                <a:cs typeface="Arial" panose="020B0604020202020204" pitchFamily="34" charset="0"/>
              </a:rPr>
              <a:t>Proposed Modification #2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6258"/>
            <a:ext cx="10515600" cy="4387022"/>
          </a:xfrm>
        </p:spPr>
        <p:txBody>
          <a:bodyPr>
            <a:normAutofit/>
          </a:bodyPr>
          <a:lstStyle/>
          <a:p>
            <a:pPr hangingPunct="0"/>
            <a:r>
              <a:rPr lang="en-CA" sz="3200" dirty="0"/>
              <a:t>In current VVC, </a:t>
            </a:r>
            <a:r>
              <a:rPr lang="en-US" sz="3200" dirty="0"/>
              <a:t>the averaged MVs of the four </a:t>
            </a:r>
            <a:r>
              <a:rPr lang="en-US" sz="3200" dirty="0" err="1"/>
              <a:t>luma</a:t>
            </a:r>
            <a:r>
              <a:rPr lang="en-US" sz="3200" dirty="0"/>
              <a:t> blocks is used as the MV </a:t>
            </a:r>
            <a:r>
              <a:rPr lang="en-CA" sz="3200" dirty="0"/>
              <a:t>for each 4x4 chroma sub-block</a:t>
            </a:r>
            <a:endParaRPr lang="en-US" sz="3200" dirty="0"/>
          </a:p>
          <a:p>
            <a:pPr hangingPunct="0"/>
            <a:r>
              <a:rPr lang="en-CA" sz="3200" dirty="0"/>
              <a:t>Proposed to derive the affine MVs for each 4x4 chroma sub-block using the affine motion model directly</a:t>
            </a:r>
          </a:p>
          <a:p>
            <a:pPr lvl="1"/>
            <a:r>
              <a:rPr lang="en-US" altLang="zh-TW" sz="2800" dirty="0"/>
              <a:t>Better </a:t>
            </a:r>
            <a:r>
              <a:rPr lang="en-CA" sz="2800" dirty="0"/>
              <a:t>design consistency</a:t>
            </a:r>
          </a:p>
          <a:p>
            <a:pPr lvl="1"/>
            <a:r>
              <a:rPr lang="en-CA" sz="2800" dirty="0"/>
              <a:t>Remove </a:t>
            </a:r>
            <a:r>
              <a:rPr lang="en-CA" sz="2800" dirty="0" err="1"/>
              <a:t>luma</a:t>
            </a:r>
            <a:r>
              <a:rPr lang="en-CA" sz="2800" dirty="0"/>
              <a:t> motion buffer</a:t>
            </a:r>
          </a:p>
          <a:p>
            <a:pPr lvl="1"/>
            <a:r>
              <a:rPr lang="en-CA" sz="2800" dirty="0"/>
              <a:t>Remove 32 lines of codes in VTM-3.0 without adding any into it</a:t>
            </a:r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2719600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dirty="0">
                <a:latin typeface="Arial" panose="020B0604020202020204" pitchFamily="34" charset="0"/>
                <a:cs typeface="Arial" panose="020B0604020202020204" pitchFamily="34" charset="0"/>
              </a:rPr>
              <a:t>Results of Affine Chroma MV derivation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Anchor: VTM-3.0</a:t>
            </a:r>
          </a:p>
          <a:p>
            <a:pPr hangingPunct="0"/>
            <a:r>
              <a:rPr lang="en-US" dirty="0"/>
              <a:t>Test : Anchor + </a:t>
            </a:r>
            <a:r>
              <a:rPr lang="en-CA" dirty="0"/>
              <a:t>derive the chroma MV using the affine motion model</a:t>
            </a:r>
          </a:p>
          <a:p>
            <a:pPr lvl="0" hangingPunct="0"/>
            <a:endParaRPr lang="en-US" dirty="0"/>
          </a:p>
          <a:p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BA2006-1F97-4B6E-96DF-D5F7243E603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035" y="3678555"/>
            <a:ext cx="4438650" cy="159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60F34D3-1F9E-4DA0-9B3E-FD488F015A6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317" y="3678555"/>
            <a:ext cx="4438650" cy="1593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6709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Operations for Chroma MV Derivation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5EC3505-3507-4052-850D-30CAD048B680}"/>
              </a:ext>
            </a:extLst>
          </p:cNvPr>
          <p:cNvSpPr/>
          <p:nvPr/>
        </p:nvSpPr>
        <p:spPr>
          <a:xfrm>
            <a:off x="1473200" y="4393290"/>
            <a:ext cx="105054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iMvScaleTmpHor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iMvScaleHor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iDMvHorX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*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iHalfBW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+ w) +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iDMvVerX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*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iHalfBH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+ h);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iMvScaleTmpVer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iMvScaleVer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iDMvHorY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*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iHalfBW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+ w) +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iDMvVerY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*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iHalfBH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+ h);</a:t>
            </a:r>
            <a:endParaRPr lang="en-US" sz="16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01F1590-C8AB-4FC4-BDD2-BC076FEF4DEB}"/>
              </a:ext>
            </a:extLst>
          </p:cNvPr>
          <p:cNvSpPr/>
          <p:nvPr/>
        </p:nvSpPr>
        <p:spPr>
          <a:xfrm>
            <a:off x="957580" y="1787605"/>
            <a:ext cx="115366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Mv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curMv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= (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m_storedMv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[((h &lt;&lt;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iScaleY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) / AFFINE_MIN_BLOCK_SIZE) * MVBUFFER_SIZE + ((w &lt;&lt;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iScaleX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) / AFFINE_MIN_BLOCK_SIZE)] +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m_storedMv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[((h &lt;&lt;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iScaleY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) / AFFINE_MIN_BLOCK_SIZE + 1)* MVBUFFER_SIZE + ((w &lt;&lt;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iScaleX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) / AFFINE_MIN_BLOCK_SIZE)] +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m_storedMv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[((h &lt;&lt;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iScaleY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) / AFFINE_MIN_BLOCK_SIZE)* MVBUFFER_SIZE + ((w &lt;&lt;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iScaleX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) / AFFINE_MIN_BLOCK_SIZE + 1)] +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m_storedMv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[((h &lt;&lt;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iScaleY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) / AFFINE_MIN_BLOCK_SIZE + 1)* MVBUFFER_SIZE + ((w &lt;&lt;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iScaleX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) / AFFINE_MIN_BLOCK_SIZE + 1)] +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Mv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(2, 2));</a:t>
            </a:r>
          </a:p>
          <a:p>
            <a:endParaRPr lang="en-US" sz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curMv.set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curMv.getHor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() &gt;&gt; 2,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curMv.getVer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() &gt;&gt; 2);     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iMvScaleTmpHor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curMv.hor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iMvScaleTmpVer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curMv.ver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en-US" sz="12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3FC2C1D-ADC7-46AF-88C5-23512F031371}"/>
              </a:ext>
            </a:extLst>
          </p:cNvPr>
          <p:cNvSpPr/>
          <p:nvPr/>
        </p:nvSpPr>
        <p:spPr>
          <a:xfrm>
            <a:off x="1473200" y="5407352"/>
            <a:ext cx="102539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iMvScaleTmpHor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iMvScaleHor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iDMvHorX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&lt;&lt;</a:t>
            </a:r>
            <a:r>
              <a:rPr lang="en-US" altLang="zh-TW" sz="1600" dirty="0">
                <a:solidFill>
                  <a:srgbClr val="000000"/>
                </a:solidFill>
                <a:latin typeface="Consolas" panose="020B0609020204030204" pitchFamily="49" charset="0"/>
              </a:rPr>
              <a:t>1 +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iDMvHorX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&lt;&lt;2 +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iDMvVerX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&lt;&lt;1</a:t>
            </a:r>
            <a:r>
              <a:rPr lang="zh-TW" alt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+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iDMvVerX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&lt;&lt;2;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iMvScaleTmpVer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iMvScaleVer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iDMvHorY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&lt;&lt;1 +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iDMvHorY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&lt;&lt;2 +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iDMvVerY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&lt;&lt;1 </a:t>
            </a:r>
            <a:r>
              <a:rPr lang="en-US" altLang="zh-TW" sz="1600" dirty="0">
                <a:solidFill>
                  <a:srgbClr val="000000"/>
                </a:solidFill>
                <a:latin typeface="Consolas" panose="020B0609020204030204" pitchFamily="49" charset="0"/>
              </a:rPr>
              <a:t>+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iDMvVerY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&lt;&lt;2;</a:t>
            </a:r>
            <a:endParaRPr lang="en-US" sz="1600" dirty="0"/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E954AAC7-A423-4EC0-B04F-D8AE12E88393}"/>
              </a:ext>
            </a:extLst>
          </p:cNvPr>
          <p:cNvSpPr/>
          <p:nvPr/>
        </p:nvSpPr>
        <p:spPr>
          <a:xfrm>
            <a:off x="5537200" y="4998720"/>
            <a:ext cx="193040" cy="3556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858EC4-F1F6-4EE9-B498-2298B2A984FB}"/>
              </a:ext>
            </a:extLst>
          </p:cNvPr>
          <p:cNvSpPr txBox="1"/>
          <p:nvPr/>
        </p:nvSpPr>
        <p:spPr>
          <a:xfrm>
            <a:off x="7040880" y="2776914"/>
            <a:ext cx="4312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8 additions and 2 shifts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r>
              <a:rPr lang="en-US" dirty="0">
                <a:highlight>
                  <a:srgbClr val="FFFF00"/>
                </a:highlight>
              </a:rPr>
              <a:t>The operation for MV store &amp; locating:</a:t>
            </a:r>
          </a:p>
          <a:p>
            <a:r>
              <a:rPr lang="en-US" dirty="0">
                <a:highlight>
                  <a:srgbClr val="FFFF00"/>
                </a:highlight>
              </a:rPr>
              <a:t>5 additions and 23 shifts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4E7E04-9319-48B4-AB9D-00E7ADAC5599}"/>
              </a:ext>
            </a:extLst>
          </p:cNvPr>
          <p:cNvSpPr txBox="1"/>
          <p:nvPr/>
        </p:nvSpPr>
        <p:spPr>
          <a:xfrm>
            <a:off x="6898640" y="6239104"/>
            <a:ext cx="360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8 additions and 8 shifts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11F2299-10EA-4BF6-AACA-5ACD75883E18}"/>
              </a:ext>
            </a:extLst>
          </p:cNvPr>
          <p:cNvCxnSpPr/>
          <p:nvPr/>
        </p:nvCxnSpPr>
        <p:spPr>
          <a:xfrm>
            <a:off x="248920" y="4074160"/>
            <a:ext cx="11729720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B63CDF0-6081-4918-8121-2FFF5A00A712}"/>
              </a:ext>
            </a:extLst>
          </p:cNvPr>
          <p:cNvSpPr txBox="1"/>
          <p:nvPr/>
        </p:nvSpPr>
        <p:spPr>
          <a:xfrm>
            <a:off x="137160" y="2433935"/>
            <a:ext cx="1239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VTM3.0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DA743B-5E17-4030-B862-AB7AF1176307}"/>
              </a:ext>
            </a:extLst>
          </p:cNvPr>
          <p:cNvSpPr txBox="1"/>
          <p:nvPr/>
        </p:nvSpPr>
        <p:spPr>
          <a:xfrm>
            <a:off x="71120" y="4945687"/>
            <a:ext cx="1381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Proposed</a:t>
            </a:r>
          </a:p>
        </p:txBody>
      </p:sp>
    </p:spTree>
    <p:extLst>
      <p:ext uri="{BB962C8B-B14F-4D97-AF65-F5344CB8AC3E}">
        <p14:creationId xmlns:p14="http://schemas.microsoft.com/office/powerpoint/2010/main" val="9007656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dirty="0"/>
              <a:t>The first modification is to remove the 20 MV comparisons when deriving the constructed affine merge candidates for a CU</a:t>
            </a:r>
          </a:p>
          <a:p>
            <a:pPr hangingPunct="0"/>
            <a:r>
              <a:rPr lang="en-CA" dirty="0"/>
              <a:t>The second modification is to derive the 4x4 chroma block using the affine motion model directly instead of taking average of the MVs from corresponding </a:t>
            </a:r>
            <a:r>
              <a:rPr lang="en-CA" dirty="0" err="1"/>
              <a:t>luma</a:t>
            </a:r>
            <a:r>
              <a:rPr lang="en-CA" dirty="0"/>
              <a:t> blocks</a:t>
            </a:r>
          </a:p>
          <a:p>
            <a:pPr hangingPunct="0"/>
            <a:r>
              <a:rPr lang="en-CA" dirty="0"/>
              <a:t>Both modifications introduce negligible coding performance impact</a:t>
            </a:r>
          </a:p>
          <a:p>
            <a:pPr hangingPunct="0"/>
            <a:r>
              <a:rPr lang="en-US" altLang="zh-TW" dirty="0"/>
              <a:t>It is recommended to adopt both modifications into VVC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</TotalTime>
  <Words>539</Words>
  <Application>Microsoft Office PowerPoint</Application>
  <PresentationFormat>Widescreen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Source Han Sans CN Light</vt:lpstr>
      <vt:lpstr>Arial</vt:lpstr>
      <vt:lpstr>Calibri</vt:lpstr>
      <vt:lpstr>Calibri Light</vt:lpstr>
      <vt:lpstr>Consolas</vt:lpstr>
      <vt:lpstr>Office Theme</vt:lpstr>
      <vt:lpstr>PowerPoint Presentation</vt:lpstr>
      <vt:lpstr>Proposed Modification #1</vt:lpstr>
      <vt:lpstr>Results of Removing MV Comparisons</vt:lpstr>
      <vt:lpstr>Proposed Modification #2</vt:lpstr>
      <vt:lpstr>Results of Affine Chroma MV derivation</vt:lpstr>
      <vt:lpstr>Operations for Chroma MV Derivation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124</cp:revision>
  <dcterms:created xsi:type="dcterms:W3CDTF">2018-09-04T21:01:33Z</dcterms:created>
  <dcterms:modified xsi:type="dcterms:W3CDTF">2019-01-13T12:27:20Z</dcterms:modified>
</cp:coreProperties>
</file>