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0"/>
  </p:notesMasterIdLst>
  <p:sldIdLst>
    <p:sldId id="285" r:id="rId2"/>
    <p:sldId id="287" r:id="rId3"/>
    <p:sldId id="283" r:id="rId4"/>
    <p:sldId id="284" r:id="rId5"/>
    <p:sldId id="289" r:id="rId6"/>
    <p:sldId id="290" r:id="rId7"/>
    <p:sldId id="288" r:id="rId8"/>
    <p:sldId id="28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JVET-M0226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CE2: Reducing worst-case memory bandwidth of affine mode (test 2.4.1)</a:t>
            </a:r>
            <a:endParaRPr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32917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In VVC, the worst case of MC bandwidth occurs with CUs coded as bi-directional affine mode</a:t>
            </a:r>
          </a:p>
          <a:p>
            <a:pPr hangingPunct="0"/>
            <a:endParaRPr lang="en-US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7046C32-EC98-40FD-A610-DBA5CB917127}"/>
              </a:ext>
            </a:extLst>
          </p:cNvPr>
          <p:cNvCxnSpPr>
            <a:cxnSpLocks/>
          </p:cNvCxnSpPr>
          <p:nvPr/>
        </p:nvCxnSpPr>
        <p:spPr>
          <a:xfrm>
            <a:off x="9167272" y="3486102"/>
            <a:ext cx="0" cy="132249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2147736-6717-4833-A7E1-17043C75283F}"/>
              </a:ext>
            </a:extLst>
          </p:cNvPr>
          <p:cNvSpPr txBox="1"/>
          <p:nvPr/>
        </p:nvSpPr>
        <p:spPr>
          <a:xfrm>
            <a:off x="9421907" y="3962683"/>
            <a:ext cx="74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4D3FE3E5-BA03-4827-83F7-5BC558B25C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294796"/>
              </p:ext>
            </p:extLst>
          </p:nvPr>
        </p:nvGraphicFramePr>
        <p:xfrm>
          <a:off x="7716932" y="3486102"/>
          <a:ext cx="1211580" cy="1322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790">
                  <a:extLst>
                    <a:ext uri="{9D8B030D-6E8A-4147-A177-3AD203B41FA5}">
                      <a16:colId xmlns:a16="http://schemas.microsoft.com/office/drawing/2014/main" val="4092946128"/>
                    </a:ext>
                  </a:extLst>
                </a:gridCol>
                <a:gridCol w="605790">
                  <a:extLst>
                    <a:ext uri="{9D8B030D-6E8A-4147-A177-3AD203B41FA5}">
                      <a16:colId xmlns:a16="http://schemas.microsoft.com/office/drawing/2014/main" val="552578674"/>
                    </a:ext>
                  </a:extLst>
                </a:gridCol>
              </a:tblGrid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052967"/>
                  </a:ext>
                </a:extLst>
              </a:tr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955124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720E492-2315-44F5-A307-E309D02C89AE}"/>
              </a:ext>
            </a:extLst>
          </p:cNvPr>
          <p:cNvSpPr/>
          <p:nvPr/>
        </p:nvSpPr>
        <p:spPr>
          <a:xfrm>
            <a:off x="7172667" y="5065133"/>
            <a:ext cx="43944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VVC worst case (4x4 Bi):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No. of ref samples: (4+7) x (4+7) x 2 x 4 = 968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C9CA7BE7-2036-444F-8BF4-5C6609A52C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153016"/>
              </p:ext>
            </p:extLst>
          </p:nvPr>
        </p:nvGraphicFramePr>
        <p:xfrm>
          <a:off x="2709290" y="3486102"/>
          <a:ext cx="1211580" cy="1322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790">
                  <a:extLst>
                    <a:ext uri="{9D8B030D-6E8A-4147-A177-3AD203B41FA5}">
                      <a16:colId xmlns:a16="http://schemas.microsoft.com/office/drawing/2014/main" val="4092946128"/>
                    </a:ext>
                  </a:extLst>
                </a:gridCol>
                <a:gridCol w="605790">
                  <a:extLst>
                    <a:ext uri="{9D8B030D-6E8A-4147-A177-3AD203B41FA5}">
                      <a16:colId xmlns:a16="http://schemas.microsoft.com/office/drawing/2014/main" val="552578674"/>
                    </a:ext>
                  </a:extLst>
                </a:gridCol>
              </a:tblGrid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052967"/>
                  </a:ext>
                </a:extLst>
              </a:tr>
              <a:tr h="66124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955124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12CFAF50-5866-45E2-9DD9-C4AF0B070498}"/>
              </a:ext>
            </a:extLst>
          </p:cNvPr>
          <p:cNvSpPr/>
          <p:nvPr/>
        </p:nvSpPr>
        <p:spPr>
          <a:xfrm>
            <a:off x="2108087" y="5029447"/>
            <a:ext cx="410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HEVC worst case (8x8 Bi):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No. of ref samples: (8+7) x (8+7) x 2 = 450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85CEB9D-C023-4348-AEEC-85B131C5C5D3}"/>
              </a:ext>
            </a:extLst>
          </p:cNvPr>
          <p:cNvCxnSpPr>
            <a:cxnSpLocks/>
          </p:cNvCxnSpPr>
          <p:nvPr/>
        </p:nvCxnSpPr>
        <p:spPr>
          <a:xfrm>
            <a:off x="4159558" y="3486102"/>
            <a:ext cx="0" cy="132249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C2563C1-6479-4972-9050-B4CF28931363}"/>
              </a:ext>
            </a:extLst>
          </p:cNvPr>
          <p:cNvSpPr txBox="1"/>
          <p:nvPr/>
        </p:nvSpPr>
        <p:spPr>
          <a:xfrm>
            <a:off x="4398247" y="3983168"/>
            <a:ext cx="74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25" name="Arrow: Down 24">
            <a:extLst>
              <a:ext uri="{FF2B5EF4-FFF2-40B4-BE49-F238E27FC236}">
                <a16:creationId xmlns:a16="http://schemas.microsoft.com/office/drawing/2014/main" id="{9182E977-784D-4DE8-B6F9-4EF0C6BAD101}"/>
              </a:ext>
            </a:extLst>
          </p:cNvPr>
          <p:cNvSpPr/>
          <p:nvPr/>
        </p:nvSpPr>
        <p:spPr>
          <a:xfrm rot="16200000">
            <a:off x="6065672" y="3538190"/>
            <a:ext cx="334121" cy="1637323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7B7021-FF63-443C-A156-2B1A4EC5C056}"/>
              </a:ext>
            </a:extLst>
          </p:cNvPr>
          <p:cNvSpPr txBox="1"/>
          <p:nvPr/>
        </p:nvSpPr>
        <p:spPr>
          <a:xfrm>
            <a:off x="5378615" y="3798502"/>
            <a:ext cx="165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115% increase</a:t>
            </a:r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>
                <a:latin typeface="Arial" panose="020B0604020202020204" pitchFamily="34" charset="0"/>
                <a:cs typeface="Arial" panose="020B0604020202020204" pitchFamily="34" charset="0"/>
              </a:rPr>
              <a:t>CE2.4.1: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restricting bi-prediction for 4x4 blocks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258"/>
            <a:ext cx="10515600" cy="2674086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altLang="zh-TW" sz="2400" dirty="0"/>
              <a:t>CE2.4.1.a</a:t>
            </a:r>
            <a:endParaRPr lang="en-CA" sz="2400" dirty="0"/>
          </a:p>
          <a:p>
            <a:pPr lvl="1" hangingPunct="0"/>
            <a:r>
              <a:rPr lang="en-CA" sz="2000" dirty="0"/>
              <a:t>4x4 sub-block size used for </a:t>
            </a:r>
            <a:r>
              <a:rPr lang="en-CA" sz="2000" dirty="0" err="1"/>
              <a:t>uni</a:t>
            </a:r>
            <a:r>
              <a:rPr lang="en-CA" sz="2000" dirty="0"/>
              <a:t>-directional affine mode</a:t>
            </a:r>
          </a:p>
          <a:p>
            <a:pPr lvl="1" hangingPunct="0"/>
            <a:r>
              <a:rPr lang="en-CA" sz="2000" dirty="0"/>
              <a:t>8x4/4x8 sub-block size used for bi-directional affine mode according to its width and height</a:t>
            </a:r>
          </a:p>
          <a:p>
            <a:pPr hangingPunct="0"/>
            <a:r>
              <a:rPr lang="en-CA" sz="2400" dirty="0"/>
              <a:t>CE2.4.1.b</a:t>
            </a:r>
          </a:p>
          <a:p>
            <a:pPr lvl="1" hangingPunct="0"/>
            <a:r>
              <a:rPr lang="en-CA" sz="2000" dirty="0"/>
              <a:t>4x4 sub-block size used for </a:t>
            </a:r>
            <a:r>
              <a:rPr lang="en-CA" sz="2000" dirty="0" err="1"/>
              <a:t>uni</a:t>
            </a:r>
            <a:r>
              <a:rPr lang="en-CA" sz="2000" dirty="0"/>
              <a:t>-directional affine mode</a:t>
            </a:r>
          </a:p>
          <a:p>
            <a:pPr lvl="1" hangingPunct="0"/>
            <a:r>
              <a:rPr lang="en-CA" sz="2000" dirty="0"/>
              <a:t>8x4 sub-block size used for bi-directional affine mode</a:t>
            </a:r>
            <a:endParaRPr lang="en-CA" sz="2400" dirty="0"/>
          </a:p>
          <a:p>
            <a:pPr hangingPunct="0"/>
            <a:r>
              <a:rPr lang="en-CA" sz="2400" dirty="0"/>
              <a:t>CE2.4.1.c</a:t>
            </a:r>
          </a:p>
          <a:p>
            <a:pPr lvl="1" hangingPunct="0"/>
            <a:r>
              <a:rPr lang="en-CA" sz="2000" dirty="0"/>
              <a:t>4x4 sub-block size used for </a:t>
            </a:r>
            <a:r>
              <a:rPr lang="en-CA" sz="2000" dirty="0" err="1"/>
              <a:t>uni</a:t>
            </a:r>
            <a:r>
              <a:rPr lang="en-CA" sz="2000" dirty="0"/>
              <a:t>-directional affine mode</a:t>
            </a:r>
          </a:p>
          <a:p>
            <a:pPr lvl="1" hangingPunct="0"/>
            <a:r>
              <a:rPr lang="en-CA" sz="2000" dirty="0"/>
              <a:t>4x8 sub-block size used for bi-directional affine mode</a:t>
            </a:r>
            <a:endParaRPr lang="en-CA" dirty="0"/>
          </a:p>
          <a:p>
            <a:pPr hangingPunct="0"/>
            <a:endParaRPr lang="en-CA" sz="2400" dirty="0"/>
          </a:p>
          <a:p>
            <a:pPr lvl="0" hangingPunct="0"/>
            <a:endParaRPr lang="en-US" sz="2400" dirty="0"/>
          </a:p>
          <a:p>
            <a:endParaRPr lang="en-CA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9F88978-C6E9-429F-8286-EA972DC8421A}"/>
              </a:ext>
            </a:extLst>
          </p:cNvPr>
          <p:cNvCxnSpPr>
            <a:cxnSpLocks/>
          </p:cNvCxnSpPr>
          <p:nvPr/>
        </p:nvCxnSpPr>
        <p:spPr>
          <a:xfrm>
            <a:off x="8821832" y="4481579"/>
            <a:ext cx="0" cy="132249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71301D5-2333-4076-AD79-235C86F57BA6}"/>
              </a:ext>
            </a:extLst>
          </p:cNvPr>
          <p:cNvSpPr txBox="1"/>
          <p:nvPr/>
        </p:nvSpPr>
        <p:spPr>
          <a:xfrm>
            <a:off x="9076467" y="4958160"/>
            <a:ext cx="74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8D92857-4C01-4238-864E-5234A9402769}"/>
              </a:ext>
            </a:extLst>
          </p:cNvPr>
          <p:cNvSpPr/>
          <p:nvPr/>
        </p:nvSpPr>
        <p:spPr>
          <a:xfrm>
            <a:off x="6827227" y="6060610"/>
            <a:ext cx="43944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VVC worst case with proposal: (8x4 Bi):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No. of ref samples: (8+7) x (4+7) x 2 x 2= 660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FB9E2A1-2A30-49DB-BE0C-CBDA12C14F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769000"/>
              </p:ext>
            </p:extLst>
          </p:nvPr>
        </p:nvGraphicFramePr>
        <p:xfrm>
          <a:off x="2394330" y="4481579"/>
          <a:ext cx="1211580" cy="1322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790">
                  <a:extLst>
                    <a:ext uri="{9D8B030D-6E8A-4147-A177-3AD203B41FA5}">
                      <a16:colId xmlns:a16="http://schemas.microsoft.com/office/drawing/2014/main" val="4092946128"/>
                    </a:ext>
                  </a:extLst>
                </a:gridCol>
                <a:gridCol w="605790">
                  <a:extLst>
                    <a:ext uri="{9D8B030D-6E8A-4147-A177-3AD203B41FA5}">
                      <a16:colId xmlns:a16="http://schemas.microsoft.com/office/drawing/2014/main" val="552578674"/>
                    </a:ext>
                  </a:extLst>
                </a:gridCol>
              </a:tblGrid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052967"/>
                  </a:ext>
                </a:extLst>
              </a:tr>
              <a:tr h="66124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955124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997A2D52-A7BA-40B4-85B3-82749C53F1EE}"/>
              </a:ext>
            </a:extLst>
          </p:cNvPr>
          <p:cNvSpPr/>
          <p:nvPr/>
        </p:nvSpPr>
        <p:spPr>
          <a:xfrm>
            <a:off x="1762647" y="6024924"/>
            <a:ext cx="410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HEVC worst case (8x8 Bi):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No. of ref samples: (8+7) x (8+7) x 2 = 450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5C69B4C-933A-4C41-8B4E-0FB688F116C0}"/>
              </a:ext>
            </a:extLst>
          </p:cNvPr>
          <p:cNvCxnSpPr>
            <a:cxnSpLocks/>
          </p:cNvCxnSpPr>
          <p:nvPr/>
        </p:nvCxnSpPr>
        <p:spPr>
          <a:xfrm>
            <a:off x="3814118" y="4481579"/>
            <a:ext cx="0" cy="132249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CD10407-6527-4981-AB2B-94F8D29FAA9E}"/>
              </a:ext>
            </a:extLst>
          </p:cNvPr>
          <p:cNvSpPr txBox="1"/>
          <p:nvPr/>
        </p:nvSpPr>
        <p:spPr>
          <a:xfrm>
            <a:off x="4052807" y="4978645"/>
            <a:ext cx="74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E0433147-8851-446A-8066-80B1F82A8C8C}"/>
              </a:ext>
            </a:extLst>
          </p:cNvPr>
          <p:cNvSpPr/>
          <p:nvPr/>
        </p:nvSpPr>
        <p:spPr>
          <a:xfrm rot="16200000">
            <a:off x="5720232" y="4533667"/>
            <a:ext cx="334121" cy="1637323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D95F7A-093C-49DA-A0A4-C4C357032132}"/>
              </a:ext>
            </a:extLst>
          </p:cNvPr>
          <p:cNvSpPr txBox="1"/>
          <p:nvPr/>
        </p:nvSpPr>
        <p:spPr>
          <a:xfrm>
            <a:off x="5033175" y="4793979"/>
            <a:ext cx="165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47% increase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99A650E9-F5A8-4411-B2CF-0FCB9CD44F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894515"/>
              </p:ext>
            </p:extLst>
          </p:nvPr>
        </p:nvGraphicFramePr>
        <p:xfrm>
          <a:off x="7354676" y="4495575"/>
          <a:ext cx="1211580" cy="1322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790">
                  <a:extLst>
                    <a:ext uri="{9D8B030D-6E8A-4147-A177-3AD203B41FA5}">
                      <a16:colId xmlns:a16="http://schemas.microsoft.com/office/drawing/2014/main" val="4092946128"/>
                    </a:ext>
                  </a:extLst>
                </a:gridCol>
                <a:gridCol w="605790">
                  <a:extLst>
                    <a:ext uri="{9D8B030D-6E8A-4147-A177-3AD203B41FA5}">
                      <a16:colId xmlns:a16="http://schemas.microsoft.com/office/drawing/2014/main" val="552578674"/>
                    </a:ext>
                  </a:extLst>
                </a:gridCol>
              </a:tblGrid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052967"/>
                  </a:ext>
                </a:extLst>
              </a:tr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9551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 CE2.4.1.a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8x4/4x8 sub-block size used for bi-directional affine mode.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B7C700-7879-46E7-9431-CDA5E0E242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88" y="3533046"/>
            <a:ext cx="5224045" cy="1901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E7C97C-A923-4E9A-9577-A48822E9A9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33045"/>
            <a:ext cx="5224045" cy="19016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 CE2.4.1.b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8x4 sub-block size used for bi-directional affine mode.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2D8C86-4650-4A74-A8A5-735CB3288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8" y="3538728"/>
            <a:ext cx="5224045" cy="1901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9B2CD2-D2BE-47DB-AA66-82231618E3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38728"/>
            <a:ext cx="5224045" cy="19016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6709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 CE2.4.1.c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4x8 sub-block size used for bi-directional affine mode.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CE088E-F318-4099-9DED-6C451A5CD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8" y="3538728"/>
            <a:ext cx="5224045" cy="1901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FE2E05-4388-47D1-8867-7B141EAAD0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38728"/>
            <a:ext cx="5224045" cy="19016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3177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/>
              <a:t>Results are provided for restricting the bi-directional MC block size to be at least 4x8/8x4 or larger</a:t>
            </a:r>
          </a:p>
          <a:p>
            <a:pPr hangingPunct="0"/>
            <a:r>
              <a:rPr lang="en-CA" dirty="0"/>
              <a:t>The proposal results in 32% reduction of the worst-case bandwidth requirement for the current VVC, with about 0.1% BD-rate increase</a:t>
            </a:r>
          </a:p>
          <a:p>
            <a:pPr hangingPunct="0"/>
            <a:r>
              <a:rPr lang="en-CA" dirty="0"/>
              <a:t>It is recommended to consider adoption of the restriction </a:t>
            </a:r>
            <a:r>
              <a:rPr lang="en-CA"/>
              <a:t>of CE2.4.1.b into </a:t>
            </a:r>
            <a:r>
              <a:rPr lang="en-CA" dirty="0"/>
              <a:t>VVC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</TotalTime>
  <Words>338</Words>
  <Application>Microsoft Office PowerPoint</Application>
  <PresentationFormat>Widescreen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CE2.4.1: restricting bi-prediction for 4x4 blocks</vt:lpstr>
      <vt:lpstr>Results CE2.4.1.a</vt:lpstr>
      <vt:lpstr>Results CE2.4.1.b</vt:lpstr>
      <vt:lpstr>Results CE2.4.1.c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82</cp:revision>
  <dcterms:created xsi:type="dcterms:W3CDTF">2018-09-04T21:01:33Z</dcterms:created>
  <dcterms:modified xsi:type="dcterms:W3CDTF">2019-01-07T00:32:45Z</dcterms:modified>
</cp:coreProperties>
</file>