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520" autoAdjust="0"/>
  </p:normalViewPr>
  <p:slideViewPr>
    <p:cSldViewPr snapToGrid="0">
      <p:cViewPr varScale="1">
        <p:scale>
          <a:sx n="55" d="100"/>
          <a:sy n="55" d="100"/>
        </p:scale>
        <p:origin x="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I:\files\JVET-13\fi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b="1"/>
              <a:t>Cactus:CTU_0</a:t>
            </a:r>
            <a:endParaRPr lang="zh-CN" altLang="en-US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777634952304076"/>
          <c:y val="0.15054289569512189"/>
          <c:w val="0.68319610919041318"/>
          <c:h val="0.66336567845822347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power"/>
            <c:dispRSqr val="1"/>
            <c:dispEq val="1"/>
            <c:trendlineLbl>
              <c:layout>
                <c:manualLayout>
                  <c:x val="5.2861748382961741E-3"/>
                  <c:y val="-0.46760714895227234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1400" baseline="0"/>
                      <a:t>y = 34.158x</a:t>
                    </a:r>
                    <a:r>
                      <a:rPr lang="en-US" altLang="zh-CN" sz="1400" baseline="30000"/>
                      <a:t>-1.44</a:t>
                    </a:r>
                    <a:br>
                      <a:rPr lang="en-US" altLang="zh-CN" sz="1400" baseline="0"/>
                    </a:br>
                    <a:r>
                      <a:rPr lang="en-US" altLang="zh-CN" sz="1400" baseline="0"/>
                      <a:t>R² = 0.9399</a:t>
                    </a:r>
                    <a:endParaRPr lang="en-US" altLang="zh-CN" sz="1400"/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</c:trendlineLbl>
          </c:trendline>
          <c:xVal>
            <c:numRef>
              <c:f>Sheet1!$C$12:$C$22</c:f>
              <c:numCache>
                <c:formatCode>General</c:formatCode>
                <c:ptCount val="11"/>
                <c:pt idx="0">
                  <c:v>0.96008300000000002</c:v>
                </c:pt>
                <c:pt idx="1">
                  <c:v>0.55004900000000001</c:v>
                </c:pt>
                <c:pt idx="2">
                  <c:v>0.29565399999999997</c:v>
                </c:pt>
                <c:pt idx="3">
                  <c:v>0.16735800000000001</c:v>
                </c:pt>
                <c:pt idx="4">
                  <c:v>0.13397200000000001</c:v>
                </c:pt>
                <c:pt idx="5">
                  <c:v>0.106262</c:v>
                </c:pt>
                <c:pt idx="6">
                  <c:v>8.7890999999999997E-2</c:v>
                </c:pt>
                <c:pt idx="7">
                  <c:v>7.6355000000000006E-2</c:v>
                </c:pt>
                <c:pt idx="8">
                  <c:v>5.8715999999999997E-2</c:v>
                </c:pt>
                <c:pt idx="9">
                  <c:v>4.8705999999999999E-2</c:v>
                </c:pt>
                <c:pt idx="10">
                  <c:v>3.4362999999999998E-2</c:v>
                </c:pt>
              </c:numCache>
            </c:numRef>
          </c:xVal>
          <c:yVal>
            <c:numRef>
              <c:f>Sheet1!$D$12:$D$22</c:f>
              <c:numCache>
                <c:formatCode>General</c:formatCode>
                <c:ptCount val="11"/>
                <c:pt idx="0">
                  <c:v>61.351801999999999</c:v>
                </c:pt>
                <c:pt idx="1">
                  <c:v>97.389915999999999</c:v>
                </c:pt>
                <c:pt idx="2">
                  <c:v>154.59685500000001</c:v>
                </c:pt>
                <c:pt idx="3">
                  <c:v>245.40720999999999</c:v>
                </c:pt>
                <c:pt idx="4">
                  <c:v>389.559663</c:v>
                </c:pt>
                <c:pt idx="5">
                  <c:v>618.38741900000002</c:v>
                </c:pt>
                <c:pt idx="6">
                  <c:v>981.62883899999997</c:v>
                </c:pt>
                <c:pt idx="7">
                  <c:v>1558.238652</c:v>
                </c:pt>
                <c:pt idx="8">
                  <c:v>2473.5496760000001</c:v>
                </c:pt>
                <c:pt idx="9">
                  <c:v>3926.5153570000002</c:v>
                </c:pt>
                <c:pt idx="10">
                  <c:v>6232.9546090000003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1EBE-48F2-A4FA-418053F26A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6585904"/>
        <c:axId val="456587872"/>
      </c:scatterChart>
      <c:valAx>
        <c:axId val="4565859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200" b="1"/>
                  <a:t>bpp</a:t>
                </a:r>
                <a:endParaRPr lang="zh-CN" altLang="en-US" sz="1200" b="1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6587872"/>
        <c:crosses val="autoZero"/>
        <c:crossBetween val="midCat"/>
      </c:valAx>
      <c:valAx>
        <c:axId val="456587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200" b="1"/>
                  <a:t>lambda</a:t>
                </a:r>
                <a:endParaRPr lang="zh-CN" altLang="en-US" sz="1200" b="1"/>
              </a:p>
            </c:rich>
          </c:tx>
          <c:layout>
            <c:manualLayout>
              <c:xMode val="edge"/>
              <c:yMode val="edge"/>
              <c:x val="4.1750255105926067E-2"/>
              <c:y val="0.3970588235294117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65859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dirty="0"/>
              <a:t>Rate</a:t>
            </a:r>
            <a:r>
              <a:rPr lang="en-US" altLang="zh-CN" sz="1800" baseline="0" dirty="0"/>
              <a:t> control error per frame on sequence Daylight2 at QP 37</a:t>
            </a:r>
            <a:endParaRPr lang="zh-CN" altLang="en-US" sz="1800" dirty="0"/>
          </a:p>
        </c:rich>
      </c:tx>
      <c:layout>
        <c:manualLayout>
          <c:xMode val="edge"/>
          <c:yMode val="edge"/>
          <c:x val="0.1684142645613938"/>
          <c:y val="3.25184594362223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RC_anchor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val>
            <c:numRef>
              <c:f>Sheet2!$D$2:$D$39</c:f>
              <c:numCache>
                <c:formatCode>General</c:formatCode>
                <c:ptCount val="38"/>
                <c:pt idx="0">
                  <c:v>21.55</c:v>
                </c:pt>
                <c:pt idx="1">
                  <c:v>18.46</c:v>
                </c:pt>
                <c:pt idx="2">
                  <c:v>16.25</c:v>
                </c:pt>
                <c:pt idx="3">
                  <c:v>14.71</c:v>
                </c:pt>
                <c:pt idx="4">
                  <c:v>12.81</c:v>
                </c:pt>
                <c:pt idx="5">
                  <c:v>7.05</c:v>
                </c:pt>
                <c:pt idx="6">
                  <c:v>6.13</c:v>
                </c:pt>
                <c:pt idx="7">
                  <c:v>4.7699999999999996</c:v>
                </c:pt>
                <c:pt idx="8">
                  <c:v>4.9800000000000004</c:v>
                </c:pt>
                <c:pt idx="9">
                  <c:v>4.84</c:v>
                </c:pt>
                <c:pt idx="10">
                  <c:v>4.5599999999999996</c:v>
                </c:pt>
                <c:pt idx="11">
                  <c:v>2.81</c:v>
                </c:pt>
                <c:pt idx="12">
                  <c:v>6.36</c:v>
                </c:pt>
                <c:pt idx="13">
                  <c:v>4.28</c:v>
                </c:pt>
                <c:pt idx="14">
                  <c:v>6.41</c:v>
                </c:pt>
                <c:pt idx="15">
                  <c:v>3.58</c:v>
                </c:pt>
                <c:pt idx="16">
                  <c:v>2.5099999999999998</c:v>
                </c:pt>
                <c:pt idx="17">
                  <c:v>10.130000000000001</c:v>
                </c:pt>
                <c:pt idx="18">
                  <c:v>0.27</c:v>
                </c:pt>
                <c:pt idx="19">
                  <c:v>0.5</c:v>
                </c:pt>
                <c:pt idx="20">
                  <c:v>2.65</c:v>
                </c:pt>
                <c:pt idx="21">
                  <c:v>3.83</c:v>
                </c:pt>
                <c:pt idx="22">
                  <c:v>8.49</c:v>
                </c:pt>
                <c:pt idx="23">
                  <c:v>0.34</c:v>
                </c:pt>
                <c:pt idx="24">
                  <c:v>2.72</c:v>
                </c:pt>
                <c:pt idx="25">
                  <c:v>6.65</c:v>
                </c:pt>
                <c:pt idx="26">
                  <c:v>1.1000000000000001</c:v>
                </c:pt>
                <c:pt idx="27">
                  <c:v>3.56</c:v>
                </c:pt>
                <c:pt idx="28">
                  <c:v>2.96</c:v>
                </c:pt>
                <c:pt idx="29">
                  <c:v>3.14</c:v>
                </c:pt>
                <c:pt idx="30">
                  <c:v>4.43</c:v>
                </c:pt>
                <c:pt idx="31">
                  <c:v>5.13</c:v>
                </c:pt>
                <c:pt idx="32">
                  <c:v>2.78</c:v>
                </c:pt>
                <c:pt idx="33">
                  <c:v>4.04</c:v>
                </c:pt>
                <c:pt idx="34">
                  <c:v>4.88</c:v>
                </c:pt>
                <c:pt idx="35">
                  <c:v>6.21</c:v>
                </c:pt>
                <c:pt idx="36">
                  <c:v>1.38</c:v>
                </c:pt>
                <c:pt idx="37">
                  <c:v>1.05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60F-4852-B836-913132DB683C}"/>
            </c:ext>
          </c:extLst>
        </c:ser>
        <c:ser>
          <c:idx val="1"/>
          <c:order val="1"/>
          <c:tx>
            <c:v>RC_CNN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Sheet2!$I$2:$I$39</c:f>
              <c:numCache>
                <c:formatCode>General</c:formatCode>
                <c:ptCount val="38"/>
                <c:pt idx="0">
                  <c:v>0.67</c:v>
                </c:pt>
                <c:pt idx="1">
                  <c:v>0.36</c:v>
                </c:pt>
                <c:pt idx="2">
                  <c:v>0.56999999999999995</c:v>
                </c:pt>
                <c:pt idx="3">
                  <c:v>0.39</c:v>
                </c:pt>
                <c:pt idx="4">
                  <c:v>0.46</c:v>
                </c:pt>
                <c:pt idx="5">
                  <c:v>0.39</c:v>
                </c:pt>
                <c:pt idx="6">
                  <c:v>0.4</c:v>
                </c:pt>
                <c:pt idx="7">
                  <c:v>0.31</c:v>
                </c:pt>
                <c:pt idx="8">
                  <c:v>0.49</c:v>
                </c:pt>
                <c:pt idx="9">
                  <c:v>0.54</c:v>
                </c:pt>
                <c:pt idx="10">
                  <c:v>0.39</c:v>
                </c:pt>
                <c:pt idx="11">
                  <c:v>0.42</c:v>
                </c:pt>
                <c:pt idx="12">
                  <c:v>0.47</c:v>
                </c:pt>
                <c:pt idx="13">
                  <c:v>0.49</c:v>
                </c:pt>
                <c:pt idx="14">
                  <c:v>0.4</c:v>
                </c:pt>
                <c:pt idx="15">
                  <c:v>0.52</c:v>
                </c:pt>
                <c:pt idx="16">
                  <c:v>0.49</c:v>
                </c:pt>
                <c:pt idx="17">
                  <c:v>0.55000000000000004</c:v>
                </c:pt>
                <c:pt idx="18">
                  <c:v>0.55000000000000004</c:v>
                </c:pt>
                <c:pt idx="19">
                  <c:v>0.5</c:v>
                </c:pt>
                <c:pt idx="20">
                  <c:v>0.61</c:v>
                </c:pt>
                <c:pt idx="21">
                  <c:v>0.55000000000000004</c:v>
                </c:pt>
                <c:pt idx="22">
                  <c:v>0.56999999999999995</c:v>
                </c:pt>
                <c:pt idx="23">
                  <c:v>0.54</c:v>
                </c:pt>
                <c:pt idx="24">
                  <c:v>0.44</c:v>
                </c:pt>
                <c:pt idx="25">
                  <c:v>0.57999999999999996</c:v>
                </c:pt>
                <c:pt idx="26">
                  <c:v>0.59</c:v>
                </c:pt>
                <c:pt idx="27">
                  <c:v>0.34</c:v>
                </c:pt>
                <c:pt idx="28">
                  <c:v>0.4</c:v>
                </c:pt>
                <c:pt idx="29">
                  <c:v>0.34</c:v>
                </c:pt>
                <c:pt idx="30">
                  <c:v>0.44</c:v>
                </c:pt>
                <c:pt idx="31">
                  <c:v>0.51</c:v>
                </c:pt>
                <c:pt idx="32">
                  <c:v>0.37</c:v>
                </c:pt>
                <c:pt idx="33">
                  <c:v>0.5</c:v>
                </c:pt>
                <c:pt idx="34">
                  <c:v>0.35</c:v>
                </c:pt>
                <c:pt idx="35">
                  <c:v>0.46</c:v>
                </c:pt>
                <c:pt idx="36">
                  <c:v>0.37</c:v>
                </c:pt>
                <c:pt idx="37">
                  <c:v>0.42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60F-4852-B836-913132DB68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52597272"/>
        <c:axId val="452599568"/>
      </c:lineChart>
      <c:catAx>
        <c:axId val="4525972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600" b="1" dirty="0"/>
                  <a:t>frame</a:t>
                </a:r>
                <a:endParaRPr lang="zh-CN" altLang="en-US" sz="1600" b="1" dirty="0"/>
              </a:p>
            </c:rich>
          </c:tx>
          <c:layout>
            <c:manualLayout>
              <c:xMode val="edge"/>
              <c:yMode val="edge"/>
              <c:x val="0.51087062304143882"/>
              <c:y val="0.8053749739135543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2599568"/>
        <c:crosses val="autoZero"/>
        <c:auto val="1"/>
        <c:lblAlgn val="ctr"/>
        <c:lblOffset val="100"/>
        <c:noMultiLvlLbl val="0"/>
      </c:catAx>
      <c:valAx>
        <c:axId val="452599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800" b="1" dirty="0"/>
                  <a:t>error</a:t>
                </a:r>
                <a:r>
                  <a:rPr lang="en-US" altLang="zh-CN" sz="1800" b="1" baseline="0" dirty="0"/>
                  <a:t> %</a:t>
                </a:r>
                <a:endParaRPr lang="zh-CN" altLang="en-US" sz="1800" b="1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2597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453361386484008"/>
          <c:y val="0.86716411120453307"/>
          <c:w val="0.38157708660339301"/>
          <c:h val="0.119066319970095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2F52B8-56D7-4808-BDB9-D73571863271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310C0-B867-4033-A669-82B890898A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772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In HEVC inter frames, alpha and beta can be estimated through the coding information of previous frame , actual bits, and actual distortion</a:t>
            </a:r>
          </a:p>
          <a:p>
            <a:r>
              <a:rPr lang="en-US" altLang="zh-CN" dirty="0"/>
              <a:t>However, for intra frames, how to accurately obtain the two parameters remains a problem</a:t>
            </a:r>
          </a:p>
          <a:p>
            <a:r>
              <a:rPr lang="en-US" altLang="zh-CN" dirty="0"/>
              <a:t>The SATD-based method, proposed in JCT-VC-M0257, introduced another parameter, complexity, denoted as C in the equation,</a:t>
            </a:r>
          </a:p>
          <a:p>
            <a:r>
              <a:rPr lang="en-US" altLang="zh-CN" dirty="0"/>
              <a:t>Where C is calculated by the SATD transform of the original pixel. Alpha and beta are still the new parameters. Initialized with a constant value</a:t>
            </a:r>
          </a:p>
          <a:p>
            <a:r>
              <a:rPr lang="en-US" altLang="zh-CN" dirty="0"/>
              <a:t>Content-related parameter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310C0-B867-4033-A669-82B890898AD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613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The above figure shows an example of the sequence Cactus, being coded in VTM3.0 under all intra configuration.</a:t>
            </a:r>
          </a:p>
          <a:p>
            <a:r>
              <a:rPr lang="en-US" altLang="zh-CN" dirty="0"/>
              <a:t>We use different QPs from (20-40 at step of 2). Plot the scatter and do a </a:t>
            </a:r>
            <a:r>
              <a:rPr lang="en-US" altLang="zh-CN"/>
              <a:t>curve fitting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310C0-B867-4033-A669-82B890898AD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349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We use the linear relationship between log(lambda) and log(R) as the target to fit.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310C0-B867-4033-A669-82B890898AD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3006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We use the linear relationship between log(lambda) and log(R) as the target to fit.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310C0-B867-4033-A669-82B890898AD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300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It is a common sense that when rate control is enabled, we will get a loss of RD performance.</a:t>
            </a:r>
          </a:p>
          <a:p>
            <a:endParaRPr lang="en-US" altLang="zh-CN" dirty="0"/>
          </a:p>
          <a:p>
            <a:r>
              <a:rPr lang="en-US" altLang="zh-CN" dirty="0"/>
              <a:t>So here we just compare with the VTM3.0 rate control method. Form the second figure, our approach can achieve </a:t>
            </a:r>
            <a:r>
              <a:rPr lang="en-US" altLang="zh-CN" dirty="0" err="1"/>
              <a:t>approcimately</a:t>
            </a:r>
            <a:r>
              <a:rPr lang="en-US" altLang="zh-CN" dirty="0"/>
              <a:t> 1.84%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310C0-B867-4033-A669-82B890898AD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7156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When it comes to the bit control error. Since the bit-rate error for the whole sequence is very small, so the results are not comparable.</a:t>
            </a:r>
          </a:p>
          <a:p>
            <a:endParaRPr lang="en-US" altLang="zh-CN" dirty="0"/>
          </a:p>
          <a:p>
            <a:r>
              <a:rPr lang="en-US" altLang="zh-CN" dirty="0"/>
              <a:t>Since in normal case, we rarely encode the whole sequence using all intra, instead only the first or finite frames are encoded by all intra. SO</a:t>
            </a:r>
          </a:p>
          <a:p>
            <a:endParaRPr lang="en-US" altLang="zh-CN" dirty="0"/>
          </a:p>
          <a:p>
            <a:r>
              <a:rPr lang="en-US" altLang="zh-CN" dirty="0"/>
              <a:t>Here we also show the rate control error of the first I frame of the sequences. It can be seen that our method controls the rate more accurately than</a:t>
            </a:r>
          </a:p>
          <a:p>
            <a:endParaRPr lang="en-US" altLang="zh-CN" dirty="0"/>
          </a:p>
          <a:p>
            <a:r>
              <a:rPr lang="en-US" altLang="zh-CN" dirty="0"/>
              <a:t>The rate control method in VTM. Especially for Class A, the error drops from 13% to 2% and from 11% to 1%. Indicating that our CNN can precisely characterize the R-lambda relationship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310C0-B867-4033-A669-82B890898AD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9270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Here is another example, to show our method. We calculate the rate error of each frame during encoding.</a:t>
            </a:r>
          </a:p>
          <a:p>
            <a:r>
              <a:rPr lang="en-US" altLang="zh-CN" dirty="0"/>
              <a:t>Under the CTC, the sequence DaylightRoad2 is coded at an </a:t>
            </a:r>
            <a:r>
              <a:rPr lang="en-US" altLang="zh-CN" dirty="0" err="1"/>
              <a:t>temporalSubsampleRatio</a:t>
            </a:r>
            <a:r>
              <a:rPr lang="en-US" altLang="zh-CN" dirty="0"/>
              <a:t> of 8, so only 38 frames are encoded.</a:t>
            </a:r>
          </a:p>
          <a:p>
            <a:r>
              <a:rPr lang="en-US" altLang="zh-CN" dirty="0"/>
              <a:t>And we just show the rate control error of all the 38 frames.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310C0-B867-4033-A669-82B890898AD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147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9F2641-0E29-43E8-B946-E85D0D3923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8E1231-09DB-48CF-A78C-A1D413BD8F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15A7C3-871F-4216-9D81-289FD2DA2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7EED75-259E-4B77-95B6-8F227C21F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725CE8-4391-4ED4-8BF6-254CA70C9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364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9BF6E7-5E2A-4403-92B3-BE139E5FE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3A1A19-99B0-4799-8F80-12816B0373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40A1C19-7EC6-4EA0-B101-4166812FF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CFBA36-A6E7-418B-B651-92F71103C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E4C446-8E8C-42D2-9AE1-E6F925965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807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A89DE76-EC77-4EAB-8C05-6668C0F160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F3806A3-118F-45F4-A502-F9D5472BB5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CB9A28-A40D-416E-ABE4-C63FD3599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7FF579-8F64-4BFD-A557-823A9AE4F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138955-FE0A-4252-9122-0E3A42079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846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0"/>
            <a:ext cx="15240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182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833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071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2691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4799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3846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674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479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3074DF-4489-4EFC-BA78-980854224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FD0097-1695-42F1-82AD-AD6EAD15ED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1BA42E-6098-4EF8-B663-5583B5EF9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03B7E4-9FC4-42AF-A370-567353818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F433F2-21DA-4E59-BAC5-89067A53F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4397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0451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3483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536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580550-A474-4DFA-A102-D71E2B466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4AFEA5E-7D4A-4032-8875-AD0368A363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00AB01-78FF-4724-95AD-3BF8FB194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A20679-A201-4CDC-A232-B44F05874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9DDBD1-29E7-4558-AF3D-6B36F420D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99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E24236-D818-483E-9358-C544482CD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7DEB9A-5AFA-4A86-9361-5516831489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AC18DDB-F42B-48BC-8360-92AD12C4F8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B66D66-D906-4F1E-816D-E6F830D28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17C5D1A-3374-4EB7-8F1D-118DDE7CF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1C14C67-6954-454A-AA8E-52FA41528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21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8DDF8E-E08E-476B-9F35-D2EAC39A8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8E93EE-BDC7-448A-A718-C197EFFF4E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EAE503F-0312-494E-9D1A-9C64DA168E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9F5DD1B-7462-4C01-ADC8-068CF4F457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BFE6308-C3E6-4CCC-9A8E-1CBE200C6E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9BDC5C8-EAD4-4A4B-9A3F-A759F8858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2D83C8C-D95B-47A2-ADF7-ED35270C6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487235A-C2CF-45B2-88F0-A7A3F91EF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518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677D5F-179A-4F03-8B46-0DC23D108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7A77695-8B6B-4087-BA7A-ACABBA2EC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0F4BDC2-9F9A-40EC-B222-37986D4CE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52622A0-16FD-4139-8E6D-59B8D46B6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439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DADEA43-1D86-45E3-8279-3F615182E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F0EB9F2-E3D7-48A0-AB6F-7F7D2296B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4D3E582-F6F1-4AED-B303-7EE6DD6C0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046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B0CE4A-79DE-46B9-82AC-11C1359F9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7C7576-C720-4C21-8358-D7E79A3BE0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633DC01-EA4C-429B-950F-A026FF9CA9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5094377-0713-4EC5-916D-305DB3BBD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7B4858C-97F7-41F7-9C7B-F9A2FDAD9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B456E4-EA4C-447D-B2FC-A8C92FE95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168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081A87-30A7-4D17-A5BD-FACB6330E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3120590-D851-42A8-A1D7-D0750B205E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55C93D3-07C4-4480-876D-B766000249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3EEEDE2-6B88-4953-AE72-9B7DAB956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A299D68-A647-47D8-B6D4-B9CAEFB0C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41CAF1D-AA38-4405-BE95-5CD3DEF5A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083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FD31FB1-46A8-4FD8-B01D-27562558B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9631E7-A203-410D-8D32-DC3BA08001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51D1F5-38DA-49C9-8FE7-26E2087CF0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ACF9A-1BE8-43AD-8396-17FE03D947F6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B94838-E620-406D-96E6-9DCF59F535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680D3A-71B4-42CA-9650-17F6D5440D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553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70DC5-22CD-4F55-837F-F190DCAC7D3D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950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4.wmf"/><Relationship Id="rId4" Type="http://schemas.openxmlformats.org/officeDocument/2006/relationships/image" Target="../media/image5.png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5.emf"/><Relationship Id="rId4" Type="http://schemas.openxmlformats.org/officeDocument/2006/relationships/package" Target="../embeddings/Microsoft_Visio___1.vsdx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71600" y="1041400"/>
            <a:ext cx="9448800" cy="2387600"/>
          </a:xfrm>
        </p:spPr>
        <p:txBody>
          <a:bodyPr>
            <a:normAutofit/>
          </a:bodyPr>
          <a:lstStyle/>
          <a:p>
            <a:r>
              <a:rPr lang="en-US" altLang="zh-CN" sz="4800" dirty="0"/>
              <a:t>AHG9-related:CNN-based lambda domain rate control for intra frames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69324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Ye Li, Dong Liu, </a:t>
            </a:r>
            <a:r>
              <a:rPr lang="en-US" altLang="zh-CN" sz="2800" dirty="0" err="1"/>
              <a:t>Zhibo</a:t>
            </a:r>
            <a:r>
              <a:rPr lang="en-US" altLang="zh-CN" sz="2800" dirty="0"/>
              <a:t> Chen</a:t>
            </a:r>
          </a:p>
          <a:p>
            <a:r>
              <a:rPr lang="en-US" altLang="zh-CN" sz="2800" dirty="0"/>
              <a:t>University of Science and Technology of China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39935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320EF4F-34A4-42F7-A5CE-F4454CC69E2E}"/>
              </a:ext>
            </a:extLst>
          </p:cNvPr>
          <p:cNvSpPr txBox="1"/>
          <p:nvPr/>
        </p:nvSpPr>
        <p:spPr>
          <a:xfrm>
            <a:off x="998806" y="900332"/>
            <a:ext cx="777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Background</a:t>
            </a:r>
            <a:endParaRPr lang="zh-CN" alt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480966-C876-47E7-ADA4-86BCA06B2313}"/>
                  </a:ext>
                </a:extLst>
              </p:cNvPr>
              <p:cNvSpPr txBox="1"/>
              <p:nvPr/>
            </p:nvSpPr>
            <p:spPr>
              <a:xfrm>
                <a:off x="998806" y="1659988"/>
                <a:ext cx="60069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𝑙𝑎𝑚𝑏𝑑𝑎</m:t>
                    </m:r>
                  </m:oMath>
                </a14:m>
                <a:r>
                  <a:rPr lang="zh-CN" altLang="en-US" sz="2400" dirty="0"/>
                  <a:t> </a:t>
                </a:r>
                <a:r>
                  <a:rPr lang="en-US" altLang="zh-CN" sz="2400" dirty="0"/>
                  <a:t>model</a:t>
                </a:r>
                <a:endParaRPr lang="zh-CN" altLang="en-US" sz="2400" dirty="0"/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480966-C876-47E7-ADA4-86BCA06B23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806" y="1659988"/>
                <a:ext cx="6006905" cy="461665"/>
              </a:xfrm>
              <a:prstGeom prst="rect">
                <a:avLst/>
              </a:prstGeom>
              <a:blipFill>
                <a:blip r:embed="rId4"/>
                <a:stretch>
                  <a:fillRect l="-1421" t="-10526" b="-28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FEBED9EC-242F-46E3-93D4-9C79F5A50B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362301"/>
              </p:ext>
            </p:extLst>
          </p:nvPr>
        </p:nvGraphicFramePr>
        <p:xfrm>
          <a:off x="1853612" y="2121654"/>
          <a:ext cx="1442701" cy="461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3" name="Equation" r:id="rId5" imgW="634680" imgH="203040" progId="Equation.DSMT4">
                  <p:embed/>
                </p:oleObj>
              </mc:Choice>
              <mc:Fallback>
                <p:oleObj name="Equation" r:id="rId5" imgW="6346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53612" y="2121654"/>
                        <a:ext cx="1442701" cy="4616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934EE1E6-F6B5-48B6-A915-9DD2A3340966}"/>
              </a:ext>
            </a:extLst>
          </p:cNvPr>
          <p:cNvSpPr txBox="1"/>
          <p:nvPr/>
        </p:nvSpPr>
        <p:spPr>
          <a:xfrm>
            <a:off x="998805" y="2814150"/>
            <a:ext cx="6006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SATD-based intra frame rate control</a:t>
            </a:r>
            <a:endParaRPr lang="zh-CN" alt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5207ED-8A1C-4C53-89DC-FCB16CAC1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3612" y="3428999"/>
            <a:ext cx="21725394" cy="6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2B92F1AC-933D-4230-AECB-2F7E85C6DA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757973"/>
              </p:ext>
            </p:extLst>
          </p:nvPr>
        </p:nvGraphicFramePr>
        <p:xfrm>
          <a:off x="1791937" y="3275815"/>
          <a:ext cx="1504378" cy="867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4" name="Equation" r:id="rId7" imgW="812447" imgH="469696" progId="Equation.DSMT4">
                  <p:embed/>
                </p:oleObj>
              </mc:Choice>
              <mc:Fallback>
                <p:oleObj name="Equation" r:id="rId7" imgW="812447" imgH="469696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1937" y="3275815"/>
                        <a:ext cx="1504378" cy="8672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id="{0D7FBEFB-FD54-4DE5-B11F-C0A8FA0733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6643837"/>
              </p:ext>
            </p:extLst>
          </p:nvPr>
        </p:nvGraphicFramePr>
        <p:xfrm>
          <a:off x="1262575" y="4562506"/>
          <a:ext cx="3115995" cy="559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5" name="Equation" r:id="rId9" imgW="1638000" imgH="253800" progId="Equation.DSMT4">
                  <p:embed/>
                </p:oleObj>
              </mc:Choice>
              <mc:Fallback>
                <p:oleObj name="Equation" r:id="rId9" imgW="163800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62575" y="4562506"/>
                        <a:ext cx="3115995" cy="559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2399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320EF4F-34A4-42F7-A5CE-F4454CC69E2E}"/>
              </a:ext>
            </a:extLst>
          </p:cNvPr>
          <p:cNvSpPr txBox="1"/>
          <p:nvPr/>
        </p:nvSpPr>
        <p:spPr>
          <a:xfrm>
            <a:off x="998806" y="900332"/>
            <a:ext cx="777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Background</a:t>
            </a:r>
            <a:endParaRPr lang="zh-CN" altLang="en-US" sz="36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480966-C876-47E7-ADA4-86BCA06B2313}"/>
              </a:ext>
            </a:extLst>
          </p:cNvPr>
          <p:cNvSpPr txBox="1"/>
          <p:nvPr/>
        </p:nvSpPr>
        <p:spPr>
          <a:xfrm>
            <a:off x="998806" y="1659988"/>
            <a:ext cx="6006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Verification of the model</a:t>
            </a:r>
            <a:endParaRPr lang="zh-CN" alt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5207ED-8A1C-4C53-89DC-FCB16CAC1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3612" y="3428999"/>
            <a:ext cx="21725394" cy="6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B00CF1DF-474F-4D52-9024-852FF4DF9B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5687628"/>
              </p:ext>
            </p:extLst>
          </p:nvPr>
        </p:nvGraphicFramePr>
        <p:xfrm>
          <a:off x="2356530" y="2121653"/>
          <a:ext cx="6681962" cy="3461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11414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320EF4F-34A4-42F7-A5CE-F4454CC69E2E}"/>
              </a:ext>
            </a:extLst>
          </p:cNvPr>
          <p:cNvSpPr txBox="1"/>
          <p:nvPr/>
        </p:nvSpPr>
        <p:spPr>
          <a:xfrm>
            <a:off x="998806" y="900332"/>
            <a:ext cx="777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Training methodology</a:t>
            </a:r>
            <a:endParaRPr lang="zh-CN" altLang="en-US" sz="36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5207ED-8A1C-4C53-89DC-FCB16CAC1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3612" y="3428999"/>
            <a:ext cx="21725394" cy="6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CD501B-F3E0-4DE0-B7A6-6DBBAD573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0538" y="1688122"/>
            <a:ext cx="14063276" cy="5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DE3AFCA-9B25-427F-B2AD-78E97D68A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22" y="1747027"/>
            <a:ext cx="17849868" cy="6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id="{2078F005-02D3-4E81-B303-5008AEEA73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841520"/>
              </p:ext>
            </p:extLst>
          </p:nvPr>
        </p:nvGraphicFramePr>
        <p:xfrm>
          <a:off x="773722" y="1747026"/>
          <a:ext cx="9311117" cy="2385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5" r:id="rId4" imgW="5391274" imgH="1381197" progId="Visio.Drawing.15">
                  <p:embed/>
                </p:oleObj>
              </mc:Choice>
              <mc:Fallback>
                <p:oleObj r:id="rId4" imgW="5391274" imgH="1381197" progId="Visio.Drawing.15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3722" y="1747026"/>
                        <a:ext cx="9311117" cy="23853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0">
            <a:extLst>
              <a:ext uri="{FF2B5EF4-FFF2-40B4-BE49-F238E27FC236}">
                <a16:creationId xmlns:a16="http://schemas.microsoft.com/office/drawing/2014/main" id="{7061988B-6371-4633-91D5-9F65C8218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4178" y="4475285"/>
            <a:ext cx="1560936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" name="对象 12">
            <a:extLst>
              <a:ext uri="{FF2B5EF4-FFF2-40B4-BE49-F238E27FC236}">
                <a16:creationId xmlns:a16="http://schemas.microsoft.com/office/drawing/2014/main" id="{03907E11-C372-4037-BD5C-A11133ABA5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3167640"/>
              </p:ext>
            </p:extLst>
          </p:nvPr>
        </p:nvGraphicFramePr>
        <p:xfrm>
          <a:off x="2694178" y="4475285"/>
          <a:ext cx="3401822" cy="492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6" name="Equation" r:id="rId6" imgW="1447172" imgH="203112" progId="Equation.DSMT4">
                  <p:embed/>
                </p:oleObj>
              </mc:Choice>
              <mc:Fallback>
                <p:oleObj name="Equation" r:id="rId6" imgW="1447172" imgH="203112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4178" y="4475285"/>
                        <a:ext cx="3401822" cy="4923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2348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320EF4F-34A4-42F7-A5CE-F4454CC69E2E}"/>
              </a:ext>
            </a:extLst>
          </p:cNvPr>
          <p:cNvSpPr txBox="1"/>
          <p:nvPr/>
        </p:nvSpPr>
        <p:spPr>
          <a:xfrm>
            <a:off x="998806" y="900332"/>
            <a:ext cx="777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CTU level bit allocation</a:t>
            </a:r>
            <a:endParaRPr lang="zh-CN" altLang="en-US" sz="36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CD501B-F3E0-4DE0-B7A6-6DBBAD573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0538" y="1688122"/>
            <a:ext cx="14063276" cy="5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DE3AFCA-9B25-427F-B2AD-78E97D68A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22" y="1747027"/>
            <a:ext cx="17849868" cy="6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5A9DE0-2EEF-489A-A01C-B9EBB3D907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1168" y="1546662"/>
            <a:ext cx="1933066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7A93E0B4-BF9C-4C61-883F-02DF978FBD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942029"/>
              </p:ext>
            </p:extLst>
          </p:nvPr>
        </p:nvGraphicFramePr>
        <p:xfrm>
          <a:off x="2145322" y="2060503"/>
          <a:ext cx="1605411" cy="5099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9" name="Equation" r:id="rId4" imgW="876300" imgH="279400" progId="Equation.DSMT4">
                  <p:embed/>
                </p:oleObj>
              </mc:Choice>
              <mc:Fallback>
                <p:oleObj name="Equation" r:id="rId4" imgW="876300" imgH="2794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5322" y="2060503"/>
                        <a:ext cx="1605411" cy="5099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7111C906-8A1B-431F-9D27-0188DE82BEF6}"/>
              </a:ext>
            </a:extLst>
          </p:cNvPr>
          <p:cNvSpPr txBox="1"/>
          <p:nvPr/>
        </p:nvSpPr>
        <p:spPr>
          <a:xfrm>
            <a:off x="1178169" y="1546662"/>
            <a:ext cx="7104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Frame lambda</a:t>
            </a:r>
            <a:endParaRPr lang="zh-CN" altLang="en-US" sz="2400" dirty="0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1B6A1B5-2BD3-4B2F-87D9-24C7B325E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5659" y="2577073"/>
            <a:ext cx="11254155" cy="66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70BBA929-1B41-41E1-A0CD-1FFF77306B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320812"/>
              </p:ext>
            </p:extLst>
          </p:nvPr>
        </p:nvGraphicFramePr>
        <p:xfrm>
          <a:off x="2215660" y="2577073"/>
          <a:ext cx="1127586" cy="69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0" name="Equation" r:id="rId6" imgW="749300" imgH="457200" progId="Equation.DSMT4">
                  <p:embed/>
                </p:oleObj>
              </mc:Choice>
              <mc:Fallback>
                <p:oleObj name="Equation" r:id="rId6" imgW="749300" imgH="4572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5660" y="2577073"/>
                        <a:ext cx="1127586" cy="696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BFD2C1E5-9D29-4D60-B2BD-3A4ADDE66393}"/>
              </a:ext>
            </a:extLst>
          </p:cNvPr>
          <p:cNvSpPr txBox="1"/>
          <p:nvPr/>
        </p:nvSpPr>
        <p:spPr>
          <a:xfrm>
            <a:off x="1178169" y="3357681"/>
            <a:ext cx="4695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Bit allocation</a:t>
            </a:r>
            <a:endParaRPr lang="zh-CN" altLang="en-US" sz="2400" dirty="0"/>
          </a:p>
        </p:txBody>
      </p:sp>
      <p:sp>
        <p:nvSpPr>
          <p:cNvPr id="21" name="Rectangle 15">
            <a:extLst>
              <a:ext uri="{FF2B5EF4-FFF2-40B4-BE49-F238E27FC236}">
                <a16:creationId xmlns:a16="http://schemas.microsoft.com/office/drawing/2014/main" id="{0F7A674A-DE76-4CF4-8D38-9D8315941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4156" y="3973349"/>
            <a:ext cx="1716257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" name="对象 21">
            <a:extLst>
              <a:ext uri="{FF2B5EF4-FFF2-40B4-BE49-F238E27FC236}">
                <a16:creationId xmlns:a16="http://schemas.microsoft.com/office/drawing/2014/main" id="{17DA33F5-A578-47A7-8008-856780B59C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447538"/>
              </p:ext>
            </p:extLst>
          </p:nvPr>
        </p:nvGraphicFramePr>
        <p:xfrm>
          <a:off x="2124155" y="3973350"/>
          <a:ext cx="2350291" cy="646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1" name="Equation" r:id="rId8" imgW="1524000" imgH="419100" progId="Equation.DSMT4">
                  <p:embed/>
                </p:oleObj>
              </mc:Choice>
              <mc:Fallback>
                <p:oleObj name="Equation" r:id="rId8" imgW="1524000" imgH="4191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155" y="3973350"/>
                        <a:ext cx="2350291" cy="6463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5651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320EF4F-34A4-42F7-A5CE-F4454CC69E2E}"/>
              </a:ext>
            </a:extLst>
          </p:cNvPr>
          <p:cNvSpPr txBox="1"/>
          <p:nvPr/>
        </p:nvSpPr>
        <p:spPr>
          <a:xfrm>
            <a:off x="998806" y="900332"/>
            <a:ext cx="777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Simulation results</a:t>
            </a:r>
            <a:endParaRPr lang="zh-CN" altLang="en-US" sz="36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CD501B-F3E0-4DE0-B7A6-6DBBAD573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0538" y="1688122"/>
            <a:ext cx="14063276" cy="5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DE3AFCA-9B25-427F-B2AD-78E97D68A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22" y="1747027"/>
            <a:ext cx="17849868" cy="6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5A9DE0-2EEF-489A-A01C-B9EBB3D907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1168" y="1546662"/>
            <a:ext cx="1933066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1B6A1B5-2BD3-4B2F-87D9-24C7B325E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5659" y="2577073"/>
            <a:ext cx="11254155" cy="66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9F87C0B-C828-43C7-B77D-AC7951965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81565"/>
              </p:ext>
            </p:extLst>
          </p:nvPr>
        </p:nvGraphicFramePr>
        <p:xfrm>
          <a:off x="2124156" y="2009815"/>
          <a:ext cx="5437230" cy="20988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6506">
                  <a:extLst>
                    <a:ext uri="{9D8B030D-6E8A-4147-A177-3AD203B41FA5}">
                      <a16:colId xmlns:a16="http://schemas.microsoft.com/office/drawing/2014/main" val="638608437"/>
                    </a:ext>
                  </a:extLst>
                </a:gridCol>
                <a:gridCol w="980181">
                  <a:extLst>
                    <a:ext uri="{9D8B030D-6E8A-4147-A177-3AD203B41FA5}">
                      <a16:colId xmlns:a16="http://schemas.microsoft.com/office/drawing/2014/main" val="727286162"/>
                    </a:ext>
                  </a:extLst>
                </a:gridCol>
                <a:gridCol w="980181">
                  <a:extLst>
                    <a:ext uri="{9D8B030D-6E8A-4147-A177-3AD203B41FA5}">
                      <a16:colId xmlns:a16="http://schemas.microsoft.com/office/drawing/2014/main" val="3301517219"/>
                    </a:ext>
                  </a:extLst>
                </a:gridCol>
                <a:gridCol w="980181">
                  <a:extLst>
                    <a:ext uri="{9D8B030D-6E8A-4147-A177-3AD203B41FA5}">
                      <a16:colId xmlns:a16="http://schemas.microsoft.com/office/drawing/2014/main" val="4061648841"/>
                    </a:ext>
                  </a:extLst>
                </a:gridCol>
                <a:gridCol w="980181">
                  <a:extLst>
                    <a:ext uri="{9D8B030D-6E8A-4147-A177-3AD203B41FA5}">
                      <a16:colId xmlns:a16="http://schemas.microsoft.com/office/drawing/2014/main" val="444338412"/>
                    </a:ext>
                  </a:extLst>
                </a:gridCol>
              </a:tblGrid>
              <a:tr h="2998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A1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4.12%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-0.30%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-5.82%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120%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07844550"/>
                  </a:ext>
                </a:extLst>
              </a:tr>
              <a:tr h="2998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0.33%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1.20%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2.50%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110%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69554140"/>
                  </a:ext>
                </a:extLst>
              </a:tr>
              <a:tr h="2998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-0.17%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-1.06%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-2.80%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110%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85382239"/>
                  </a:ext>
                </a:extLst>
              </a:tr>
              <a:tr h="2998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-0.42%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-0.87%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-1.64%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102%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2720891"/>
                  </a:ext>
                </a:extLst>
              </a:tr>
              <a:tr h="2998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1.02%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3.59%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3.50%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117%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8512948"/>
                  </a:ext>
                </a:extLst>
              </a:tr>
              <a:tr h="2998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Overall 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0.77%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0.26%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-1.11%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111%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8280498"/>
                  </a:ext>
                </a:extLst>
              </a:tr>
              <a:tr h="2998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-0.06%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0.95%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0.74%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104%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4530409"/>
                  </a:ext>
                </a:extLst>
              </a:tr>
            </a:tbl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5C94EB56-5A1D-45A5-8CFD-9C5A785DC47E}"/>
              </a:ext>
            </a:extLst>
          </p:cNvPr>
          <p:cNvSpPr txBox="1"/>
          <p:nvPr/>
        </p:nvSpPr>
        <p:spPr>
          <a:xfrm>
            <a:off x="2567354" y="1592381"/>
            <a:ext cx="4568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BD-rate result (VTM3.0 as anchor)</a:t>
            </a:r>
            <a:endParaRPr lang="zh-CN" altLang="en-US" sz="2000" dirty="0"/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B2C0FC07-2319-4420-A167-6FD4C1D3E8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092914"/>
              </p:ext>
            </p:extLst>
          </p:nvPr>
        </p:nvGraphicFramePr>
        <p:xfrm>
          <a:off x="2124156" y="4698881"/>
          <a:ext cx="5437230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6506">
                  <a:extLst>
                    <a:ext uri="{9D8B030D-6E8A-4147-A177-3AD203B41FA5}">
                      <a16:colId xmlns:a16="http://schemas.microsoft.com/office/drawing/2014/main" val="3851671684"/>
                    </a:ext>
                  </a:extLst>
                </a:gridCol>
                <a:gridCol w="980181">
                  <a:extLst>
                    <a:ext uri="{9D8B030D-6E8A-4147-A177-3AD203B41FA5}">
                      <a16:colId xmlns:a16="http://schemas.microsoft.com/office/drawing/2014/main" val="3603722762"/>
                    </a:ext>
                  </a:extLst>
                </a:gridCol>
                <a:gridCol w="980181">
                  <a:extLst>
                    <a:ext uri="{9D8B030D-6E8A-4147-A177-3AD203B41FA5}">
                      <a16:colId xmlns:a16="http://schemas.microsoft.com/office/drawing/2014/main" val="2070424115"/>
                    </a:ext>
                  </a:extLst>
                </a:gridCol>
                <a:gridCol w="980181">
                  <a:extLst>
                    <a:ext uri="{9D8B030D-6E8A-4147-A177-3AD203B41FA5}">
                      <a16:colId xmlns:a16="http://schemas.microsoft.com/office/drawing/2014/main" val="665372944"/>
                    </a:ext>
                  </a:extLst>
                </a:gridCol>
                <a:gridCol w="980181">
                  <a:extLst>
                    <a:ext uri="{9D8B030D-6E8A-4147-A177-3AD203B41FA5}">
                      <a16:colId xmlns:a16="http://schemas.microsoft.com/office/drawing/2014/main" val="3574174306"/>
                    </a:ext>
                  </a:extLst>
                </a:gridCol>
              </a:tblGrid>
              <a:tr h="2456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A1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-2.63%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-3.45%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-2.45%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103%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1910361"/>
                  </a:ext>
                </a:extLst>
              </a:tr>
              <a:tr h="2456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-2.45%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-3.94%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-6.00%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106%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98011208"/>
                  </a:ext>
                </a:extLst>
              </a:tr>
              <a:tr h="2456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-1.95%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-1.87%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-2.14%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96%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3726742"/>
                  </a:ext>
                </a:extLst>
              </a:tr>
              <a:tr h="2456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-1.01%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-2.40%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-1.67%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105%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25276149"/>
                  </a:ext>
                </a:extLst>
              </a:tr>
              <a:tr h="2456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-1.35%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1.55%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0.95%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126%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96057035"/>
                  </a:ext>
                </a:extLst>
              </a:tr>
              <a:tr h="2456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Overall 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-1.84%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-2.03%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-2.21%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105%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52942956"/>
                  </a:ext>
                </a:extLst>
              </a:tr>
              <a:tr h="2456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-0.27%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-1.10%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-1.66%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99%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2550080"/>
                  </a:ext>
                </a:extLst>
              </a:tr>
            </a:tbl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6CA14230-6F25-4AD0-860A-B280C77C02F6}"/>
              </a:ext>
            </a:extLst>
          </p:cNvPr>
          <p:cNvSpPr txBox="1"/>
          <p:nvPr/>
        </p:nvSpPr>
        <p:spPr>
          <a:xfrm>
            <a:off x="2669277" y="4203276"/>
            <a:ext cx="4568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BD-rate result (VTM3.0 +RC as anchor)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75561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320EF4F-34A4-42F7-A5CE-F4454CC69E2E}"/>
              </a:ext>
            </a:extLst>
          </p:cNvPr>
          <p:cNvSpPr txBox="1"/>
          <p:nvPr/>
        </p:nvSpPr>
        <p:spPr>
          <a:xfrm>
            <a:off x="998806" y="900332"/>
            <a:ext cx="777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Simulation results</a:t>
            </a:r>
            <a:endParaRPr lang="zh-CN" altLang="en-US" sz="36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CD501B-F3E0-4DE0-B7A6-6DBBAD573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0538" y="1688122"/>
            <a:ext cx="14063276" cy="5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DE3AFCA-9B25-427F-B2AD-78E97D68A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22" y="1747027"/>
            <a:ext cx="17849868" cy="6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5A9DE0-2EEF-489A-A01C-B9EBB3D907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1168" y="1546662"/>
            <a:ext cx="1933066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1B6A1B5-2BD3-4B2F-87D9-24C7B325E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5659" y="2577073"/>
            <a:ext cx="11254155" cy="66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DE6C3F0-44EB-401A-ABCB-98DE0E15BB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418074"/>
              </p:ext>
            </p:extLst>
          </p:nvPr>
        </p:nvGraphicFramePr>
        <p:xfrm>
          <a:off x="1603125" y="1995750"/>
          <a:ext cx="7751888" cy="37192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8640">
                  <a:extLst>
                    <a:ext uri="{9D8B030D-6E8A-4147-A177-3AD203B41FA5}">
                      <a16:colId xmlns:a16="http://schemas.microsoft.com/office/drawing/2014/main" val="1696667425"/>
                    </a:ext>
                  </a:extLst>
                </a:gridCol>
                <a:gridCol w="1473312">
                  <a:extLst>
                    <a:ext uri="{9D8B030D-6E8A-4147-A177-3AD203B41FA5}">
                      <a16:colId xmlns:a16="http://schemas.microsoft.com/office/drawing/2014/main" val="3814460717"/>
                    </a:ext>
                  </a:extLst>
                </a:gridCol>
                <a:gridCol w="1473312">
                  <a:extLst>
                    <a:ext uri="{9D8B030D-6E8A-4147-A177-3AD203B41FA5}">
                      <a16:colId xmlns:a16="http://schemas.microsoft.com/office/drawing/2014/main" val="353685922"/>
                    </a:ext>
                  </a:extLst>
                </a:gridCol>
                <a:gridCol w="1473312">
                  <a:extLst>
                    <a:ext uri="{9D8B030D-6E8A-4147-A177-3AD203B41FA5}">
                      <a16:colId xmlns:a16="http://schemas.microsoft.com/office/drawing/2014/main" val="3402096212"/>
                    </a:ext>
                  </a:extLst>
                </a:gridCol>
                <a:gridCol w="1473312">
                  <a:extLst>
                    <a:ext uri="{9D8B030D-6E8A-4147-A177-3AD203B41FA5}">
                      <a16:colId xmlns:a16="http://schemas.microsoft.com/office/drawing/2014/main" val="3032087324"/>
                    </a:ext>
                  </a:extLst>
                </a:gridCol>
              </a:tblGrid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VTM3.0 RC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Proposed RC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517647"/>
                  </a:ext>
                </a:extLst>
              </a:tr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Sequence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First frame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Sequence 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First frame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3522109"/>
                  </a:ext>
                </a:extLst>
              </a:tr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A1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13.57%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2.32%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7372003"/>
                  </a:ext>
                </a:extLst>
              </a:tr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11.77%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0.11%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0.99%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036174"/>
                  </a:ext>
                </a:extLst>
              </a:tr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1.70%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0.45%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0738447"/>
                  </a:ext>
                </a:extLst>
              </a:tr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2.09%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1.11%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74146120"/>
                  </a:ext>
                </a:extLst>
              </a:tr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4.9%%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0.85%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5325001"/>
                  </a:ext>
                </a:extLst>
              </a:tr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Overall 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6.07%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1.06%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67504264"/>
                  </a:ext>
                </a:extLst>
              </a:tr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0.08%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3.68%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 dirty="0">
                          <a:effectLst/>
                        </a:rPr>
                        <a:t>3.54%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8827655"/>
                  </a:ext>
                </a:extLst>
              </a:tr>
            </a:tbl>
          </a:graphicData>
        </a:graphic>
      </p:graphicFrame>
      <p:sp>
        <p:nvSpPr>
          <p:cNvPr id="6" name="Rectangle 2">
            <a:extLst>
              <a:ext uri="{FF2B5EF4-FFF2-40B4-BE49-F238E27FC236}">
                <a16:creationId xmlns:a16="http://schemas.microsoft.com/office/drawing/2014/main" id="{89F2BC01-1D1E-40E0-AFEC-35320434D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8447" y="3550310"/>
            <a:ext cx="1753846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6BE8FAF3-847F-4696-BC43-A20F0D6608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028742"/>
              </p:ext>
            </p:extLst>
          </p:nvPr>
        </p:nvGraphicFramePr>
        <p:xfrm>
          <a:off x="9548447" y="3550311"/>
          <a:ext cx="1800491" cy="646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name="Equation" r:id="rId4" imgW="1270000" imgH="457200" progId="Equation.DSMT4">
                  <p:embed/>
                </p:oleObj>
              </mc:Choice>
              <mc:Fallback>
                <p:oleObj name="Equation" r:id="rId4" imgW="1270000" imgH="4572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48447" y="3550311"/>
                        <a:ext cx="1800491" cy="6463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2202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320EF4F-34A4-42F7-A5CE-F4454CC69E2E}"/>
              </a:ext>
            </a:extLst>
          </p:cNvPr>
          <p:cNvSpPr txBox="1"/>
          <p:nvPr/>
        </p:nvSpPr>
        <p:spPr>
          <a:xfrm>
            <a:off x="998806" y="900332"/>
            <a:ext cx="777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Simulation results</a:t>
            </a:r>
            <a:endParaRPr lang="zh-CN" altLang="en-US" sz="36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CD501B-F3E0-4DE0-B7A6-6DBBAD573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0538" y="1688122"/>
            <a:ext cx="14063276" cy="5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DE3AFCA-9B25-427F-B2AD-78E97D68A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22" y="1747027"/>
            <a:ext cx="17849868" cy="6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5A9DE0-2EEF-489A-A01C-B9EBB3D907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1168" y="1546662"/>
            <a:ext cx="1933066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1B6A1B5-2BD3-4B2F-87D9-24C7B325E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5659" y="2577073"/>
            <a:ext cx="11254155" cy="66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9F2BC01-1D1E-40E0-AFEC-35320434D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8447" y="3550310"/>
            <a:ext cx="1753846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A461935B-71F5-48D6-95ED-B87F2B6489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1110380"/>
              </p:ext>
            </p:extLst>
          </p:nvPr>
        </p:nvGraphicFramePr>
        <p:xfrm>
          <a:off x="2321168" y="2009814"/>
          <a:ext cx="8071340" cy="39478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69841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746</Words>
  <Application>Microsoft Office PowerPoint</Application>
  <PresentationFormat>宽屏</PresentationFormat>
  <Paragraphs>165</Paragraphs>
  <Slides>8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等线</vt:lpstr>
      <vt:lpstr>等线 Light</vt:lpstr>
      <vt:lpstr>Arial</vt:lpstr>
      <vt:lpstr>Calibri</vt:lpstr>
      <vt:lpstr>Calibri Light</vt:lpstr>
      <vt:lpstr>Cambria Math</vt:lpstr>
      <vt:lpstr>Times New Roman</vt:lpstr>
      <vt:lpstr>Office 主题​​</vt:lpstr>
      <vt:lpstr>Office 主题</vt:lpstr>
      <vt:lpstr>Equation</vt:lpstr>
      <vt:lpstr>Visio.Drawing.15</vt:lpstr>
      <vt:lpstr>MathType 6.0 Equation</vt:lpstr>
      <vt:lpstr>AHG9-related:CNN-based lambda domain rate control for intra frames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AHG9-related:CNN-based lambda domain rate control for intra frames</dc:title>
  <dc:creator>李业</dc:creator>
  <cp:lastModifiedBy>李业</cp:lastModifiedBy>
  <cp:revision>39</cp:revision>
  <dcterms:created xsi:type="dcterms:W3CDTF">2019-01-12T08:26:57Z</dcterms:created>
  <dcterms:modified xsi:type="dcterms:W3CDTF">2019-01-12T11:29:39Z</dcterms:modified>
</cp:coreProperties>
</file>