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8"/>
  </p:notesMasterIdLst>
  <p:handoutMasterIdLst>
    <p:handoutMasterId r:id="rId9"/>
  </p:handoutMasterIdLst>
  <p:sldIdLst>
    <p:sldId id="275" r:id="rId2"/>
    <p:sldId id="262" r:id="rId3"/>
    <p:sldId id="276" r:id="rId4"/>
    <p:sldId id="277" r:id="rId5"/>
    <p:sldId id="278" r:id="rId6"/>
    <p:sldId id="26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649" autoAdjust="0"/>
  </p:normalViewPr>
  <p:slideViewPr>
    <p:cSldViewPr snapToGrid="0" showGuides="1">
      <p:cViewPr varScale="1">
        <p:scale>
          <a:sx n="63" d="100"/>
          <a:sy n="63" d="100"/>
        </p:scale>
        <p:origin x="1332" y="44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2018/12/28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229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49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2018/12/28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2018/12/28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Non-CE4: Syntax change of MMVD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2800" dirty="0" smtClean="0"/>
              <a:t>(JVET-M0069)</a:t>
            </a:r>
            <a:endParaRPr kumimoji="1" lang="ja-JP" altLang="en-US" sz="280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>
          <a:xfrm>
            <a:off x="2411999" y="5118960"/>
            <a:ext cx="4320000" cy="288000"/>
          </a:xfrm>
        </p:spPr>
        <p:txBody>
          <a:bodyPr/>
          <a:lstStyle/>
          <a:p>
            <a:r>
              <a:rPr lang="en-US" altLang="ja-JP" sz="2400" b="1" dirty="0" smtClean="0"/>
              <a:t>Eiichi Sasaki</a:t>
            </a:r>
          </a:p>
          <a:p>
            <a:r>
              <a:rPr kumimoji="1" lang="en-US" altLang="ja-JP" sz="1800" dirty="0" smtClean="0"/>
              <a:t>Takeshi </a:t>
            </a:r>
            <a:r>
              <a:rPr kumimoji="1" lang="en-US" altLang="ja-JP" sz="1800" dirty="0" err="1" smtClean="0"/>
              <a:t>Chujoh</a:t>
            </a:r>
            <a:r>
              <a:rPr kumimoji="1" lang="en-US" altLang="ja-JP" sz="1800" dirty="0" smtClean="0"/>
              <a:t>, </a:t>
            </a:r>
            <a:r>
              <a:rPr lang="en-US" altLang="ja-JP" sz="1800" dirty="0" smtClean="0"/>
              <a:t>Tomohiro </a:t>
            </a:r>
            <a:r>
              <a:rPr lang="en-US" altLang="ja-JP" sz="1800" dirty="0"/>
              <a:t>Ikai</a:t>
            </a:r>
            <a:endParaRPr lang="ja-JP" altLang="en-US" sz="1800" dirty="0"/>
          </a:p>
          <a:p>
            <a:endParaRPr kumimoji="1" lang="en-US" altLang="ja-JP" sz="1800" dirty="0" smtClean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2412000" y="5557920"/>
            <a:ext cx="4320000" cy="468000"/>
          </a:xfrm>
        </p:spPr>
        <p:txBody>
          <a:bodyPr/>
          <a:lstStyle/>
          <a:p>
            <a:r>
              <a:rPr kumimoji="1" lang="en-US" altLang="ja-JP" sz="1800" dirty="0" smtClean="0"/>
              <a:t>Sharp Corporation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Problem Statement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On VTM-3.0, MMVD causes 0.21%/0.95% BD-Rate loss under high QP condition</a:t>
            </a:r>
          </a:p>
          <a:p>
            <a:pPr lvl="1"/>
            <a:r>
              <a:rPr lang="en-US" altLang="ja-JP" dirty="0" smtClean="0"/>
              <a:t>MMVD is not so effective in high </a:t>
            </a:r>
            <a:r>
              <a:rPr lang="en-US" altLang="ja-JP" dirty="0"/>
              <a:t>QP because MMVD needs over 5-bins to express </a:t>
            </a:r>
            <a:r>
              <a:rPr lang="en-US" altLang="ja-JP" dirty="0" smtClean="0"/>
              <a:t>MVD</a:t>
            </a:r>
          </a:p>
          <a:p>
            <a:pPr lvl="1"/>
            <a:r>
              <a:rPr lang="en-US" altLang="ja-JP" dirty="0"/>
              <a:t>s</a:t>
            </a:r>
            <a:r>
              <a:rPr kumimoji="1" lang="en-US" altLang="ja-JP" dirty="0" smtClean="0"/>
              <a:t>yntax elements of MMVD are </a:t>
            </a:r>
            <a:r>
              <a:rPr kumimoji="1" lang="en-US" altLang="ja-JP" dirty="0" err="1" smtClean="0"/>
              <a:t>signalled</a:t>
            </a:r>
            <a:r>
              <a:rPr kumimoji="1" lang="en-US" altLang="ja-JP" dirty="0" smtClean="0"/>
              <a:t> in skip or merge mode, hence useless </a:t>
            </a:r>
            <a:r>
              <a:rPr kumimoji="1" lang="en-US" altLang="ja-JP" dirty="0" err="1" smtClean="0"/>
              <a:t>mmvd_flag</a:t>
            </a:r>
            <a:r>
              <a:rPr kumimoji="1" lang="en-US" altLang="ja-JP" dirty="0" smtClean="0"/>
              <a:t> reduces the efficiency of other skip and merge mode in high QPs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665260"/>
              </p:ext>
            </p:extLst>
          </p:nvPr>
        </p:nvGraphicFramePr>
        <p:xfrm>
          <a:off x="4900563" y="4216675"/>
          <a:ext cx="3517390" cy="1991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30"/>
                <a:gridCol w="727200"/>
                <a:gridCol w="726440"/>
                <a:gridCol w="726440"/>
                <a:gridCol w="593090"/>
                <a:gridCol w="593090"/>
              </a:tblGrid>
              <a:tr h="1628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Main10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VTM-3.0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U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-2.69%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-1.96%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-1.35%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-1.66%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-1.90%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-0.95%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-1.42%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</a:rPr>
                        <a:t>-2.25%</a:t>
                      </a:r>
                      <a:endParaRPr lang="ja-JP" sz="12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95%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93%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0.26%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-0.71%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-1.45%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-0.79%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-0.94%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-0.75%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87%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826818"/>
              </p:ext>
            </p:extLst>
          </p:nvPr>
        </p:nvGraphicFramePr>
        <p:xfrm>
          <a:off x="599907" y="4215657"/>
          <a:ext cx="4406900" cy="1990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 VTM-3.0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-0.60%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-1.73%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-1.77%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-1.16%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-1.32%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-1.28%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-0.21%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-1.07%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-0.99%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81%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96%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78%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82%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550284" y="3753483"/>
            <a:ext cx="6913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Simulation Results of VTM-3.0 w/o MMVD under high QP (42, 47, 52, 57) condition 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Proposed Syntax Structure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To suit high QPs, </a:t>
            </a:r>
            <a:r>
              <a:rPr lang="en-US" altLang="ja-JP" dirty="0"/>
              <a:t>w</a:t>
            </a:r>
            <a:r>
              <a:rPr lang="en-US" altLang="ja-JP" dirty="0" smtClean="0"/>
              <a:t>e change the syntax </a:t>
            </a:r>
            <a:r>
              <a:rPr lang="en-US" altLang="ja-JP" dirty="0"/>
              <a:t>s</a:t>
            </a:r>
            <a:r>
              <a:rPr lang="en-US" altLang="ja-JP" dirty="0" smtClean="0"/>
              <a:t>tructure of MMVD</a:t>
            </a:r>
          </a:p>
          <a:p>
            <a:pPr lvl="1"/>
            <a:r>
              <a:rPr lang="en-US" altLang="ja-JP" dirty="0"/>
              <a:t>s</a:t>
            </a:r>
            <a:r>
              <a:rPr lang="en-US" altLang="ja-JP" dirty="0" smtClean="0"/>
              <a:t>yntax elements of MMVD are </a:t>
            </a:r>
            <a:r>
              <a:rPr lang="en-US" altLang="ja-JP" dirty="0" err="1" smtClean="0"/>
              <a:t>signalled</a:t>
            </a:r>
            <a:r>
              <a:rPr lang="en-US" altLang="ja-JP" dirty="0" smtClean="0"/>
              <a:t> when </a:t>
            </a:r>
            <a:r>
              <a:rPr lang="en-US" altLang="ja-JP" dirty="0" err="1" smtClean="0"/>
              <a:t>cu_skip_flag</a:t>
            </a:r>
            <a:r>
              <a:rPr lang="en-US" altLang="ja-JP" dirty="0" smtClean="0"/>
              <a:t> and </a:t>
            </a:r>
            <a:r>
              <a:rPr lang="en-US" altLang="ja-JP" dirty="0" err="1" smtClean="0"/>
              <a:t>merge_flag</a:t>
            </a:r>
            <a:r>
              <a:rPr lang="en-US" altLang="ja-JP" dirty="0" smtClean="0"/>
              <a:t> are equal to 0. (before </a:t>
            </a:r>
            <a:r>
              <a:rPr lang="en-US" altLang="ja-JP" dirty="0" err="1" smtClean="0"/>
              <a:t>inter_pred_idc</a:t>
            </a:r>
            <a:r>
              <a:rPr lang="en-US" altLang="ja-JP" dirty="0" smtClean="0"/>
              <a:t>)</a:t>
            </a:r>
          </a:p>
          <a:p>
            <a:pPr lvl="1"/>
            <a:r>
              <a:rPr kumimoji="1" lang="en-US" altLang="ja-JP" dirty="0" smtClean="0"/>
              <a:t>derivation process of MMVD is not changed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0647"/>
              </p:ext>
            </p:extLst>
          </p:nvPr>
        </p:nvGraphicFramePr>
        <p:xfrm>
          <a:off x="1590040" y="3236611"/>
          <a:ext cx="5760720" cy="3352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/>
                <a:gridCol w="73152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….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 smtClean="0">
                          <a:effectLst/>
                        </a:rPr>
                        <a:t>..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} else { /* MODE_INTER */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if( </a:t>
                      </a:r>
                      <a:r>
                        <a:rPr lang="en-CA" sz="1100" dirty="0" err="1">
                          <a:effectLst/>
                        </a:rPr>
                        <a:t>cu_skip_flag</a:t>
                      </a:r>
                      <a:r>
                        <a:rPr lang="en-CA" sz="1100" dirty="0">
                          <a:effectLst/>
                        </a:rPr>
                        <a:t>[ x0 ][ y0 ] = = 0 )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			</a:t>
                      </a:r>
                      <a:r>
                        <a:rPr lang="en-CA" sz="1100" b="1" dirty="0" err="1">
                          <a:effectLst/>
                        </a:rPr>
                        <a:t>merge_flag</a:t>
                      </a:r>
                      <a:r>
                        <a:rPr lang="en-CA" sz="1100" b="1" dirty="0">
                          <a:effectLst/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if( </a:t>
                      </a:r>
                      <a:r>
                        <a:rPr lang="en-CA" sz="1100" dirty="0" err="1">
                          <a:effectLst/>
                        </a:rPr>
                        <a:t>merge_flag</a:t>
                      </a:r>
                      <a:r>
                        <a:rPr lang="en-CA" sz="1100" dirty="0">
                          <a:effectLst/>
                        </a:rPr>
                        <a:t>[ x0 ][ y0 ] 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</a:t>
                      </a:r>
                      <a:r>
                        <a:rPr lang="en-CA" sz="1100" dirty="0" err="1">
                          <a:effectLst/>
                        </a:rPr>
                        <a:t>merge_data</a:t>
                      </a:r>
                      <a:r>
                        <a:rPr lang="en-CA" sz="1100" dirty="0">
                          <a:effectLst/>
                        </a:rPr>
                        <a:t>( x0, y0, </a:t>
                      </a:r>
                      <a:r>
                        <a:rPr lang="en-CA" sz="1100" dirty="0" err="1">
                          <a:effectLst/>
                        </a:rPr>
                        <a:t>cbWidth</a:t>
                      </a:r>
                      <a:r>
                        <a:rPr lang="en-CA" sz="1100" dirty="0">
                          <a:effectLst/>
                        </a:rPr>
                        <a:t>, </a:t>
                      </a:r>
                      <a:r>
                        <a:rPr lang="en-CA" sz="1100" dirty="0" err="1">
                          <a:effectLst/>
                        </a:rPr>
                        <a:t>cbHeight</a:t>
                      </a:r>
                      <a:r>
                        <a:rPr lang="en-CA" sz="1100" dirty="0">
                          <a:effectLst/>
                        </a:rPr>
                        <a:t> 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} else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			</a:t>
                      </a:r>
                      <a:r>
                        <a:rPr lang="en-CA" sz="1100" b="1" dirty="0" err="1">
                          <a:effectLst/>
                          <a:highlight>
                            <a:srgbClr val="00FFFF"/>
                          </a:highlight>
                        </a:rPr>
                        <a:t>mmvd_flag</a:t>
                      </a: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00FFFF"/>
                          </a:highlight>
                        </a:rPr>
                        <a:t>			if( </a:t>
                      </a:r>
                      <a:r>
                        <a:rPr lang="en-CA" sz="1100" dirty="0" err="1">
                          <a:effectLst/>
                          <a:highlight>
                            <a:srgbClr val="00FFFF"/>
                          </a:highlight>
                        </a:rPr>
                        <a:t>mmvd_flag</a:t>
                      </a:r>
                      <a:r>
                        <a:rPr lang="en-CA" sz="1100" dirty="0">
                          <a:effectLst/>
                          <a:highlight>
                            <a:srgbClr val="00FFFF"/>
                          </a:highlight>
                        </a:rPr>
                        <a:t>[ x0 ][ y0 ] = = 1 )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				</a:t>
                      </a:r>
                      <a:r>
                        <a:rPr lang="en-CA" sz="1100" b="1" dirty="0" err="1">
                          <a:effectLst/>
                          <a:highlight>
                            <a:srgbClr val="00FFFF"/>
                          </a:highlight>
                        </a:rPr>
                        <a:t>mmvd_merge_flag</a:t>
                      </a: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				</a:t>
                      </a:r>
                      <a:r>
                        <a:rPr lang="en-CA" sz="1100" b="1" dirty="0" err="1">
                          <a:effectLst/>
                          <a:highlight>
                            <a:srgbClr val="00FFFF"/>
                          </a:highlight>
                        </a:rPr>
                        <a:t>mmvd_distance_idx</a:t>
                      </a: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				</a:t>
                      </a:r>
                      <a:r>
                        <a:rPr lang="en-CA" sz="1100" b="1" dirty="0" err="1">
                          <a:effectLst/>
                          <a:highlight>
                            <a:srgbClr val="00FFFF"/>
                          </a:highlight>
                        </a:rPr>
                        <a:t>mmvd_direction_idx</a:t>
                      </a:r>
                      <a:r>
                        <a:rPr lang="en-CA" sz="1100" b="1" dirty="0">
                          <a:effectLst/>
                          <a:highlight>
                            <a:srgbClr val="00FFFF"/>
                          </a:highlight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00FFFF"/>
                          </a:highlight>
                        </a:rPr>
                        <a:t>			} else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	if( </a:t>
                      </a:r>
                      <a:r>
                        <a:rPr lang="en-CA" sz="1100" dirty="0" err="1">
                          <a:effectLst/>
                        </a:rPr>
                        <a:t>slice_type</a:t>
                      </a:r>
                      <a:r>
                        <a:rPr lang="en-CA" sz="1100" dirty="0">
                          <a:effectLst/>
                        </a:rPr>
                        <a:t>  = =  B )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					</a:t>
                      </a:r>
                      <a:r>
                        <a:rPr lang="en-CA" sz="1100" b="1" dirty="0" err="1">
                          <a:effectLst/>
                        </a:rPr>
                        <a:t>inter_pred_idc</a:t>
                      </a:r>
                      <a:r>
                        <a:rPr lang="en-CA" sz="1100" b="1" dirty="0">
                          <a:effectLst/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</a:rPr>
                        <a:t>				if( </a:t>
                      </a:r>
                      <a:r>
                        <a:rPr lang="en-CA" sz="1100" dirty="0" err="1">
                          <a:effectLst/>
                        </a:rPr>
                        <a:t>sps_affine_enabled_flag</a:t>
                      </a:r>
                      <a:r>
                        <a:rPr lang="en-CA" sz="1100" dirty="0">
                          <a:effectLst/>
                        </a:rPr>
                        <a:t>  &amp;&amp;  </a:t>
                      </a:r>
                      <a:r>
                        <a:rPr lang="en-CA" sz="1100" dirty="0" err="1">
                          <a:effectLst/>
                        </a:rPr>
                        <a:t>cbWidth</a:t>
                      </a:r>
                      <a:r>
                        <a:rPr lang="en-CA" sz="1100" dirty="0">
                          <a:effectLst/>
                        </a:rPr>
                        <a:t> &gt;= 16  &amp;&amp;  </a:t>
                      </a:r>
                      <a:r>
                        <a:rPr lang="en-CA" sz="1100" dirty="0" err="1">
                          <a:effectLst/>
                        </a:rPr>
                        <a:t>cbHeight</a:t>
                      </a:r>
                      <a:r>
                        <a:rPr lang="en-CA" sz="1100" dirty="0">
                          <a:effectLst/>
                        </a:rPr>
                        <a:t> &gt;= 16 ) {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					</a:t>
                      </a:r>
                      <a:r>
                        <a:rPr lang="en-CA" sz="1100" b="1" dirty="0" err="1">
                          <a:effectLst/>
                        </a:rPr>
                        <a:t>inter_affine_flag</a:t>
                      </a:r>
                      <a:r>
                        <a:rPr lang="en-CA" sz="1100" b="1" dirty="0">
                          <a:effectLst/>
                        </a:rPr>
                        <a:t>[ x0 ][ y0 ]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ae(v)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….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ja-JP" sz="11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..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3791177" y="2980530"/>
            <a:ext cx="15616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Part of coding unit syntax</a:t>
            </a:r>
            <a:endParaRPr kumimoji="1" lang="ja-JP" altLang="en-US" sz="9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右中かっこ 3"/>
          <p:cNvSpPr/>
          <p:nvPr/>
        </p:nvSpPr>
        <p:spPr>
          <a:xfrm>
            <a:off x="7477760" y="5608320"/>
            <a:ext cx="117440" cy="833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681560" y="5909464"/>
            <a:ext cx="1188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AMVP mode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右中かっこ 9"/>
          <p:cNvSpPr/>
          <p:nvPr/>
        </p:nvSpPr>
        <p:spPr>
          <a:xfrm>
            <a:off x="7498680" y="4617889"/>
            <a:ext cx="117440" cy="833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681560" y="4919033"/>
            <a:ext cx="1358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proposed MMVD</a:t>
            </a:r>
          </a:p>
          <a:p>
            <a:r>
              <a:rPr kumimoji="1" lang="en-US" altLang="ja-JP" sz="12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</a:t>
            </a:r>
            <a:r>
              <a:rPr lang="en-US" altLang="ja-JP" sz="12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a </a:t>
            </a:r>
            <a:r>
              <a:rPr kumimoji="1" lang="en-US" altLang="ja-JP" sz="12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MVD mode)</a:t>
            </a:r>
            <a:endParaRPr kumimoji="1" lang="ja-JP" altLang="en-US" sz="12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866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163416"/>
              </p:ext>
            </p:extLst>
          </p:nvPr>
        </p:nvGraphicFramePr>
        <p:xfrm>
          <a:off x="4954709" y="4471180"/>
          <a:ext cx="3517390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30"/>
                <a:gridCol w="72720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Low delay B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VTM-3.0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-0.32%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-0.23%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-0.03%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-0.17%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102%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100%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-0.28%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34136"/>
              </p:ext>
            </p:extLst>
          </p:nvPr>
        </p:nvGraphicFramePr>
        <p:xfrm>
          <a:off x="4966739" y="2076893"/>
          <a:ext cx="3517390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30"/>
                <a:gridCol w="72720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Low delay B Main10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VTM-3.0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-0.73%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-0.91%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-1.43%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-1.68%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-0.74%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-0.77%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-1.19%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102%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94%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0.30%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-0.64%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-1.58%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89%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Experimental Results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Proposed Syntax Structure is tested under high QP condition and CTC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069438"/>
              </p:ext>
            </p:extLst>
          </p:nvPr>
        </p:nvGraphicFramePr>
        <p:xfrm>
          <a:off x="648039" y="2080052"/>
          <a:ext cx="4406900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VTM-3.0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-0.58%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-0.74%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A2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-0.49%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-0.48%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-0.65%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-0.73%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-0.73%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-0.12%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-0.36%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-0.42%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-0.55%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101%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99%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-0.51%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95%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760080"/>
              </p:ext>
            </p:extLst>
          </p:nvPr>
        </p:nvGraphicFramePr>
        <p:xfrm>
          <a:off x="642022" y="4468323"/>
          <a:ext cx="4406900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VTM-3.0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-0.08%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0.14%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0.17%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-0.11%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effectLst/>
                        </a:rPr>
                        <a:t>0.07%</a:t>
                      </a:r>
                      <a:endParaRPr lang="ja-JP" sz="12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0.11%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102%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100%</a:t>
                      </a:r>
                      <a:endParaRPr lang="ja-JP" sz="12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0.16%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103%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101%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105%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3867239" y="1743579"/>
            <a:ext cx="2531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Results of high QP condition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368094" y="4135297"/>
            <a:ext cx="13616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Results of CTC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5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Syntax change of MMVD is proposed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Experimental results show </a:t>
            </a:r>
          </a:p>
          <a:p>
            <a:pPr lvl="1"/>
            <a:r>
              <a:rPr lang="en-US" altLang="ja-JP" dirty="0" smtClean="0"/>
              <a:t>-0.36%/-0.74% BD-Rate gain in RA and LB under high QP condition</a:t>
            </a:r>
          </a:p>
          <a:p>
            <a:pPr lvl="1"/>
            <a:r>
              <a:rPr lang="en-US" altLang="ja-JP" dirty="0" smtClean="0"/>
              <a:t>-0.11%/-0.23% </a:t>
            </a:r>
            <a:r>
              <a:rPr lang="en-US" altLang="ja-JP" dirty="0" err="1" smtClean="0"/>
              <a:t>luma</a:t>
            </a:r>
            <a:r>
              <a:rPr lang="en-US" altLang="ja-JP" dirty="0" smtClean="0"/>
              <a:t> BD-Rate gain in RA and LB under CTC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It is suggested to adopt proposed syntax structure in the next VVC draft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5738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2477</TotalTime>
  <Words>868</Words>
  <Application>Microsoft Office PowerPoint</Application>
  <PresentationFormat>画面に合わせる (4:3)</PresentationFormat>
  <Paragraphs>360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7" baseType="lpstr">
      <vt:lpstr>(日本語用のフォントを使用)</vt:lpstr>
      <vt:lpstr>HGPｺﾞｼｯｸE</vt:lpstr>
      <vt:lpstr>HGPｺﾞｼｯｸM</vt:lpstr>
      <vt:lpstr>Malgun Gothic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Non-CE4: Syntax change of MMVD</vt:lpstr>
      <vt:lpstr>Problem Statement</vt:lpstr>
      <vt:lpstr>Proposed Syntax Structure</vt:lpstr>
      <vt:lpstr>Experimental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Tomohiro Ikai</cp:lastModifiedBy>
  <cp:revision>123</cp:revision>
  <dcterms:created xsi:type="dcterms:W3CDTF">2017-02-21T01:46:25Z</dcterms:created>
  <dcterms:modified xsi:type="dcterms:W3CDTF">2018-12-28T05:59:39Z</dcterms:modified>
</cp:coreProperties>
</file>