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86" r:id="rId3"/>
    <p:sldId id="278" r:id="rId4"/>
    <p:sldId id="289" r:id="rId5"/>
    <p:sldId id="258" r:id="rId6"/>
    <p:sldId id="290" r:id="rId7"/>
    <p:sldId id="293" r:id="rId8"/>
    <p:sldId id="291" r:id="rId9"/>
    <p:sldId id="292" r:id="rId10"/>
    <p:sldId id="295" r:id="rId11"/>
    <p:sldId id="296" r:id="rId12"/>
    <p:sldId id="298" r:id="rId13"/>
    <p:sldId id="300" r:id="rId14"/>
    <p:sldId id="297" r:id="rId15"/>
    <p:sldId id="301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0" r:id="rId25"/>
    <p:sldId id="311" r:id="rId26"/>
    <p:sldId id="313" r:id="rId27"/>
    <p:sldId id="314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72" autoAdjust="0"/>
    <p:restoredTop sz="94660"/>
  </p:normalViewPr>
  <p:slideViewPr>
    <p:cSldViewPr snapToGrid="0">
      <p:cViewPr varScale="1">
        <p:scale>
          <a:sx n="149" d="100"/>
          <a:sy n="149" d="100"/>
        </p:scale>
        <p:origin x="23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B8F41-0841-43F1-BD7B-74645F1504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57171A8-C771-4FEC-9E96-9C1A11724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2959E4-954C-4134-8B0A-515453625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696C6-B635-43F9-916C-7DFEF4D45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8CCCE8-2F52-4889-9CB9-9494E42A5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9247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AAF4B-BE32-4C01-884B-33C0AF05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A272DB8-11A0-4C16-866A-FF3B68EB2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9DB17C-4D0C-402A-A70B-E060C95E3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CA1FC9-466E-4971-AC3F-128019C93B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E694DE-F3A9-482A-91FA-B655EBCE5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126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AF64AA3-A0FE-43A0-909C-A714CD62924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6B49D53-F0C5-40E6-9577-DE1939C110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CC547-49F3-4A0E-8CF6-BECFACF1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AA6BF2-92DE-4825-AE9E-F6E9BDF39C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51676C0-1AF3-4A43-9F4F-6B4416844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485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83578A-8FD2-4F2D-B176-321A2B5B2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BC6708-5014-4F88-9D7B-8FFC6DF7C4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904F1-CB2C-4B3C-B731-9F40AB0F0D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1D8713-73EE-49A2-9033-A1C7B4F065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05DFF8-0808-4513-B861-C2DD47922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31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6B99C4-A32C-4ADC-A227-5ECC29B6A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5CF4A1-D38D-49C3-A7D0-A20024879C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60A8DA-422E-4AC4-AAC3-67154C48F9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CA2840-9369-49DF-8E05-71698ABC4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D9B68-96C7-4CC2-80FA-EE36E9793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4569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72B1A-188A-4F9E-8016-14BD7BD7C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2B101-E00F-4D6C-BC7B-A268BD69C74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AB7F6B-4A6B-4F22-97CA-1BB9DD585E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8BA2FC-8E87-4A80-92FB-DD88456F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0A7AFC-953A-4208-A83E-26EA2A4E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C75006-B756-462F-A260-E46B116227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672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B4EEF-C1AE-4F60-959C-5F396375B8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E63B6F-A605-44DE-8837-18354B95B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5ECD00-4F8C-498B-949B-C86406C3676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1D8830-A05C-4F09-9FBA-A98A6EB0980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149B03-7AF4-4099-BF17-55B1F4522A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02EA230-C265-4022-BE4C-4E4D466886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2C90E9C-BE48-4C7C-BBD3-87B6CB922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1FFB77-70E1-46B2-A2B8-81B50D70D1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3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52EFA8-895A-4928-87AD-8CF2BE086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EA2477-D84E-4BD0-A120-1143E6317A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8A488C1-7731-485A-AA0F-921C4E1D6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CE3B25-6AAD-400D-B0E1-BF3986F155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049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6C588F-913C-4996-84F3-FB49288F4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C1143BF-60C3-4E7A-92E4-733AE93DB5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E22B4C-4879-4957-883F-0FB22C27A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558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F03B3-D75F-48B3-8FE2-F85C370D2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C3E9CA-982F-4F76-AC10-6AB434BCC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E8B28D-8BD5-46DB-85CE-053EB51E69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7DE63-F22E-477F-B468-3A09E753CA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25FE5-4E17-4685-8CA8-31F344DF8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E0A59A-DEBC-4521-A8D4-C684F1EE31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5556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8C1EC-C750-483A-AA8D-FE4D14AB5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C521748-053F-4B80-8192-8A0E78E639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2D45FCD-9A4C-4A9F-9D59-9D41FF22F4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0FAAA5B-6C10-4E25-AEA4-71078E137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1C8E2A9-4C84-4548-8E3D-384498A1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8FE356-39FE-437F-9BB3-340101880B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1798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4748F01-21F3-41D6-A599-3E048D508F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B7CC7-E0DA-4180-A793-088A9EB70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C43B7AF-679C-4114-A308-C0F76BE2B5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A671A-71B3-47AC-A088-0BD126F9516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D7695-E3A8-4449-B198-CFA6DA2231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B097E5-C7E3-4C2B-AD2D-1EFC71613E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473B9-7934-428D-B54A-A8AEA4B606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586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73C5F-317B-4A11-BC9F-397D024230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8457" y="1122363"/>
            <a:ext cx="10450286" cy="2387600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CE6: Summary Report on Transforms and Transform Signaling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1546229-25AF-4A32-AD94-BC4799DFC9D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95344"/>
            <a:ext cx="9144000" cy="1655762"/>
          </a:xfrm>
        </p:spPr>
        <p:txBody>
          <a:bodyPr>
            <a:normAutofit/>
          </a:bodyPr>
          <a:lstStyle/>
          <a:p>
            <a:r>
              <a:rPr lang="en-US" sz="3200" dirty="0"/>
              <a:t>Amir Said, </a:t>
            </a:r>
            <a:r>
              <a:rPr lang="en-US" sz="3200" u="sng" dirty="0"/>
              <a:t>Xin Zhao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</a:rPr>
              <a:t>Jan. 09, 2018</a:t>
            </a:r>
          </a:p>
        </p:txBody>
      </p:sp>
    </p:spTree>
    <p:extLst>
      <p:ext uri="{BB962C8B-B14F-4D97-AF65-F5344CB8AC3E}">
        <p14:creationId xmlns:p14="http://schemas.microsoft.com/office/powerpoint/2010/main" val="36361241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292C55C-42CF-4341-9998-127F17335D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84644"/>
              </p:ext>
            </p:extLst>
          </p:nvPr>
        </p:nvGraphicFramePr>
        <p:xfrm>
          <a:off x="1345707" y="2539356"/>
          <a:ext cx="8709039" cy="3819271"/>
        </p:xfrm>
        <a:graphic>
          <a:graphicData uri="http://schemas.openxmlformats.org/drawingml/2006/table">
            <a:tbl>
              <a:tblPr firstRow="1" firstCol="1" bandRow="1"/>
              <a:tblGrid>
                <a:gridCol w="815621">
                  <a:extLst>
                    <a:ext uri="{9D8B030D-6E8A-4147-A177-3AD203B41FA5}">
                      <a16:colId xmlns:a16="http://schemas.microsoft.com/office/drawing/2014/main" val="1260703351"/>
                    </a:ext>
                  </a:extLst>
                </a:gridCol>
                <a:gridCol w="1471249">
                  <a:extLst>
                    <a:ext uri="{9D8B030D-6E8A-4147-A177-3AD203B41FA5}">
                      <a16:colId xmlns:a16="http://schemas.microsoft.com/office/drawing/2014/main" val="3205262053"/>
                    </a:ext>
                  </a:extLst>
                </a:gridCol>
                <a:gridCol w="6422169">
                  <a:extLst>
                    <a:ext uri="{9D8B030D-6E8A-4147-A177-3AD203B41FA5}">
                      <a16:colId xmlns:a16="http://schemas.microsoft.com/office/drawing/2014/main" val="1388529329"/>
                    </a:ext>
                  </a:extLst>
                </a:gridCol>
              </a:tblGrid>
              <a:tr h="28011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879219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Compound Orthonormal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862036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all DST-7 / DCT-8 by DST-4 / DCT-4 used in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439824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6-1.2a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JVET-M0200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Unified matrix for transform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923408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DST-4 and transposed DCT-2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5964335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063809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2055581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1629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805800"/>
                  </a:ext>
                </a:extLst>
              </a:tr>
              <a:tr h="3932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46557" marR="4655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25715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75689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7827B9F-C8C3-43E6-8D68-B2E31702E8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286092"/>
              </p:ext>
            </p:extLst>
          </p:nvPr>
        </p:nvGraphicFramePr>
        <p:xfrm>
          <a:off x="719749" y="2547248"/>
          <a:ext cx="10752501" cy="3997579"/>
        </p:xfrm>
        <a:graphic>
          <a:graphicData uri="http://schemas.openxmlformats.org/drawingml/2006/table">
            <a:tbl>
              <a:tblPr/>
              <a:tblGrid>
                <a:gridCol w="954703">
                  <a:extLst>
                    <a:ext uri="{9D8B030D-6E8A-4147-A177-3AD203B41FA5}">
                      <a16:colId xmlns:a16="http://schemas.microsoft.com/office/drawing/2014/main" val="4080187233"/>
                    </a:ext>
                  </a:extLst>
                </a:gridCol>
                <a:gridCol w="1266734">
                  <a:extLst>
                    <a:ext uri="{9D8B030D-6E8A-4147-A177-3AD203B41FA5}">
                      <a16:colId xmlns:a16="http://schemas.microsoft.com/office/drawing/2014/main" val="2925227928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1623104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11741610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325672570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168928426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463135941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83050133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2839860037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469350491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148528317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515600779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1543972486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3261280784"/>
                    </a:ext>
                  </a:extLst>
                </a:gridCol>
                <a:gridCol w="608952">
                  <a:extLst>
                    <a:ext uri="{9D8B030D-6E8A-4147-A177-3AD203B41FA5}">
                      <a16:colId xmlns:a16="http://schemas.microsoft.com/office/drawing/2014/main" val="923028238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3605971074"/>
                    </a:ext>
                  </a:extLst>
                </a:gridCol>
                <a:gridCol w="508416">
                  <a:extLst>
                    <a:ext uri="{9D8B030D-6E8A-4147-A177-3AD203B41FA5}">
                      <a16:colId xmlns:a16="http://schemas.microsoft.com/office/drawing/2014/main" val="2626033383"/>
                    </a:ext>
                  </a:extLst>
                </a:gridCol>
              </a:tblGrid>
              <a:tr h="34319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0941816"/>
                  </a:ext>
                </a:extLst>
              </a:tr>
              <a:tr h="34319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9342034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200273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4306142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889622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881047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5508645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942546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009449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251738"/>
                  </a:ext>
                </a:extLst>
              </a:tr>
              <a:tr h="36790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49356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82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E0BFE0B-EE3B-40F6-AFDA-AF0052192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4960053"/>
              </p:ext>
            </p:extLst>
          </p:nvPr>
        </p:nvGraphicFramePr>
        <p:xfrm>
          <a:off x="948612" y="2521174"/>
          <a:ext cx="10291003" cy="3971701"/>
        </p:xfrm>
        <a:graphic>
          <a:graphicData uri="http://schemas.openxmlformats.org/drawingml/2006/table">
            <a:tbl>
              <a:tblPr/>
              <a:tblGrid>
                <a:gridCol w="927974">
                  <a:extLst>
                    <a:ext uri="{9D8B030D-6E8A-4147-A177-3AD203B41FA5}">
                      <a16:colId xmlns:a16="http://schemas.microsoft.com/office/drawing/2014/main" val="282496973"/>
                    </a:ext>
                  </a:extLst>
                </a:gridCol>
                <a:gridCol w="1064282">
                  <a:extLst>
                    <a:ext uri="{9D8B030D-6E8A-4147-A177-3AD203B41FA5}">
                      <a16:colId xmlns:a16="http://schemas.microsoft.com/office/drawing/2014/main" val="66440336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4270269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4192358032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23880024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803874931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411450206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2893642177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24328166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327283567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925216318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663330815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1177167234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0650289"/>
                    </a:ext>
                  </a:extLst>
                </a:gridCol>
                <a:gridCol w="592369">
                  <a:extLst>
                    <a:ext uri="{9D8B030D-6E8A-4147-A177-3AD203B41FA5}">
                      <a16:colId xmlns:a16="http://schemas.microsoft.com/office/drawing/2014/main" val="3635324742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1584106266"/>
                    </a:ext>
                  </a:extLst>
                </a:gridCol>
                <a:gridCol w="494571">
                  <a:extLst>
                    <a:ext uri="{9D8B030D-6E8A-4147-A177-3AD203B41FA5}">
                      <a16:colId xmlns:a16="http://schemas.microsoft.com/office/drawing/2014/main" val="3214194559"/>
                    </a:ext>
                  </a:extLst>
                </a:gridCol>
              </a:tblGrid>
              <a:tr h="33055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0916951"/>
                  </a:ext>
                </a:extLst>
              </a:tr>
              <a:tr h="45195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73034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3146903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408389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737987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457443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05968212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0926685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17824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9791639"/>
                  </a:ext>
                </a:extLst>
              </a:tr>
              <a:tr h="35435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94206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2385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Memory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B74ED32-08E1-44DF-A270-538BD46280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7178669"/>
              </p:ext>
            </p:extLst>
          </p:nvPr>
        </p:nvGraphicFramePr>
        <p:xfrm>
          <a:off x="917280" y="2478192"/>
          <a:ext cx="10357440" cy="4127627"/>
        </p:xfrm>
        <a:graphic>
          <a:graphicData uri="http://schemas.openxmlformats.org/drawingml/2006/table">
            <a:tbl>
              <a:tblPr/>
              <a:tblGrid>
                <a:gridCol w="892302">
                  <a:extLst>
                    <a:ext uri="{9D8B030D-6E8A-4147-A177-3AD203B41FA5}">
                      <a16:colId xmlns:a16="http://schemas.microsoft.com/office/drawing/2014/main" val="1325214208"/>
                    </a:ext>
                  </a:extLst>
                </a:gridCol>
                <a:gridCol w="1112817">
                  <a:extLst>
                    <a:ext uri="{9D8B030D-6E8A-4147-A177-3AD203B41FA5}">
                      <a16:colId xmlns:a16="http://schemas.microsoft.com/office/drawing/2014/main" val="3724556806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1052441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802584073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842329159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2956434153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357000484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28447011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154841590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338987950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618149665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549252150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075555649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32665177"/>
                    </a:ext>
                  </a:extLst>
                </a:gridCol>
                <a:gridCol w="596193">
                  <a:extLst>
                    <a:ext uri="{9D8B030D-6E8A-4147-A177-3AD203B41FA5}">
                      <a16:colId xmlns:a16="http://schemas.microsoft.com/office/drawing/2014/main" val="2542255816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3279697997"/>
                    </a:ext>
                  </a:extLst>
                </a:gridCol>
                <a:gridCol w="497764">
                  <a:extLst>
                    <a:ext uri="{9D8B030D-6E8A-4147-A177-3AD203B41FA5}">
                      <a16:colId xmlns:a16="http://schemas.microsoft.com/office/drawing/2014/main" val="1431461846"/>
                    </a:ext>
                  </a:extLst>
                </a:gridCol>
              </a:tblGrid>
              <a:tr h="196327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349744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36630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57668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CE6-1.1e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96554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CE6-1.2a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2572261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419430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5456415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09890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5419688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0012367"/>
                  </a:ext>
                </a:extLst>
              </a:tr>
              <a:tr h="38578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732" marR="7732" marT="773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732" marR="7732" marT="773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112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0425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DCBAC17-255B-46C8-A910-78D3CBF661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3328604"/>
              </p:ext>
            </p:extLst>
          </p:nvPr>
        </p:nvGraphicFramePr>
        <p:xfrm>
          <a:off x="564627" y="2704903"/>
          <a:ext cx="11027605" cy="3787971"/>
        </p:xfrm>
        <a:graphic>
          <a:graphicData uri="http://schemas.openxmlformats.org/drawingml/2006/table">
            <a:tbl>
              <a:tblPr firstRow="1" firstCol="1" bandRow="1"/>
              <a:tblGrid>
                <a:gridCol w="1422797">
                  <a:extLst>
                    <a:ext uri="{9D8B030D-6E8A-4147-A177-3AD203B41FA5}">
                      <a16:colId xmlns:a16="http://schemas.microsoft.com/office/drawing/2014/main" val="478217501"/>
                    </a:ext>
                  </a:extLst>
                </a:gridCol>
                <a:gridCol w="2137286">
                  <a:extLst>
                    <a:ext uri="{9D8B030D-6E8A-4147-A177-3AD203B41FA5}">
                      <a16:colId xmlns:a16="http://schemas.microsoft.com/office/drawing/2014/main" val="1480270831"/>
                    </a:ext>
                  </a:extLst>
                </a:gridCol>
                <a:gridCol w="7467522">
                  <a:extLst>
                    <a:ext uri="{9D8B030D-6E8A-4147-A177-3AD203B41FA5}">
                      <a16:colId xmlns:a16="http://schemas.microsoft.com/office/drawing/2014/main" val="3495453305"/>
                    </a:ext>
                  </a:extLst>
                </a:gridCol>
              </a:tblGrid>
              <a:tr h="363553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569539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6-1.1d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6-1.1c + 6.2.3a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3815537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6-1.3b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JVET-M0244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using DCT-2 like transforms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654496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19040"/>
                  </a:ext>
                </a:extLst>
              </a:tr>
              <a:tr h="56705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8236924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8844466"/>
                  </a:ext>
                </a:extLst>
              </a:tr>
              <a:tr h="57257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415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720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Simplification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3886AD4-5A5C-43FD-9D0E-4587EEC8C5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8664642"/>
              </p:ext>
            </p:extLst>
          </p:nvPr>
        </p:nvGraphicFramePr>
        <p:xfrm>
          <a:off x="701781" y="2580574"/>
          <a:ext cx="10788438" cy="3215542"/>
        </p:xfrm>
        <a:graphic>
          <a:graphicData uri="http://schemas.openxmlformats.org/drawingml/2006/table">
            <a:tbl>
              <a:tblPr/>
              <a:tblGrid>
                <a:gridCol w="796757">
                  <a:extLst>
                    <a:ext uri="{9D8B030D-6E8A-4147-A177-3AD203B41FA5}">
                      <a16:colId xmlns:a16="http://schemas.microsoft.com/office/drawing/2014/main" val="489124490"/>
                    </a:ext>
                  </a:extLst>
                </a:gridCol>
                <a:gridCol w="1291801">
                  <a:extLst>
                    <a:ext uri="{9D8B030D-6E8A-4147-A177-3AD203B41FA5}">
                      <a16:colId xmlns:a16="http://schemas.microsoft.com/office/drawing/2014/main" val="142434154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95916716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275064594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1350132032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399984265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68350810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279063017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965116022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125915686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586354659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3506941748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3041405223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4173637525"/>
                    </a:ext>
                  </a:extLst>
                </a:gridCol>
                <a:gridCol w="621002">
                  <a:extLst>
                    <a:ext uri="{9D8B030D-6E8A-4147-A177-3AD203B41FA5}">
                      <a16:colId xmlns:a16="http://schemas.microsoft.com/office/drawing/2014/main" val="236461814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053526703"/>
                    </a:ext>
                  </a:extLst>
                </a:gridCol>
                <a:gridCol w="518477">
                  <a:extLst>
                    <a:ext uri="{9D8B030D-6E8A-4147-A177-3AD203B41FA5}">
                      <a16:colId xmlns:a16="http://schemas.microsoft.com/office/drawing/2014/main" val="1963267435"/>
                    </a:ext>
                  </a:extLst>
                </a:gridCol>
              </a:tblGrid>
              <a:tr h="38135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0259258"/>
                  </a:ext>
                </a:extLst>
              </a:tr>
              <a:tr h="3813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968535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CE6-1.1d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6157602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CE6-1.3b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7573857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810785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62170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5742186"/>
                  </a:ext>
                </a:extLst>
              </a:tr>
              <a:tr h="4088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4973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71072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Description of tests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FDC54B1-941F-4ED6-8E42-37E24E2859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162953"/>
              </p:ext>
            </p:extLst>
          </p:nvPr>
        </p:nvGraphicFramePr>
        <p:xfrm>
          <a:off x="552839" y="2213163"/>
          <a:ext cx="11086322" cy="4471974"/>
        </p:xfrm>
        <a:graphic>
          <a:graphicData uri="http://schemas.openxmlformats.org/drawingml/2006/table">
            <a:tbl>
              <a:tblPr firstRow="1" firstCol="1" bandRow="1"/>
              <a:tblGrid>
                <a:gridCol w="1109080">
                  <a:extLst>
                    <a:ext uri="{9D8B030D-6E8A-4147-A177-3AD203B41FA5}">
                      <a16:colId xmlns:a16="http://schemas.microsoft.com/office/drawing/2014/main" val="3972072191"/>
                    </a:ext>
                  </a:extLst>
                </a:gridCol>
                <a:gridCol w="1775649">
                  <a:extLst>
                    <a:ext uri="{9D8B030D-6E8A-4147-A177-3AD203B41FA5}">
                      <a16:colId xmlns:a16="http://schemas.microsoft.com/office/drawing/2014/main" val="2341444248"/>
                    </a:ext>
                  </a:extLst>
                </a:gridCol>
                <a:gridCol w="8201593">
                  <a:extLst>
                    <a:ext uri="{9D8B030D-6E8A-4147-A177-3AD203B41FA5}">
                      <a16:colId xmlns:a16="http://schemas.microsoft.com/office/drawing/2014/main" val="3285778751"/>
                    </a:ext>
                  </a:extLst>
                </a:gridCol>
              </a:tblGrid>
              <a:tr h="28769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8311782"/>
                  </a:ext>
                </a:extLst>
              </a:tr>
              <a:tr h="119592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6-2.1a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6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Fast DST-7/DCT-8 based on DFT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Simplification of transform kernel coefficients, intermediate variables, operations, etc.</a:t>
                      </a:r>
                    </a:p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Implementation-friendly architecture based on regular matrix multiply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333817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6-2.2a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JVET-M0372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JVET-L0421: Fast DST-7/DCT-8 based on DFT and matrix multiplication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9113082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6-2.3a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JVET-L0286: Fast DST-7/DCT-8 with dual implementation support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240936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318179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324608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220531"/>
                  </a:ext>
                </a:extLst>
              </a:tr>
              <a:tr h="45495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TAF simplification for 16-pt and 32-pt MTS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8902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3053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10319F6-5E37-4EF3-B2E2-E2B21B2B6A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470211"/>
              </p:ext>
            </p:extLst>
          </p:nvPr>
        </p:nvGraphicFramePr>
        <p:xfrm>
          <a:off x="236593" y="2045141"/>
          <a:ext cx="11798341" cy="4321388"/>
        </p:xfrm>
        <a:graphic>
          <a:graphicData uri="http://schemas.openxmlformats.org/drawingml/2006/table">
            <a:tbl>
              <a:tblPr/>
              <a:tblGrid>
                <a:gridCol w="1432347">
                  <a:extLst>
                    <a:ext uri="{9D8B030D-6E8A-4147-A177-3AD203B41FA5}">
                      <a16:colId xmlns:a16="http://schemas.microsoft.com/office/drawing/2014/main" val="4256919799"/>
                    </a:ext>
                  </a:extLst>
                </a:gridCol>
                <a:gridCol w="959161">
                  <a:extLst>
                    <a:ext uri="{9D8B030D-6E8A-4147-A177-3AD203B41FA5}">
                      <a16:colId xmlns:a16="http://schemas.microsoft.com/office/drawing/2014/main" val="654754529"/>
                    </a:ext>
                  </a:extLst>
                </a:gridCol>
                <a:gridCol w="571693">
                  <a:extLst>
                    <a:ext uri="{9D8B030D-6E8A-4147-A177-3AD203B41FA5}">
                      <a16:colId xmlns:a16="http://schemas.microsoft.com/office/drawing/2014/main" val="50197052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4161925415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04614651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335091865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2830450964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65881443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79898242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694861419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05317734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466515910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372185787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819402301"/>
                    </a:ext>
                  </a:extLst>
                </a:gridCol>
                <a:gridCol w="679135">
                  <a:extLst>
                    <a:ext uri="{9D8B030D-6E8A-4147-A177-3AD203B41FA5}">
                      <a16:colId xmlns:a16="http://schemas.microsoft.com/office/drawing/2014/main" val="3294303417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1321402476"/>
                    </a:ext>
                  </a:extLst>
                </a:gridCol>
                <a:gridCol w="567010">
                  <a:extLst>
                    <a:ext uri="{9D8B030D-6E8A-4147-A177-3AD203B41FA5}">
                      <a16:colId xmlns:a16="http://schemas.microsoft.com/office/drawing/2014/main" val="4256589243"/>
                    </a:ext>
                  </a:extLst>
                </a:gridCol>
              </a:tblGrid>
              <a:tr h="250425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87450689"/>
                  </a:ext>
                </a:extLst>
              </a:tr>
              <a:tr h="425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039859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1132921"/>
                  </a:ext>
                </a:extLst>
              </a:tr>
              <a:tr h="21695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384117"/>
                  </a:ext>
                </a:extLst>
              </a:tr>
              <a:tr h="258899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98711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185516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1734605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869097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5625203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</a:t>
                      </a:r>
                      <a:r>
                        <a:rPr lang="en-US" altLang="zh-CN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QP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723219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043193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123574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361468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916320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981182"/>
                  </a:ext>
                </a:extLst>
              </a:tr>
              <a:tr h="2412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2781267"/>
                  </a:ext>
                </a:extLst>
              </a:tr>
              <a:tr h="25042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59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05539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(Inter MTS on)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CE6-2 Fast </a:t>
            </a:r>
            <a:r>
              <a:rPr lang="en-CA" sz="5400" b="1" dirty="0"/>
              <a:t>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77383D59-B3B0-4882-BA74-3FAAA8FA58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26169"/>
              </p:ext>
            </p:extLst>
          </p:nvPr>
        </p:nvGraphicFramePr>
        <p:xfrm>
          <a:off x="157067" y="2044297"/>
          <a:ext cx="11558080" cy="4629997"/>
        </p:xfrm>
        <a:graphic>
          <a:graphicData uri="http://schemas.openxmlformats.org/drawingml/2006/table">
            <a:tbl>
              <a:tblPr/>
              <a:tblGrid>
                <a:gridCol w="1345618">
                  <a:extLst>
                    <a:ext uri="{9D8B030D-6E8A-4147-A177-3AD203B41FA5}">
                      <a16:colId xmlns:a16="http://schemas.microsoft.com/office/drawing/2014/main" val="1568961514"/>
                    </a:ext>
                  </a:extLst>
                </a:gridCol>
                <a:gridCol w="891936">
                  <a:extLst>
                    <a:ext uri="{9D8B030D-6E8A-4147-A177-3AD203B41FA5}">
                      <a16:colId xmlns:a16="http://schemas.microsoft.com/office/drawing/2014/main" val="409092483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3908284037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0424630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0015314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84265695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38097763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958628410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57803035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363356261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2025182108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324216064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2840672129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767988422"/>
                    </a:ext>
                  </a:extLst>
                </a:gridCol>
                <a:gridCol w="665304">
                  <a:extLst>
                    <a:ext uri="{9D8B030D-6E8A-4147-A177-3AD203B41FA5}">
                      <a16:colId xmlns:a16="http://schemas.microsoft.com/office/drawing/2014/main" val="1681458234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994886027"/>
                    </a:ext>
                  </a:extLst>
                </a:gridCol>
                <a:gridCol w="555465">
                  <a:extLst>
                    <a:ext uri="{9D8B030D-6E8A-4147-A177-3AD203B41FA5}">
                      <a16:colId xmlns:a16="http://schemas.microsoft.com/office/drawing/2014/main" val="406985569"/>
                    </a:ext>
                  </a:extLst>
                </a:gridCol>
              </a:tblGrid>
              <a:tr h="275839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018226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1904247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05506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0.08%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0.05%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68771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 (8-bit)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0.07%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007042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78839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232732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4068230"/>
                  </a:ext>
                </a:extLst>
              </a:tr>
              <a:tr h="13287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3858511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89310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CE6-2.1a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9802678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CE6-2.2a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2607109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CE6-2.3a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1489643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60322270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642605"/>
                  </a:ext>
                </a:extLst>
              </a:tr>
              <a:tr h="26575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9572838"/>
                  </a:ext>
                </a:extLst>
              </a:tr>
              <a:tr h="2758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QP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582" marR="8582" marT="858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2838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67244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Transform Selection</a:t>
            </a:r>
          </a:p>
          <a:p>
            <a:pPr lvl="1"/>
            <a:r>
              <a:rPr lang="en-US" sz="3200" dirty="0"/>
              <a:t>DST-7/DCT-8 selection based on height and width</a:t>
            </a:r>
          </a:p>
          <a:p>
            <a:pPr lvl="2"/>
            <a:r>
              <a:rPr lang="en-US" sz="2800" dirty="0"/>
              <a:t>CE6-3.1a/b</a:t>
            </a:r>
          </a:p>
          <a:p>
            <a:pPr lvl="1"/>
            <a:r>
              <a:rPr lang="en-US" sz="3200" dirty="0"/>
              <a:t>Limiting max MTS to 16-point</a:t>
            </a:r>
          </a:p>
          <a:p>
            <a:pPr lvl="2"/>
            <a:r>
              <a:rPr lang="en-US" sz="2800" dirty="0"/>
              <a:t>CE6-3.1b, CE6-3.2b/c, CE6-3.7a, CE6-3.8 a/b</a:t>
            </a:r>
          </a:p>
          <a:p>
            <a:r>
              <a:rPr lang="en-US" sz="3600" u="sng" dirty="0"/>
              <a:t>Transform Signaling</a:t>
            </a:r>
          </a:p>
          <a:p>
            <a:pPr lvl="1"/>
            <a:r>
              <a:rPr lang="en-US" sz="3200" dirty="0"/>
              <a:t>One-dimensional DST-7/DCT-8 signaling</a:t>
            </a:r>
          </a:p>
          <a:p>
            <a:pPr lvl="2"/>
            <a:r>
              <a:rPr lang="en-US" sz="2800" dirty="0"/>
              <a:t>CE6-3.2a, CE6-3.3 a/b, CE6-3.8 a/b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1178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 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69" y="1690688"/>
            <a:ext cx="6265984" cy="4917232"/>
          </a:xfrm>
        </p:spPr>
        <p:txBody>
          <a:bodyPr>
            <a:normAutofit fontScale="70000" lnSpcReduction="20000"/>
          </a:bodyPr>
          <a:lstStyle/>
          <a:p>
            <a:r>
              <a:rPr lang="en-US" sz="3600" b="1" dirty="0"/>
              <a:t>CE6-1: </a:t>
            </a:r>
            <a:r>
              <a:rPr lang="en-CA" sz="3600" b="1" dirty="0"/>
              <a:t>Transform core design </a:t>
            </a:r>
            <a:r>
              <a:rPr lang="en-US" sz="3600" b="1" dirty="0"/>
              <a:t> </a:t>
            </a:r>
          </a:p>
          <a:p>
            <a:pPr lvl="1"/>
            <a:r>
              <a:rPr lang="en-CA" sz="3200" dirty="0"/>
              <a:t>19 CE tests, 7 proposals</a:t>
            </a:r>
          </a:p>
          <a:p>
            <a:pPr lvl="1"/>
            <a:r>
              <a:rPr lang="en-US" altLang="zh-CN" sz="3200" dirty="0"/>
              <a:t>14</a:t>
            </a:r>
            <a:r>
              <a:rPr lang="en-US" sz="3200" dirty="0"/>
              <a:t> related proposals</a:t>
            </a:r>
          </a:p>
          <a:p>
            <a:r>
              <a:rPr lang="en-US" sz="3600" b="1" dirty="0"/>
              <a:t>CE6-2: Fast transform</a:t>
            </a:r>
          </a:p>
          <a:p>
            <a:pPr lvl="1"/>
            <a:r>
              <a:rPr lang="en-CA" sz="3200" dirty="0"/>
              <a:t>3 tests, 3 proposals</a:t>
            </a:r>
          </a:p>
          <a:p>
            <a:pPr lvl="1"/>
            <a:r>
              <a:rPr lang="en-US" altLang="zh-CN" sz="3200" dirty="0"/>
              <a:t>2</a:t>
            </a:r>
            <a:r>
              <a:rPr lang="en-US" sz="3200" dirty="0"/>
              <a:t> related proposal</a:t>
            </a:r>
          </a:p>
          <a:p>
            <a:r>
              <a:rPr lang="en-US" sz="3600" b="1" dirty="0"/>
              <a:t>CE6-3: Transform selection and signaling</a:t>
            </a:r>
          </a:p>
          <a:p>
            <a:pPr lvl="1"/>
            <a:r>
              <a:rPr lang="en-CA" sz="3200" dirty="0"/>
              <a:t>10 tests, 5 proposals</a:t>
            </a:r>
          </a:p>
          <a:p>
            <a:pPr lvl="1"/>
            <a:r>
              <a:rPr lang="en-US" altLang="zh-CN" sz="3200" dirty="0"/>
              <a:t>6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CE6-4: Sub-block transform</a:t>
            </a:r>
          </a:p>
          <a:p>
            <a:pPr lvl="1"/>
            <a:r>
              <a:rPr lang="en-CA" sz="3200" dirty="0"/>
              <a:t>8 tests, 4 proposals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r>
              <a:rPr lang="en-US" sz="3600" b="1" dirty="0"/>
              <a:t>CE6-5: Secondary transform</a:t>
            </a:r>
          </a:p>
          <a:p>
            <a:pPr lvl="1"/>
            <a:r>
              <a:rPr lang="en-CA" sz="3200" dirty="0"/>
              <a:t>1 test, 1 proposal</a:t>
            </a:r>
          </a:p>
          <a:p>
            <a:pPr lvl="1"/>
            <a:r>
              <a:rPr lang="en-US" altLang="zh-CN" sz="3200" dirty="0"/>
              <a:t>0 </a:t>
            </a:r>
            <a:r>
              <a:rPr lang="en-US" sz="3200" dirty="0"/>
              <a:t>related proposal</a:t>
            </a:r>
          </a:p>
          <a:p>
            <a:pPr lvl="1"/>
            <a:endParaRPr lang="en-CA" sz="3200" dirty="0"/>
          </a:p>
          <a:p>
            <a:pPr lvl="1"/>
            <a:endParaRPr lang="en-CA" sz="32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AA392766-35FA-46C1-AEB4-184E8EAD1C15}"/>
              </a:ext>
            </a:extLst>
          </p:cNvPr>
          <p:cNvSpPr txBox="1">
            <a:spLocks/>
          </p:cNvSpPr>
          <p:nvPr/>
        </p:nvSpPr>
        <p:spPr>
          <a:xfrm>
            <a:off x="6560127" y="1639533"/>
            <a:ext cx="5205579" cy="2056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500" b="1" dirty="0"/>
              <a:t>Test Conditions</a:t>
            </a:r>
          </a:p>
          <a:p>
            <a:pPr lvl="1"/>
            <a:r>
              <a:rPr lang="en-CA" sz="2200" dirty="0"/>
              <a:t>CTC and CTC w/ Inter MTS enabled</a:t>
            </a:r>
          </a:p>
          <a:p>
            <a:pPr lvl="1"/>
            <a:r>
              <a:rPr lang="en-CA" sz="2200" dirty="0"/>
              <a:t>Additional Low QP tests </a:t>
            </a:r>
          </a:p>
          <a:p>
            <a:pPr lvl="2"/>
            <a:r>
              <a:rPr lang="en-CA" sz="1800" dirty="0"/>
              <a:t>Only for CE6-1 and CE6-2</a:t>
            </a:r>
          </a:p>
          <a:p>
            <a:pPr lvl="2"/>
            <a:r>
              <a:rPr lang="en-CA" sz="1800" dirty="0"/>
              <a:t>QP 1, 5, 9, 13, 100 frames</a:t>
            </a:r>
          </a:p>
          <a:p>
            <a:pPr lvl="2"/>
            <a:endParaRPr lang="en-CA" sz="1800" dirty="0"/>
          </a:p>
          <a:p>
            <a:pPr lvl="1"/>
            <a:endParaRPr lang="en-CA" sz="3200" dirty="0"/>
          </a:p>
        </p:txBody>
      </p:sp>
    </p:spTree>
    <p:extLst>
      <p:ext uri="{BB962C8B-B14F-4D97-AF65-F5344CB8AC3E}">
        <p14:creationId xmlns:p14="http://schemas.microsoft.com/office/powerpoint/2010/main" val="39851951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D8B0D5C-56F0-4E3C-970F-889FF3112A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295466"/>
              </p:ext>
            </p:extLst>
          </p:nvPr>
        </p:nvGraphicFramePr>
        <p:xfrm>
          <a:off x="230859" y="1973578"/>
          <a:ext cx="11722961" cy="4714939"/>
        </p:xfrm>
        <a:graphic>
          <a:graphicData uri="http://schemas.openxmlformats.org/drawingml/2006/table">
            <a:tbl>
              <a:tblPr firstRow="1" firstCol="1" bandRow="1"/>
              <a:tblGrid>
                <a:gridCol w="952956">
                  <a:extLst>
                    <a:ext uri="{9D8B030D-6E8A-4147-A177-3AD203B41FA5}">
                      <a16:colId xmlns:a16="http://schemas.microsoft.com/office/drawing/2014/main" val="356961109"/>
                    </a:ext>
                  </a:extLst>
                </a:gridCol>
                <a:gridCol w="1423219">
                  <a:extLst>
                    <a:ext uri="{9D8B030D-6E8A-4147-A177-3AD203B41FA5}">
                      <a16:colId xmlns:a16="http://schemas.microsoft.com/office/drawing/2014/main" val="3872438053"/>
                    </a:ext>
                  </a:extLst>
                </a:gridCol>
                <a:gridCol w="9346786">
                  <a:extLst>
                    <a:ext uri="{9D8B030D-6E8A-4147-A177-3AD203B41FA5}">
                      <a16:colId xmlns:a16="http://schemas.microsoft.com/office/drawing/2014/main" val="3389637845"/>
                    </a:ext>
                  </a:extLst>
                </a:gridCol>
              </a:tblGrid>
              <a:tr h="21894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0716184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JVET-M0303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32-point DST-7)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235526"/>
                  </a:ext>
                </a:extLst>
              </a:tr>
              <a:tr h="38156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6-3.1b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Shape adaptive transform selection (up to 16-point DST-7)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2210688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JVET-M0522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to smaller side in case of Nx64 and 64xN) for N &lt; 64, where max. MTS size is set to 32 by default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24705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Applying MTS for MxN in a way that DCT2 is used for M,N &gt; 16, and MTS is applied for M,N &lt;= 16. 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3881240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6-3.2c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with max. MTS size is set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6041941"/>
                  </a:ext>
                </a:extLst>
              </a:tr>
              <a:tr h="416301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6-3.3a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JVET-M0319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luma transform blocks (N &lt; 64), MTS can be applied to the shorter side.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3550774"/>
                  </a:ext>
                </a:extLst>
              </a:tr>
              <a:tr h="55524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6-3.3b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For 64xN and Nx64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luma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transform blocks (N&lt;64), MTS can be applied to the shorter side, with the increased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max_BT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and </a:t>
                      </a:r>
                      <a:r>
                        <a:rPr lang="en-US" sz="16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max_TT</a:t>
                      </a: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sizes for I-slices to 64.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6996262"/>
                  </a:ext>
                </a:extLst>
              </a:tr>
              <a:tr h="391565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6-3.7a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JVET-M0079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MTS size restriction to 16</a:t>
                      </a: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508916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JVET-M0498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32, and signal vertical transform if height is less than or equal to 16-point and and width is less than or equal to 32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8204884"/>
                  </a:ext>
                </a:extLst>
              </a:tr>
              <a:tr h="452906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6-3.8b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Signal horizontal transform if width is less than or equal to 16-point and height is less than or equal to 64, and signal vertical transform if height is less than or equal to 16-point and and width is less than or equal to 64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5379" marR="5537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61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2913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8430BA6-78FB-437F-B0BE-93215977AD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069597"/>
              </p:ext>
            </p:extLst>
          </p:nvPr>
        </p:nvGraphicFramePr>
        <p:xfrm>
          <a:off x="353961" y="2123222"/>
          <a:ext cx="11511112" cy="3053455"/>
        </p:xfrm>
        <a:graphic>
          <a:graphicData uri="http://schemas.openxmlformats.org/drawingml/2006/table">
            <a:tbl>
              <a:tblPr/>
              <a:tblGrid>
                <a:gridCol w="1043396">
                  <a:extLst>
                    <a:ext uri="{9D8B030D-6E8A-4147-A177-3AD203B41FA5}">
                      <a16:colId xmlns:a16="http://schemas.microsoft.com/office/drawing/2014/main" val="4089152762"/>
                    </a:ext>
                  </a:extLst>
                </a:gridCol>
                <a:gridCol w="1353344">
                  <a:extLst>
                    <a:ext uri="{9D8B030D-6E8A-4147-A177-3AD203B41FA5}">
                      <a16:colId xmlns:a16="http://schemas.microsoft.com/office/drawing/2014/main" val="24528569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37189041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8121054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4043007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955786170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053447210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7466444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807630819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4897467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1319449956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73940156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42455913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689104691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291340382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3666678763"/>
                    </a:ext>
                  </a:extLst>
                </a:gridCol>
                <a:gridCol w="543180">
                  <a:extLst>
                    <a:ext uri="{9D8B030D-6E8A-4147-A177-3AD203B41FA5}">
                      <a16:colId xmlns:a16="http://schemas.microsoft.com/office/drawing/2014/main" val="485455348"/>
                    </a:ext>
                  </a:extLst>
                </a:gridCol>
              </a:tblGrid>
              <a:tr h="24731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0173087"/>
                  </a:ext>
                </a:extLst>
              </a:tr>
              <a:tr h="422082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735665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9000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0396395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-0.16%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98%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0.02%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1005509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4834790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18910404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4404338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9963487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0609302"/>
                  </a:ext>
                </a:extLst>
              </a:tr>
              <a:tr h="23741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2137694"/>
                  </a:ext>
                </a:extLst>
              </a:tr>
              <a:tr h="2473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066982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EE5BFAF-C2FA-4804-8D98-40928971D0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982494"/>
              </p:ext>
            </p:extLst>
          </p:nvPr>
        </p:nvGraphicFramePr>
        <p:xfrm>
          <a:off x="353955" y="5699884"/>
          <a:ext cx="11511106" cy="895240"/>
        </p:xfrm>
        <a:graphic>
          <a:graphicData uri="http://schemas.openxmlformats.org/drawingml/2006/table">
            <a:tbl>
              <a:tblPr/>
              <a:tblGrid>
                <a:gridCol w="1043395">
                  <a:extLst>
                    <a:ext uri="{9D8B030D-6E8A-4147-A177-3AD203B41FA5}">
                      <a16:colId xmlns:a16="http://schemas.microsoft.com/office/drawing/2014/main" val="2580733760"/>
                    </a:ext>
                  </a:extLst>
                </a:gridCol>
                <a:gridCol w="1353345">
                  <a:extLst>
                    <a:ext uri="{9D8B030D-6E8A-4147-A177-3AD203B41FA5}">
                      <a16:colId xmlns:a16="http://schemas.microsoft.com/office/drawing/2014/main" val="174896239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2400078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94128141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569530583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706102231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9864346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535161338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2563220055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420100797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140649448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07847915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365089027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117271403"/>
                    </a:ext>
                  </a:extLst>
                </a:gridCol>
                <a:gridCol w="650588">
                  <a:extLst>
                    <a:ext uri="{9D8B030D-6E8A-4147-A177-3AD203B41FA5}">
                      <a16:colId xmlns:a16="http://schemas.microsoft.com/office/drawing/2014/main" val="956465455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3612097422"/>
                    </a:ext>
                  </a:extLst>
                </a:gridCol>
                <a:gridCol w="543179">
                  <a:extLst>
                    <a:ext uri="{9D8B030D-6E8A-4147-A177-3AD203B41FA5}">
                      <a16:colId xmlns:a16="http://schemas.microsoft.com/office/drawing/2014/main" val="4091269785"/>
                    </a:ext>
                  </a:extLst>
                </a:gridCol>
              </a:tblGrid>
              <a:tr h="225834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vs. VTM-3.0, MTS off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936730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894998"/>
                  </a:ext>
                </a:extLst>
              </a:tr>
              <a:tr h="21680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371693"/>
                  </a:ext>
                </a:extLst>
              </a:tr>
              <a:tr h="22583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32938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09020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400" dirty="0">
                <a:latin typeface="+mn-lt"/>
              </a:rPr>
              <a:t>CE6-3 </a:t>
            </a:r>
            <a:r>
              <a:rPr lang="en-US" sz="5400" b="1" dirty="0"/>
              <a:t>Transform selection and signaling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C785A316-CD2E-4E6E-B699-B9AA98F8E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836367"/>
              </p:ext>
            </p:extLst>
          </p:nvPr>
        </p:nvGraphicFramePr>
        <p:xfrm>
          <a:off x="442424" y="2207236"/>
          <a:ext cx="11304664" cy="3448766"/>
        </p:xfrm>
        <a:graphic>
          <a:graphicData uri="http://schemas.openxmlformats.org/drawingml/2006/table">
            <a:tbl>
              <a:tblPr/>
              <a:tblGrid>
                <a:gridCol w="1024682">
                  <a:extLst>
                    <a:ext uri="{9D8B030D-6E8A-4147-A177-3AD203B41FA5}">
                      <a16:colId xmlns:a16="http://schemas.microsoft.com/office/drawing/2014/main" val="3678276155"/>
                    </a:ext>
                  </a:extLst>
                </a:gridCol>
                <a:gridCol w="1329074">
                  <a:extLst>
                    <a:ext uri="{9D8B030D-6E8A-4147-A177-3AD203B41FA5}">
                      <a16:colId xmlns:a16="http://schemas.microsoft.com/office/drawing/2014/main" val="387431471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4873800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482154393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190711329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2182213910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95616816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507864864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807930101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76471603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2684254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1512641505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4078566449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1795974188"/>
                    </a:ext>
                  </a:extLst>
                </a:gridCol>
                <a:gridCol w="638920">
                  <a:extLst>
                    <a:ext uri="{9D8B030D-6E8A-4147-A177-3AD203B41FA5}">
                      <a16:colId xmlns:a16="http://schemas.microsoft.com/office/drawing/2014/main" val="263281438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51497912"/>
                    </a:ext>
                  </a:extLst>
                </a:gridCol>
                <a:gridCol w="533438">
                  <a:extLst>
                    <a:ext uri="{9D8B030D-6E8A-4147-A177-3AD203B41FA5}">
                      <a16:colId xmlns:a16="http://schemas.microsoft.com/office/drawing/2014/main" val="3731468258"/>
                    </a:ext>
                  </a:extLst>
                </a:gridCol>
              </a:tblGrid>
              <a:tr h="29730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938037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690429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52776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019165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550573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923584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CE6-3.2c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17610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737932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CE6-3.3b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2474930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CE6-3.7a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204256"/>
                  </a:ext>
                </a:extLst>
              </a:tr>
              <a:tr h="28541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2890971"/>
                  </a:ext>
                </a:extLst>
              </a:tr>
              <a:tr h="29730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CE6-3.8b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36859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01790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Spatially varying transform</a:t>
            </a:r>
          </a:p>
          <a:p>
            <a:pPr lvl="1"/>
            <a:r>
              <a:rPr lang="en-US" sz="3200" dirty="0"/>
              <a:t>Only one sub-block has non-zero coefficient</a:t>
            </a:r>
          </a:p>
          <a:p>
            <a:pPr lvl="1"/>
            <a:r>
              <a:rPr lang="en-US" sz="3200" dirty="0"/>
              <a:t>CE6-4.1 a/b/c/d/e</a:t>
            </a:r>
            <a:endParaRPr lang="en-US" sz="2800" dirty="0"/>
          </a:p>
          <a:p>
            <a:r>
              <a:rPr lang="en-US" sz="3600" u="sng" dirty="0"/>
              <a:t>RQT-like sub-block transform</a:t>
            </a:r>
          </a:p>
          <a:p>
            <a:pPr lvl="1"/>
            <a:r>
              <a:rPr lang="en-US" sz="3200" dirty="0"/>
              <a:t>CE6-4.2a, CE6-4.3a, CE6-4.4a</a:t>
            </a:r>
            <a:endParaRPr lang="en-US" sz="2800" dirty="0"/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8113349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D8759AE-8A87-438C-BCD9-F078765F79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554757"/>
              </p:ext>
            </p:extLst>
          </p:nvPr>
        </p:nvGraphicFramePr>
        <p:xfrm>
          <a:off x="279870" y="1967747"/>
          <a:ext cx="11755064" cy="4720646"/>
        </p:xfrm>
        <a:graphic>
          <a:graphicData uri="http://schemas.openxmlformats.org/drawingml/2006/table">
            <a:tbl>
              <a:tblPr firstRow="1" firstCol="1" bandRow="1"/>
              <a:tblGrid>
                <a:gridCol w="1246588">
                  <a:extLst>
                    <a:ext uri="{9D8B030D-6E8A-4147-A177-3AD203B41FA5}">
                      <a16:colId xmlns:a16="http://schemas.microsoft.com/office/drawing/2014/main" val="2689899728"/>
                    </a:ext>
                  </a:extLst>
                </a:gridCol>
                <a:gridCol w="1846848">
                  <a:extLst>
                    <a:ext uri="{9D8B030D-6E8A-4147-A177-3AD203B41FA5}">
                      <a16:colId xmlns:a16="http://schemas.microsoft.com/office/drawing/2014/main" val="2414239905"/>
                    </a:ext>
                  </a:extLst>
                </a:gridCol>
                <a:gridCol w="8661628">
                  <a:extLst>
                    <a:ext uri="{9D8B030D-6E8A-4147-A177-3AD203B41FA5}">
                      <a16:colId xmlns:a16="http://schemas.microsoft.com/office/drawing/2014/main" val="3639406210"/>
                    </a:ext>
                  </a:extLst>
                </a:gridCol>
              </a:tblGrid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Test #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757170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5729524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6-4.1b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always DCT-2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087963"/>
                  </a:ext>
                </a:extLst>
              </a:tr>
              <a:tr h="61234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6-4.1c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(two transform candidates each TU)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5243062"/>
                  </a:ext>
                </a:extLst>
              </a:tr>
              <a:tr h="875819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6-4.1d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signaled (four transform candidates each TU, like inter MTS but with more complex context modeling)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3702255"/>
                  </a:ext>
                </a:extLst>
              </a:tr>
              <a:tr h="86362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6-4.1e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Sub-block Transform (SBT) for inter blocks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with Quad-tree split (max TU depth still 1)</a:t>
                      </a:r>
                    </a:p>
                    <a:p>
                      <a:pPr marL="0" marR="0" algn="just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 transform type of residual TU inferred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5439860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6-4.2a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JVET-M0523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5616173"/>
                  </a:ext>
                </a:extLst>
              </a:tr>
              <a:tr h="292032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6-4.3a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JVET-M0499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1391635"/>
                  </a:ext>
                </a:extLst>
              </a:tr>
              <a:tr h="28405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6-4.4a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JVET-M0141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RQT-like concept of transform sub-block splitting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94151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12023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CE6-4 </a:t>
            </a:r>
            <a:r>
              <a:rPr lang="en-US" sz="5400" b="1" dirty="0"/>
              <a:t>Sub-block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5C9A4F-D465-4747-B0EC-19491E15D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2364721"/>
              </p:ext>
            </p:extLst>
          </p:nvPr>
        </p:nvGraphicFramePr>
        <p:xfrm>
          <a:off x="344127" y="2058077"/>
          <a:ext cx="11425083" cy="4449146"/>
        </p:xfrm>
        <a:graphic>
          <a:graphicData uri="http://schemas.openxmlformats.org/drawingml/2006/table">
            <a:tbl>
              <a:tblPr/>
              <a:tblGrid>
                <a:gridCol w="1035598">
                  <a:extLst>
                    <a:ext uri="{9D8B030D-6E8A-4147-A177-3AD203B41FA5}">
                      <a16:colId xmlns:a16="http://schemas.microsoft.com/office/drawing/2014/main" val="891191410"/>
                    </a:ext>
                  </a:extLst>
                </a:gridCol>
                <a:gridCol w="1343231">
                  <a:extLst>
                    <a:ext uri="{9D8B030D-6E8A-4147-A177-3AD203B41FA5}">
                      <a16:colId xmlns:a16="http://schemas.microsoft.com/office/drawing/2014/main" val="1527956575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4429440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60791179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72407847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7390111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2275082883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2728489318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87489019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55899033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1497833577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49869162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794527144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3038770540"/>
                    </a:ext>
                  </a:extLst>
                </a:gridCol>
                <a:gridCol w="645726">
                  <a:extLst>
                    <a:ext uri="{9D8B030D-6E8A-4147-A177-3AD203B41FA5}">
                      <a16:colId xmlns:a16="http://schemas.microsoft.com/office/drawing/2014/main" val="1018837264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434368358"/>
                    </a:ext>
                  </a:extLst>
                </a:gridCol>
                <a:gridCol w="539120">
                  <a:extLst>
                    <a:ext uri="{9D8B030D-6E8A-4147-A177-3AD203B41FA5}">
                      <a16:colId xmlns:a16="http://schemas.microsoft.com/office/drawing/2014/main" val="3592352346"/>
                    </a:ext>
                  </a:extLst>
                </a:gridCol>
              </a:tblGrid>
              <a:tr h="229070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337303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26169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582302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77198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959618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97432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9420487"/>
                  </a:ext>
                </a:extLst>
              </a:tr>
              <a:tr h="110893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75891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 + 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719125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34799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368941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402317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CE6-4.1b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9377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CE6-4.1c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296675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CE6-4.1d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4594412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CE6-4.1e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5888379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CE6-4.2a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-0.25%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0.06%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0.24%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120%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-0.40%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-0.23%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0.31%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124%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101%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328534"/>
                  </a:ext>
                </a:extLst>
              </a:tr>
              <a:tr h="21990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CE6-4.3a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highlight>
                          <a:srgbClr val="C0C0C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C0C0C0"/>
                          </a:highlight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011073"/>
                  </a:ext>
                </a:extLst>
              </a:tr>
              <a:tr h="2290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CE6-4.4a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EAAA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8426" marR="8426" marT="842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426" marR="8426" marT="842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342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58556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Test description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BD92B2F-A0C5-4BC7-A6D7-681B014215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247304"/>
              </p:ext>
            </p:extLst>
          </p:nvPr>
        </p:nvGraphicFramePr>
        <p:xfrm>
          <a:off x="485369" y="2067401"/>
          <a:ext cx="11086322" cy="1734820"/>
        </p:xfrm>
        <a:graphic>
          <a:graphicData uri="http://schemas.openxmlformats.org/drawingml/2006/table">
            <a:tbl>
              <a:tblPr firstRow="1" firstCol="1" bandRow="1"/>
              <a:tblGrid>
                <a:gridCol w="1324248">
                  <a:extLst>
                    <a:ext uri="{9D8B030D-6E8A-4147-A177-3AD203B41FA5}">
                      <a16:colId xmlns:a16="http://schemas.microsoft.com/office/drawing/2014/main" val="2850134637"/>
                    </a:ext>
                  </a:extLst>
                </a:gridCol>
                <a:gridCol w="1502685">
                  <a:extLst>
                    <a:ext uri="{9D8B030D-6E8A-4147-A177-3AD203B41FA5}">
                      <a16:colId xmlns:a16="http://schemas.microsoft.com/office/drawing/2014/main" val="620837907"/>
                    </a:ext>
                  </a:extLst>
                </a:gridCol>
                <a:gridCol w="8259389">
                  <a:extLst>
                    <a:ext uri="{9D8B030D-6E8A-4147-A177-3AD203B41FA5}">
                      <a16:colId xmlns:a16="http://schemas.microsoft.com/office/drawing/2014/main" val="2719618601"/>
                    </a:ext>
                  </a:extLst>
                </a:gridCol>
              </a:tblGrid>
              <a:tr h="251251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8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496757"/>
                  </a:ext>
                </a:extLst>
              </a:tr>
              <a:tr h="1007960"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6-5.1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JVET-M0292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Reduced Secondary Transform (RST)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Searching best configurations of RST parameters, such as the number of transform kernels, transform set, and matrix dimension.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- RST index signaling optimization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2849087"/>
                  </a:ext>
                </a:extLst>
              </a:tr>
            </a:tbl>
          </a:graphicData>
        </a:graphic>
      </p:graphicFrame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4902308"/>
              </p:ext>
            </p:extLst>
          </p:nvPr>
        </p:nvGraphicFramePr>
        <p:xfrm>
          <a:off x="485369" y="3935725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92B4452-211B-413B-9BF2-460CF31C7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3075081"/>
              </p:ext>
            </p:extLst>
          </p:nvPr>
        </p:nvGraphicFramePr>
        <p:xfrm>
          <a:off x="485369" y="5440829"/>
          <a:ext cx="4431929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17853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3114076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#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2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Test 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 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+ 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B</a:t>
                      </a: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+ 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843187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3793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Results summary</a:t>
            </a:r>
          </a:p>
          <a:p>
            <a:pPr lvl="2"/>
            <a:endParaRPr lang="en-US" sz="2800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CE6-5 </a:t>
            </a:r>
            <a:r>
              <a:rPr lang="en-US" sz="5400" b="1" dirty="0"/>
              <a:t>Secondary transform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A811D9B-D10F-4D6F-92DE-E767A25714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282680"/>
              </p:ext>
            </p:extLst>
          </p:nvPr>
        </p:nvGraphicFramePr>
        <p:xfrm>
          <a:off x="485369" y="2057400"/>
          <a:ext cx="11086322" cy="1371600"/>
        </p:xfrm>
        <a:graphic>
          <a:graphicData uri="http://schemas.openxmlformats.org/drawingml/2006/table">
            <a:tbl>
              <a:tblPr firstRow="1" firstCol="1" bandRow="1"/>
              <a:tblGrid>
                <a:gridCol w="1328537">
                  <a:extLst>
                    <a:ext uri="{9D8B030D-6E8A-4147-A177-3AD203B41FA5}">
                      <a16:colId xmlns:a16="http://schemas.microsoft.com/office/drawing/2014/main" val="799229188"/>
                    </a:ext>
                  </a:extLst>
                </a:gridCol>
                <a:gridCol w="9757785">
                  <a:extLst>
                    <a:ext uri="{9D8B030D-6E8A-4147-A177-3AD203B41FA5}">
                      <a16:colId xmlns:a16="http://schemas.microsoft.com/office/drawing/2014/main" val="2014534435"/>
                    </a:ext>
                  </a:extLst>
                </a:gridCol>
              </a:tblGrid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Feature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Description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5098804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(A)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4 transform sets (instead of 35). 2 transforms per set.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3602048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(B)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Restricted RST to allow maximum 8 multiplications/pixel 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2737522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(C)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RST is disabled for 4x4 TU.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436321"/>
                  </a:ext>
                </a:extLst>
              </a:tr>
              <a:tr h="272729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(D)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8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16x48 matrices are employed instead of 16x64 ones.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165148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85B14E9-9FBE-43C3-91B2-E6E62BF8B9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817908"/>
              </p:ext>
            </p:extLst>
          </p:nvPr>
        </p:nvGraphicFramePr>
        <p:xfrm>
          <a:off x="485369" y="3688521"/>
          <a:ext cx="11086326" cy="2718671"/>
        </p:xfrm>
        <a:graphic>
          <a:graphicData uri="http://schemas.openxmlformats.org/drawingml/2006/table">
            <a:tbl>
              <a:tblPr/>
              <a:tblGrid>
                <a:gridCol w="1456722">
                  <a:extLst>
                    <a:ext uri="{9D8B030D-6E8A-4147-A177-3AD203B41FA5}">
                      <a16:colId xmlns:a16="http://schemas.microsoft.com/office/drawing/2014/main" val="1307616347"/>
                    </a:ext>
                  </a:extLst>
                </a:gridCol>
                <a:gridCol w="1244988">
                  <a:extLst>
                    <a:ext uri="{9D8B030D-6E8A-4147-A177-3AD203B41FA5}">
                      <a16:colId xmlns:a16="http://schemas.microsoft.com/office/drawing/2014/main" val="2818635813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704660059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41762446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996187701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868900137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8045278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2551265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46114746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4115055213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64366664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2336024620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182973517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2382626145"/>
                    </a:ext>
                  </a:extLst>
                </a:gridCol>
                <a:gridCol w="598498">
                  <a:extLst>
                    <a:ext uri="{9D8B030D-6E8A-4147-A177-3AD203B41FA5}">
                      <a16:colId xmlns:a16="http://schemas.microsoft.com/office/drawing/2014/main" val="362093175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541942224"/>
                    </a:ext>
                  </a:extLst>
                </a:gridCol>
                <a:gridCol w="499689">
                  <a:extLst>
                    <a:ext uri="{9D8B030D-6E8A-4147-A177-3AD203B41FA5}">
                      <a16:colId xmlns:a16="http://schemas.microsoft.com/office/drawing/2014/main" val="983458339"/>
                    </a:ext>
                  </a:extLst>
                </a:gridCol>
              </a:tblGrid>
              <a:tr h="27969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568675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0502959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8434796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142554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-1.25%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0635212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456066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1)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-0.91%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115795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2)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-0.80%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-2.27%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4088913"/>
                  </a:ext>
                </a:extLst>
              </a:tr>
              <a:tr h="26851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3)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-1.61%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-2.03%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-1.21%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61731"/>
                  </a:ext>
                </a:extLst>
              </a:tr>
              <a:tr h="279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CE6-5.1 (Test 4)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Inter MTS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048" marR="8048" marT="804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121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4066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9675C5-5E00-44A8-A6F5-DD1FDDF6E45A}"/>
              </a:ext>
            </a:extLst>
          </p:cNvPr>
          <p:cNvSpPr txBox="1"/>
          <p:nvPr/>
        </p:nvSpPr>
        <p:spPr>
          <a:xfrm>
            <a:off x="3606444" y="2116655"/>
            <a:ext cx="876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B6011F-278D-4A5E-9B16-CF5008616217}"/>
              </a:ext>
            </a:extLst>
          </p:cNvPr>
          <p:cNvSpPr txBox="1"/>
          <p:nvPr/>
        </p:nvSpPr>
        <p:spPr>
          <a:xfrm>
            <a:off x="8388393" y="2116654"/>
            <a:ext cx="1944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 (low QP)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DBB8FFC-B549-429F-99BC-5B51C7E469A2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67DB02A-7E6B-47EB-9441-B3BEDC9DC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885" y="2525318"/>
            <a:ext cx="11818230" cy="3737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056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5C6D0-D661-43F6-9A88-B070F0A1C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641978-1EA9-4838-8FA3-52EE134D6245}"/>
              </a:ext>
            </a:extLst>
          </p:cNvPr>
          <p:cNvSpPr txBox="1"/>
          <p:nvPr/>
        </p:nvSpPr>
        <p:spPr>
          <a:xfrm>
            <a:off x="119389" y="1423853"/>
            <a:ext cx="11569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Results summary</a:t>
            </a:r>
            <a:endParaRPr lang="en-US" sz="2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4F3FC9B-F717-40DA-8771-465D4DA20CAD}"/>
              </a:ext>
            </a:extLst>
          </p:cNvPr>
          <p:cNvSpPr txBox="1"/>
          <p:nvPr/>
        </p:nvSpPr>
        <p:spPr>
          <a:xfrm>
            <a:off x="2685649" y="2116654"/>
            <a:ext cx="24895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9C0C79-7C39-42DF-AE98-35351747BC5C}"/>
              </a:ext>
            </a:extLst>
          </p:cNvPr>
          <p:cNvSpPr txBox="1"/>
          <p:nvPr/>
        </p:nvSpPr>
        <p:spPr>
          <a:xfrm>
            <a:off x="7507031" y="2116653"/>
            <a:ext cx="36767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CTC, w/ Inter MTS (low QP)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9E48F7-3C79-43B0-900C-3A9AD2F7AF33}"/>
              </a:ext>
            </a:extLst>
          </p:cNvPr>
          <p:cNvSpPr txBox="1"/>
          <p:nvPr/>
        </p:nvSpPr>
        <p:spPr>
          <a:xfrm>
            <a:off x="8619631" y="6262495"/>
            <a:ext cx="3452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*</a:t>
            </a:r>
            <a:r>
              <a:rPr lang="en-US" dirty="0"/>
              <a:t>Late for SW release deadline (T2)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A7337A-059C-4585-B2F8-8FB52E0C0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461" y="2578318"/>
            <a:ext cx="11905078" cy="3684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496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48087" y="1690688"/>
            <a:ext cx="5757759" cy="4845763"/>
          </a:xfrm>
        </p:spPr>
        <p:txBody>
          <a:bodyPr>
            <a:normAutofit/>
          </a:bodyPr>
          <a:lstStyle/>
          <a:p>
            <a:r>
              <a:rPr lang="en-US" sz="3200" u="sng" dirty="0"/>
              <a:t>Simplification</a:t>
            </a:r>
          </a:p>
          <a:p>
            <a:pPr lvl="1"/>
            <a:r>
              <a:rPr lang="en-US" sz="2800" dirty="0"/>
              <a:t>Memory reduction</a:t>
            </a:r>
          </a:p>
          <a:p>
            <a:pPr lvl="2"/>
            <a:r>
              <a:rPr lang="en-US" sz="2400" dirty="0"/>
              <a:t>CE6-1.1 c/e</a:t>
            </a:r>
          </a:p>
          <a:p>
            <a:pPr lvl="2"/>
            <a:r>
              <a:rPr lang="en-US" sz="2400" dirty="0"/>
              <a:t>CE6-1.2 a</a:t>
            </a:r>
          </a:p>
          <a:p>
            <a:pPr lvl="2"/>
            <a:r>
              <a:rPr lang="en-US" sz="2400" dirty="0"/>
              <a:t>CE6-1.3 a/b</a:t>
            </a:r>
          </a:p>
          <a:p>
            <a:pPr lvl="2"/>
            <a:r>
              <a:rPr lang="en-US" sz="2400" dirty="0"/>
              <a:t>CE6-1.4 a/c, CE6-1.5 a/c</a:t>
            </a:r>
          </a:p>
          <a:p>
            <a:pPr lvl="1"/>
            <a:r>
              <a:rPr lang="en-US" sz="2800" dirty="0"/>
              <a:t>Complexity (operation) reduction</a:t>
            </a:r>
          </a:p>
          <a:p>
            <a:pPr lvl="2"/>
            <a:r>
              <a:rPr lang="en-US" sz="2400" dirty="0"/>
              <a:t>CE6-1.1 d</a:t>
            </a:r>
          </a:p>
          <a:p>
            <a:pPr lvl="2"/>
            <a:r>
              <a:rPr lang="en-US" sz="2400" dirty="0"/>
              <a:t>CE6-1.3 b</a:t>
            </a:r>
          </a:p>
          <a:p>
            <a:pPr lvl="2"/>
            <a:r>
              <a:rPr lang="en-US" sz="2400" dirty="0"/>
              <a:t>CE6-1.4 a/c, CE6-1.5a/c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CA8903B-44B8-4621-985D-439A77ECE0B8}"/>
              </a:ext>
            </a:extLst>
          </p:cNvPr>
          <p:cNvSpPr/>
          <p:nvPr/>
        </p:nvSpPr>
        <p:spPr>
          <a:xfrm>
            <a:off x="431232" y="1690688"/>
            <a:ext cx="4572000" cy="31449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3200" u="sng" dirty="0"/>
              <a:t>Coding efficiency</a:t>
            </a:r>
          </a:p>
          <a:p>
            <a:pPr marL="685800" lvl="1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Replacing 4-pt DST-7 by DST-4</a:t>
            </a:r>
          </a:p>
          <a:p>
            <a:pPr marL="1143000" lvl="4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CE6-1.1a/b, CE6-1.6a/b/c</a:t>
            </a:r>
            <a:endParaRPr lang="en-US" sz="2400" dirty="0">
              <a:solidFill>
                <a:srgbClr val="FF0000"/>
              </a:solidFill>
            </a:endParaRPr>
          </a:p>
          <a:p>
            <a:pPr marL="685800" lvl="2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sz="2800" dirty="0"/>
              <a:t>Enabling 64-point MTS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CE6-1.4 b/d</a:t>
            </a:r>
          </a:p>
          <a:p>
            <a:pPr marL="1143000" lvl="2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en-US" sz="2400" dirty="0"/>
              <a:t>CE6-1.5 b/d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69F58EB-9CBF-4810-9B8D-7BF3C10C6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33015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0489F53-9654-41CA-ACD9-5906A5568B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0633957"/>
              </p:ext>
            </p:extLst>
          </p:nvPr>
        </p:nvGraphicFramePr>
        <p:xfrm>
          <a:off x="838200" y="3061108"/>
          <a:ext cx="10558708" cy="2477918"/>
        </p:xfrm>
        <a:graphic>
          <a:graphicData uri="http://schemas.openxmlformats.org/drawingml/2006/table">
            <a:tbl>
              <a:tblPr firstRow="1" firstCol="1" bandRow="1"/>
              <a:tblGrid>
                <a:gridCol w="1060611">
                  <a:extLst>
                    <a:ext uri="{9D8B030D-6E8A-4147-A177-3AD203B41FA5}">
                      <a16:colId xmlns:a16="http://schemas.microsoft.com/office/drawing/2014/main" val="359924615"/>
                    </a:ext>
                  </a:extLst>
                </a:gridCol>
                <a:gridCol w="1819037">
                  <a:extLst>
                    <a:ext uri="{9D8B030D-6E8A-4147-A177-3AD203B41FA5}">
                      <a16:colId xmlns:a16="http://schemas.microsoft.com/office/drawing/2014/main" val="3695500389"/>
                    </a:ext>
                  </a:extLst>
                </a:gridCol>
                <a:gridCol w="7679060">
                  <a:extLst>
                    <a:ext uri="{9D8B030D-6E8A-4147-A177-3AD203B41FA5}">
                      <a16:colId xmlns:a16="http://schemas.microsoft.com/office/drawing/2014/main" val="2470431068"/>
                    </a:ext>
                  </a:extLst>
                </a:gridCol>
              </a:tblGrid>
              <a:tr h="574744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2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1679314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6-1.1a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JVET-M0496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JVET-L0287: </a:t>
                      </a:r>
                      <a:r>
                        <a:rPr lang="en-CA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Replacing </a:t>
                      </a: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4-pt DST-7 / DCT-8 by 4-pt DST-4 / DCT-4 used in MTS 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984123"/>
                  </a:ext>
                </a:extLst>
              </a:tr>
              <a:tr h="951587"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6-1.6a</a:t>
                      </a:r>
                      <a:endParaRPr lang="en-US" sz="2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JVET-M0521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JVET-L0395:4-pt DST-4 and DCT-4 replacing DST-7 and DCT-8 used in MTS</a:t>
                      </a:r>
                    </a:p>
                  </a:txBody>
                  <a:tcPr marL="127984" marR="12798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86138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4456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lvl="1"/>
            <a:r>
              <a:rPr lang="en-US" sz="2800" dirty="0"/>
              <a:t>Replacing 4-pt DST-7 by DST-4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9B6D386-0EC2-4667-8557-6E98B08F1D6D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885301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1479386687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202200143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45425864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038360785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880694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45181058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8339133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16086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16081921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12365155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9670820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8523908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54330119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72843462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428406797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11856296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1732165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592069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694400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836937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436316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169455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452763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78080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1329086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CE6-1.1a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053971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CE6-1.6a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 + Inter MTS, Low QP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97125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114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62113D4-E100-42A7-97F6-251755B461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1951339"/>
              </p:ext>
            </p:extLst>
          </p:nvPr>
        </p:nvGraphicFramePr>
        <p:xfrm>
          <a:off x="948612" y="2983427"/>
          <a:ext cx="10221541" cy="3631974"/>
        </p:xfrm>
        <a:graphic>
          <a:graphicData uri="http://schemas.openxmlformats.org/drawingml/2006/table">
            <a:tbl>
              <a:tblPr firstRow="1" firstCol="1" bandRow="1"/>
              <a:tblGrid>
                <a:gridCol w="1026743">
                  <a:extLst>
                    <a:ext uri="{9D8B030D-6E8A-4147-A177-3AD203B41FA5}">
                      <a16:colId xmlns:a16="http://schemas.microsoft.com/office/drawing/2014/main" val="1300461026"/>
                    </a:ext>
                  </a:extLst>
                </a:gridCol>
                <a:gridCol w="1760950">
                  <a:extLst>
                    <a:ext uri="{9D8B030D-6E8A-4147-A177-3AD203B41FA5}">
                      <a16:colId xmlns:a16="http://schemas.microsoft.com/office/drawing/2014/main" val="3134077881"/>
                    </a:ext>
                  </a:extLst>
                </a:gridCol>
                <a:gridCol w="7433848">
                  <a:extLst>
                    <a:ext uri="{9D8B030D-6E8A-4147-A177-3AD203B41FA5}">
                      <a16:colId xmlns:a16="http://schemas.microsoft.com/office/drawing/2014/main" val="1171181622"/>
                    </a:ext>
                  </a:extLst>
                </a:gridCol>
              </a:tblGrid>
              <a:tr h="264598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Test #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Docs.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9362742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6-1.4a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JVET-M0538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318907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4584583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289138"/>
                  </a:ext>
                </a:extLst>
              </a:tr>
              <a:tr h="418550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6-1.4d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JVET-L0386, JVET-L0682: TAF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656648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6-1.5a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JVET-M0080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423032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6-1.5b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5434136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 and 32-pt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60510"/>
                  </a:ext>
                </a:extLst>
              </a:tr>
              <a:tr h="423294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de-DE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6-1.5d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07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JVET-L0135: TAF simplification for 16-pt, 32-pt and 64-pt MTS</a:t>
                      </a:r>
                    </a:p>
                  </a:txBody>
                  <a:tcPr marL="68375" marR="683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70856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804960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04A84-B242-47B8-B190-787C322ED6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7066" y="1769640"/>
            <a:ext cx="11086322" cy="4845763"/>
          </a:xfrm>
        </p:spPr>
        <p:txBody>
          <a:bodyPr>
            <a:normAutofit/>
          </a:bodyPr>
          <a:lstStyle/>
          <a:p>
            <a:r>
              <a:rPr lang="en-US" sz="3600" u="sng" dirty="0"/>
              <a:t>Coding efficiency</a:t>
            </a:r>
          </a:p>
          <a:p>
            <a:pPr marL="685800" lvl="2">
              <a:spcBef>
                <a:spcPts val="1000"/>
              </a:spcBef>
            </a:pPr>
            <a:r>
              <a:rPr lang="en-US" sz="2800" dirty="0"/>
              <a:t>Enabling 64-point MTS</a:t>
            </a:r>
          </a:p>
          <a:p>
            <a:endParaRPr lang="en-US" sz="3600" u="sng" dirty="0"/>
          </a:p>
          <a:p>
            <a:pPr lvl="1"/>
            <a:endParaRPr lang="en-US" sz="2400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7D1FCD1-39FE-4063-B6AA-47E855F88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sz="5400" dirty="0">
                <a:latin typeface="+mn-lt"/>
              </a:rPr>
              <a:t>CE6-1 </a:t>
            </a:r>
            <a:r>
              <a:rPr lang="en-CA" sz="5400" b="1" dirty="0"/>
              <a:t>Transform core design </a:t>
            </a:r>
            <a:endParaRPr lang="en-US" sz="5400" dirty="0">
              <a:latin typeface="+mn-lt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A79C3FC-5A14-475B-A56D-D83F8655FC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721501"/>
              </p:ext>
            </p:extLst>
          </p:nvPr>
        </p:nvGraphicFramePr>
        <p:xfrm>
          <a:off x="838200" y="2924272"/>
          <a:ext cx="10515601" cy="3279460"/>
        </p:xfrm>
        <a:graphic>
          <a:graphicData uri="http://schemas.openxmlformats.org/drawingml/2006/table">
            <a:tbl>
              <a:tblPr/>
              <a:tblGrid>
                <a:gridCol w="724112">
                  <a:extLst>
                    <a:ext uri="{9D8B030D-6E8A-4147-A177-3AD203B41FA5}">
                      <a16:colId xmlns:a16="http://schemas.microsoft.com/office/drawing/2014/main" val="3875589373"/>
                    </a:ext>
                  </a:extLst>
                </a:gridCol>
                <a:gridCol w="1884821">
                  <a:extLst>
                    <a:ext uri="{9D8B030D-6E8A-4147-A177-3AD203B41FA5}">
                      <a16:colId xmlns:a16="http://schemas.microsoft.com/office/drawing/2014/main" val="168453028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2827424583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35654221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789076232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271487338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273300247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887411122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620013897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168723440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3665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41994720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618997011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1464017859"/>
                    </a:ext>
                  </a:extLst>
                </a:gridCol>
                <a:gridCol w="564382">
                  <a:extLst>
                    <a:ext uri="{9D8B030D-6E8A-4147-A177-3AD203B41FA5}">
                      <a16:colId xmlns:a16="http://schemas.microsoft.com/office/drawing/2014/main" val="388578671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557743426"/>
                    </a:ext>
                  </a:extLst>
                </a:gridCol>
                <a:gridCol w="471205">
                  <a:extLst>
                    <a:ext uri="{9D8B030D-6E8A-4147-A177-3AD203B41FA5}">
                      <a16:colId xmlns:a16="http://schemas.microsoft.com/office/drawing/2014/main" val="3902280688"/>
                    </a:ext>
                  </a:extLst>
                </a:gridCol>
              </a:tblGrid>
              <a:tr h="32794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926492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#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Test Condition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47160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1768242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991795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819055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CE6-1.4d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4748420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CE6-1.5a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655097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CE6-1.5b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52657459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CE6-1.5c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3202393"/>
                  </a:ext>
                </a:extLst>
              </a:tr>
              <a:tr h="32794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CE6-1.5d</a:t>
                      </a:r>
                    </a:p>
                  </a:txBody>
                  <a:tcPr marL="7999" marR="7999" marT="799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CTC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999" marR="7999" marT="799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999" marR="7999" marT="799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  <a:alpha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90486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313538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5112</TotalTime>
  <Words>5546</Words>
  <Application>Microsoft Office PowerPoint</Application>
  <PresentationFormat>Widescreen</PresentationFormat>
  <Paragraphs>2589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5" baseType="lpstr">
      <vt:lpstr>Malgun Gothic</vt:lpstr>
      <vt:lpstr>宋体</vt:lpstr>
      <vt:lpstr>等线</vt:lpstr>
      <vt:lpstr>Arial</vt:lpstr>
      <vt:lpstr>Calibri</vt:lpstr>
      <vt:lpstr>Calibri Light</vt:lpstr>
      <vt:lpstr>Times New Roman</vt:lpstr>
      <vt:lpstr>Office Theme</vt:lpstr>
      <vt:lpstr>CE6: Summary Report on Transforms and Transform Signaling</vt:lpstr>
      <vt:lpstr>CE6 Overview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CE6-1 Transform core design </vt:lpstr>
      <vt:lpstr>CE6-2 Fast Transform</vt:lpstr>
      <vt:lpstr>CE6-2 Fast Transform</vt:lpstr>
      <vt:lpstr>CE6-2 Fast Transform</vt:lpstr>
      <vt:lpstr>CE6-3 Transform selection and signaling</vt:lpstr>
      <vt:lpstr>CE6-3 Transform selection and signaling</vt:lpstr>
      <vt:lpstr>CE6-3 Transform selection and signaling</vt:lpstr>
      <vt:lpstr>CE6-3 Transform selection and signaling</vt:lpstr>
      <vt:lpstr>CE6-4 Sub-block transform</vt:lpstr>
      <vt:lpstr>CE6-4 Sub-block transform</vt:lpstr>
      <vt:lpstr>CE6-4 Sub-block transform</vt:lpstr>
      <vt:lpstr>CE6-5 Secondary transform</vt:lpstr>
      <vt:lpstr>CE6-5 Secondary transform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CE6: Summary Report on Transforms and Transform Signalling</dc:title>
  <dc:creator>Xin Zhao</dc:creator>
  <cp:lastModifiedBy>Xin Zhao</cp:lastModifiedBy>
  <cp:revision>280</cp:revision>
  <dcterms:created xsi:type="dcterms:W3CDTF">2018-09-29T01:12:00Z</dcterms:created>
  <dcterms:modified xsi:type="dcterms:W3CDTF">2019-01-10T17:51:52Z</dcterms:modified>
</cp:coreProperties>
</file>