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6" r:id="rId3"/>
    <p:sldId id="278" r:id="rId4"/>
    <p:sldId id="289" r:id="rId5"/>
    <p:sldId id="258" r:id="rId6"/>
    <p:sldId id="290" r:id="rId7"/>
    <p:sldId id="293" r:id="rId8"/>
    <p:sldId id="291" r:id="rId9"/>
    <p:sldId id="292" r:id="rId10"/>
    <p:sldId id="295" r:id="rId11"/>
    <p:sldId id="296" r:id="rId12"/>
    <p:sldId id="298" r:id="rId13"/>
    <p:sldId id="300" r:id="rId14"/>
    <p:sldId id="297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3" r:id="rId27"/>
    <p:sldId id="31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72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2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B8F41-0841-43F1-BD7B-74645F1504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171A8-C771-4FEC-9E96-9C1A11724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959E4-954C-4134-8B0A-515453625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696C6-B635-43F9-916C-7DFEF4D4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CCCE8-2F52-4889-9CB9-9494E42A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2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AAF4B-BE32-4C01-884B-33C0AF05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72DB8-11A0-4C16-866A-FF3B68EB2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DB17C-4D0C-402A-A70B-E060C95E3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A1FC9-466E-4971-AC3F-128019C93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694DE-F3A9-482A-91FA-B655EBCE5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2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F64AA3-A0FE-43A0-909C-A714CD629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B49D53-F0C5-40E6-9577-DE1939C110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CC547-49F3-4A0E-8CF6-BECFACF1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A6BF2-92DE-4825-AE9E-F6E9BDF39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676C0-1AF3-4A43-9F4F-6B441684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8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3578A-8FD2-4F2D-B176-321A2B5B2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C6708-5014-4F88-9D7B-8FFC6DF7C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904F1-CB2C-4B3C-B731-9F40AB0F0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D8713-73EE-49A2-9033-A1C7B4F0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5DFF8-0808-4513-B861-C2DD47922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3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99C4-A32C-4ADC-A227-5ECC29B6A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CF4A1-D38D-49C3-A7D0-A20024879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0A8DA-422E-4AC4-AAC3-67154C48F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A2840-9369-49DF-8E05-71698ABC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D9B68-96C7-4CC2-80FA-EE36E979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56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72B1A-188A-4F9E-8016-14BD7BD7C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2B101-E00F-4D6C-BC7B-A268BD69C7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AB7F6B-4A6B-4F22-97CA-1BB9DD58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BA2FC-8E87-4A80-92FB-DD88456F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A7AFC-953A-4208-A83E-26EA2A4E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75006-B756-462F-A260-E46B11622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7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B4EEF-C1AE-4F60-959C-5F396375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63B6F-A605-44DE-8837-18354B95B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ECD00-4F8C-498B-949B-C86406C36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1D8830-A05C-4F09-9FBA-A98A6EB098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149B03-7AF4-4099-BF17-55B1F4522A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2EA230-C265-4022-BE4C-4E4D4668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C90E9C-BE48-4C7C-BBD3-87B6CB922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FFB77-70E1-46B2-A2B8-81B50D70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2EFA8-895A-4928-87AD-8CF2BE08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A2477-D84E-4BD0-A120-1143E6317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A488C1-7731-485A-AA0F-921C4E1D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CE3B25-6AAD-400D-B0E1-BF3986F1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4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C588F-913C-4996-84F3-FB49288F4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1143BF-60C3-4E7A-92E4-733AE93DB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22B4C-4879-4957-883F-0FB22C27A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8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F03B3-D75F-48B3-8FE2-F85C370D2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3E9CA-982F-4F76-AC10-6AB434BCC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8B28D-8BD5-46DB-85CE-053EB51E6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7DE63-F22E-477F-B468-3A09E753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25FE5-4E17-4685-8CA8-31F344DF8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0A59A-DEBC-4521-A8D4-C684F1EE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5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8C1EC-C750-483A-AA8D-FE4D14AB5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521748-053F-4B80-8192-8A0E78E63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45FCD-9A4C-4A9F-9D59-9D41FF22F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AAA5B-6C10-4E25-AEA4-71078E13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8E2A9-4C84-4548-8E3D-384498A1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FE356-39FE-437F-9BB3-34010188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7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748F01-21F3-41D6-A599-3E048D508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B7CC7-E0DA-4180-A793-088A9EB70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3B7AF-679C-4114-A308-C0F76BE2B5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A671A-71B3-47AC-A088-0BD126F95166}" type="datetimeFigureOut">
              <a:rPr lang="en-US" smtClean="0"/>
              <a:t>1/9/2019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D7695-E3A8-4449-B198-CFA6DA223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097E5-C7E3-4C2B-AD2D-1EFC71613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8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3C5F-317B-4A11-BC9F-397D02423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122363"/>
            <a:ext cx="10450286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CE6: Summary Report on Transforms and Transform Signaling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46229-25AF-4A32-AD94-BC4799DFC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534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Amir Said, </a:t>
            </a:r>
            <a:r>
              <a:rPr lang="en-US" sz="3200" u="sng" dirty="0"/>
              <a:t>Xin Zhao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Jan. 09, 2018</a:t>
            </a:r>
          </a:p>
        </p:txBody>
      </p:sp>
    </p:spTree>
    <p:extLst>
      <p:ext uri="{BB962C8B-B14F-4D97-AF65-F5344CB8AC3E}">
        <p14:creationId xmlns:p14="http://schemas.microsoft.com/office/powerpoint/2010/main" val="3636124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92C55C-42CF-4341-9998-127F17335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84644"/>
              </p:ext>
            </p:extLst>
          </p:nvPr>
        </p:nvGraphicFramePr>
        <p:xfrm>
          <a:off x="1345707" y="2539356"/>
          <a:ext cx="8709039" cy="3819271"/>
        </p:xfrm>
        <a:graphic>
          <a:graphicData uri="http://schemas.openxmlformats.org/drawingml/2006/table">
            <a:tbl>
              <a:tblPr firstRow="1" firstCol="1" bandRow="1"/>
              <a:tblGrid>
                <a:gridCol w="815621">
                  <a:extLst>
                    <a:ext uri="{9D8B030D-6E8A-4147-A177-3AD203B41FA5}">
                      <a16:colId xmlns:a16="http://schemas.microsoft.com/office/drawing/2014/main" val="1260703351"/>
                    </a:ext>
                  </a:extLst>
                </a:gridCol>
                <a:gridCol w="1471249">
                  <a:extLst>
                    <a:ext uri="{9D8B030D-6E8A-4147-A177-3AD203B41FA5}">
                      <a16:colId xmlns:a16="http://schemas.microsoft.com/office/drawing/2014/main" val="3205262053"/>
                    </a:ext>
                  </a:extLst>
                </a:gridCol>
                <a:gridCol w="6422169">
                  <a:extLst>
                    <a:ext uri="{9D8B030D-6E8A-4147-A177-3AD203B41FA5}">
                      <a16:colId xmlns:a16="http://schemas.microsoft.com/office/drawing/2014/main" val="1388529329"/>
                    </a:ext>
                  </a:extLst>
                </a:gridCol>
              </a:tblGrid>
              <a:tr h="2801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879219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Compound Orthonormal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862036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all DST-7 / DCT-8 by DST-4 / DCT-4 used in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39824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6-1.2a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JVET-M0200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Unified matrix for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923408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DST-4 and transposed DCT-2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964335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63809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05558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1629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058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571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56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827B9F-C8C3-43E6-8D68-B2E31702E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86092"/>
              </p:ext>
            </p:extLst>
          </p:nvPr>
        </p:nvGraphicFramePr>
        <p:xfrm>
          <a:off x="719749" y="2547248"/>
          <a:ext cx="10752501" cy="3997579"/>
        </p:xfrm>
        <a:graphic>
          <a:graphicData uri="http://schemas.openxmlformats.org/drawingml/2006/table">
            <a:tbl>
              <a:tblPr/>
              <a:tblGrid>
                <a:gridCol w="954703">
                  <a:extLst>
                    <a:ext uri="{9D8B030D-6E8A-4147-A177-3AD203B41FA5}">
                      <a16:colId xmlns:a16="http://schemas.microsoft.com/office/drawing/2014/main" val="4080187233"/>
                    </a:ext>
                  </a:extLst>
                </a:gridCol>
                <a:gridCol w="1266734">
                  <a:extLst>
                    <a:ext uri="{9D8B030D-6E8A-4147-A177-3AD203B41FA5}">
                      <a16:colId xmlns:a16="http://schemas.microsoft.com/office/drawing/2014/main" val="2925227928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1623104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11741610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325672570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168928426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46313594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8305013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39860037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69350491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148528317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515600779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1543972486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3261280784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23028238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605971074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626033383"/>
                    </a:ext>
                  </a:extLst>
                </a:gridCol>
              </a:tblGrid>
              <a:tr h="34319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941816"/>
                  </a:ext>
                </a:extLst>
              </a:tr>
              <a:tr h="3431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342034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0273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30614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89622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81047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508645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42546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00944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5173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935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E0BFE0B-EE3B-40F6-AFDA-AF0052192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60053"/>
              </p:ext>
            </p:extLst>
          </p:nvPr>
        </p:nvGraphicFramePr>
        <p:xfrm>
          <a:off x="948612" y="2521174"/>
          <a:ext cx="10291003" cy="3971701"/>
        </p:xfrm>
        <a:graphic>
          <a:graphicData uri="http://schemas.openxmlformats.org/drawingml/2006/table">
            <a:tbl>
              <a:tblPr/>
              <a:tblGrid>
                <a:gridCol w="927974">
                  <a:extLst>
                    <a:ext uri="{9D8B030D-6E8A-4147-A177-3AD203B41FA5}">
                      <a16:colId xmlns:a16="http://schemas.microsoft.com/office/drawing/2014/main" val="282496973"/>
                    </a:ext>
                  </a:extLst>
                </a:gridCol>
                <a:gridCol w="1064282">
                  <a:extLst>
                    <a:ext uri="{9D8B030D-6E8A-4147-A177-3AD203B41FA5}">
                      <a16:colId xmlns:a16="http://schemas.microsoft.com/office/drawing/2014/main" val="66440336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4270269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4192358032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23880024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803874931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4114502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2893642177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24328166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327283567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925216318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663330815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7716723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065028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35324742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584106266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214194559"/>
                    </a:ext>
                  </a:extLst>
                </a:gridCol>
              </a:tblGrid>
              <a:tr h="33055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916951"/>
                  </a:ext>
                </a:extLst>
              </a:tr>
              <a:tr h="4519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73034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146903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08389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7987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443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96821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26685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1782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91639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420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385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74ED32-08E1-44DF-A270-538BD4628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78669"/>
              </p:ext>
            </p:extLst>
          </p:nvPr>
        </p:nvGraphicFramePr>
        <p:xfrm>
          <a:off x="917280" y="2478192"/>
          <a:ext cx="10357440" cy="4127627"/>
        </p:xfrm>
        <a:graphic>
          <a:graphicData uri="http://schemas.openxmlformats.org/drawingml/2006/table">
            <a:tbl>
              <a:tblPr/>
              <a:tblGrid>
                <a:gridCol w="892302">
                  <a:extLst>
                    <a:ext uri="{9D8B030D-6E8A-4147-A177-3AD203B41FA5}">
                      <a16:colId xmlns:a16="http://schemas.microsoft.com/office/drawing/2014/main" val="1325214208"/>
                    </a:ext>
                  </a:extLst>
                </a:gridCol>
                <a:gridCol w="1112817">
                  <a:extLst>
                    <a:ext uri="{9D8B030D-6E8A-4147-A177-3AD203B41FA5}">
                      <a16:colId xmlns:a16="http://schemas.microsoft.com/office/drawing/2014/main" val="3724556806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1052441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02584073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842329159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2956434153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357000484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28447011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154841590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338987950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618149665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54925215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07555564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32665177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4225581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3279697997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431461846"/>
                    </a:ext>
                  </a:extLst>
                </a:gridCol>
              </a:tblGrid>
              <a:tr h="1963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349744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6630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7668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6554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572261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419430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564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09890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419688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1236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11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04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CBAC17-255B-46C8-A910-78D3CBF66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328604"/>
              </p:ext>
            </p:extLst>
          </p:nvPr>
        </p:nvGraphicFramePr>
        <p:xfrm>
          <a:off x="564627" y="2704903"/>
          <a:ext cx="11027605" cy="3787971"/>
        </p:xfrm>
        <a:graphic>
          <a:graphicData uri="http://schemas.openxmlformats.org/drawingml/2006/table">
            <a:tbl>
              <a:tblPr firstRow="1" firstCol="1" bandRow="1"/>
              <a:tblGrid>
                <a:gridCol w="1422797">
                  <a:extLst>
                    <a:ext uri="{9D8B030D-6E8A-4147-A177-3AD203B41FA5}">
                      <a16:colId xmlns:a16="http://schemas.microsoft.com/office/drawing/2014/main" val="478217501"/>
                    </a:ext>
                  </a:extLst>
                </a:gridCol>
                <a:gridCol w="2137286">
                  <a:extLst>
                    <a:ext uri="{9D8B030D-6E8A-4147-A177-3AD203B41FA5}">
                      <a16:colId xmlns:a16="http://schemas.microsoft.com/office/drawing/2014/main" val="1480270831"/>
                    </a:ext>
                  </a:extLst>
                </a:gridCol>
                <a:gridCol w="7467522">
                  <a:extLst>
                    <a:ext uri="{9D8B030D-6E8A-4147-A177-3AD203B41FA5}">
                      <a16:colId xmlns:a16="http://schemas.microsoft.com/office/drawing/2014/main" val="3495453305"/>
                    </a:ext>
                  </a:extLst>
                </a:gridCol>
              </a:tblGrid>
              <a:tr h="36355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9539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6-1.1d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 + 6.2.3a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815537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54496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19040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236924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844466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415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720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886AD4-5A5C-43FD-9D0E-4587EEC8C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664642"/>
              </p:ext>
            </p:extLst>
          </p:nvPr>
        </p:nvGraphicFramePr>
        <p:xfrm>
          <a:off x="701781" y="2580574"/>
          <a:ext cx="10788438" cy="3215542"/>
        </p:xfrm>
        <a:graphic>
          <a:graphicData uri="http://schemas.openxmlformats.org/drawingml/2006/table">
            <a:tbl>
              <a:tblPr/>
              <a:tblGrid>
                <a:gridCol w="796757">
                  <a:extLst>
                    <a:ext uri="{9D8B030D-6E8A-4147-A177-3AD203B41FA5}">
                      <a16:colId xmlns:a16="http://schemas.microsoft.com/office/drawing/2014/main" val="489124490"/>
                    </a:ext>
                  </a:extLst>
                </a:gridCol>
                <a:gridCol w="1291801">
                  <a:extLst>
                    <a:ext uri="{9D8B030D-6E8A-4147-A177-3AD203B41FA5}">
                      <a16:colId xmlns:a16="http://schemas.microsoft.com/office/drawing/2014/main" val="142434154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95916716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275064594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350132032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399984265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6835081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279063017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96511602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125915686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586354659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506941748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3041405223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4173637525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36461814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05352670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963267435"/>
                    </a:ext>
                  </a:extLst>
                </a:gridCol>
              </a:tblGrid>
              <a:tr h="38135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259258"/>
                  </a:ext>
                </a:extLst>
              </a:tr>
              <a:tr h="3813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8535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CE6-1.1d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157602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573857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0785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217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74218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97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10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Description of tests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DC54B1-941F-4ED6-8E42-37E24E285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62953"/>
              </p:ext>
            </p:extLst>
          </p:nvPr>
        </p:nvGraphicFramePr>
        <p:xfrm>
          <a:off x="552839" y="2213163"/>
          <a:ext cx="11086322" cy="4471974"/>
        </p:xfrm>
        <a:graphic>
          <a:graphicData uri="http://schemas.openxmlformats.org/drawingml/2006/table">
            <a:tbl>
              <a:tblPr firstRow="1" firstCol="1" bandRow="1"/>
              <a:tblGrid>
                <a:gridCol w="1109080">
                  <a:extLst>
                    <a:ext uri="{9D8B030D-6E8A-4147-A177-3AD203B41FA5}">
                      <a16:colId xmlns:a16="http://schemas.microsoft.com/office/drawing/2014/main" val="3972072191"/>
                    </a:ext>
                  </a:extLst>
                </a:gridCol>
                <a:gridCol w="1775649">
                  <a:extLst>
                    <a:ext uri="{9D8B030D-6E8A-4147-A177-3AD203B41FA5}">
                      <a16:colId xmlns:a16="http://schemas.microsoft.com/office/drawing/2014/main" val="2341444248"/>
                    </a:ext>
                  </a:extLst>
                </a:gridCol>
                <a:gridCol w="8201593">
                  <a:extLst>
                    <a:ext uri="{9D8B030D-6E8A-4147-A177-3AD203B41FA5}">
                      <a16:colId xmlns:a16="http://schemas.microsoft.com/office/drawing/2014/main" val="3285778751"/>
                    </a:ext>
                  </a:extLst>
                </a:gridCol>
              </a:tblGrid>
              <a:tr h="28769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311782"/>
                  </a:ext>
                </a:extLst>
              </a:tr>
              <a:tr h="119592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6-2.1a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Fast DST-7/DCT-8 based on DFT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Simplification of transform kernel coefficients, intermediate variables, operations, etc.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Implementation-friendly architecture based on regular matrix multiply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33817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6-2.2a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JVET-M0372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JVET-L0421: Fast DST-7/DCT-8 based on DFT and matrix multiplication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113082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6-2.3a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JVET-L0286: Fast DST-7/DCT-8 with dual implementation support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40936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318179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324608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22053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90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0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10319F6-5E37-4EF3-B2E2-E2B21B2B6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70211"/>
              </p:ext>
            </p:extLst>
          </p:nvPr>
        </p:nvGraphicFramePr>
        <p:xfrm>
          <a:off x="236593" y="2045141"/>
          <a:ext cx="11798341" cy="4321388"/>
        </p:xfrm>
        <a:graphic>
          <a:graphicData uri="http://schemas.openxmlformats.org/drawingml/2006/table">
            <a:tbl>
              <a:tblPr/>
              <a:tblGrid>
                <a:gridCol w="1432347">
                  <a:extLst>
                    <a:ext uri="{9D8B030D-6E8A-4147-A177-3AD203B41FA5}">
                      <a16:colId xmlns:a16="http://schemas.microsoft.com/office/drawing/2014/main" val="4256919799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654754529"/>
                    </a:ext>
                  </a:extLst>
                </a:gridCol>
                <a:gridCol w="571693">
                  <a:extLst>
                    <a:ext uri="{9D8B030D-6E8A-4147-A177-3AD203B41FA5}">
                      <a16:colId xmlns:a16="http://schemas.microsoft.com/office/drawing/2014/main" val="50197052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416192541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04614651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335091865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2830450964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65881443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79898242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69486141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05317734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66515910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7218578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819402301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294303417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321402476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4256589243"/>
                    </a:ext>
                  </a:extLst>
                </a:gridCol>
              </a:tblGrid>
              <a:tr h="25042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450689"/>
                  </a:ext>
                </a:extLst>
              </a:tr>
              <a:tr h="425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39859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132921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84117"/>
                  </a:ext>
                </a:extLst>
              </a:tr>
              <a:tr h="2588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98711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185516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73460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69097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625203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72321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43193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123574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61468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916320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81182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781267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9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53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(Inter MTS on)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383D59-B3B0-4882-BA74-3FAAA8FA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26169"/>
              </p:ext>
            </p:extLst>
          </p:nvPr>
        </p:nvGraphicFramePr>
        <p:xfrm>
          <a:off x="157067" y="2044297"/>
          <a:ext cx="11558080" cy="4629997"/>
        </p:xfrm>
        <a:graphic>
          <a:graphicData uri="http://schemas.openxmlformats.org/drawingml/2006/table">
            <a:tbl>
              <a:tblPr/>
              <a:tblGrid>
                <a:gridCol w="1345618">
                  <a:extLst>
                    <a:ext uri="{9D8B030D-6E8A-4147-A177-3AD203B41FA5}">
                      <a16:colId xmlns:a16="http://schemas.microsoft.com/office/drawing/2014/main" val="1568961514"/>
                    </a:ext>
                  </a:extLst>
                </a:gridCol>
                <a:gridCol w="891936">
                  <a:extLst>
                    <a:ext uri="{9D8B030D-6E8A-4147-A177-3AD203B41FA5}">
                      <a16:colId xmlns:a16="http://schemas.microsoft.com/office/drawing/2014/main" val="409092483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3908284037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0424630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0015314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84265695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38097763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9586284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57803035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363356261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2025182108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4216064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84067212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767988422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681458234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99488602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406985569"/>
                    </a:ext>
                  </a:extLst>
                </a:gridCol>
              </a:tblGrid>
              <a:tr h="27583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18226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904247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05506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6877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007042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8839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232732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068230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858511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89310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80267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07109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489643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32227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642605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572838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283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72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Transform Selection</a:t>
            </a:r>
          </a:p>
          <a:p>
            <a:pPr lvl="1"/>
            <a:r>
              <a:rPr lang="en-US" sz="3200" dirty="0"/>
              <a:t>DST-7/DCT-8 selection based on height and width</a:t>
            </a:r>
          </a:p>
          <a:p>
            <a:pPr lvl="2"/>
            <a:r>
              <a:rPr lang="en-US" sz="2800" dirty="0"/>
              <a:t>CE6-3.1a/b</a:t>
            </a:r>
          </a:p>
          <a:p>
            <a:pPr lvl="1"/>
            <a:r>
              <a:rPr lang="en-US" sz="3200" dirty="0"/>
              <a:t>Limiting max MTS to 16-point</a:t>
            </a:r>
          </a:p>
          <a:p>
            <a:pPr lvl="2"/>
            <a:r>
              <a:rPr lang="en-US" sz="2800" dirty="0"/>
              <a:t>CE6-3.1b, CE6-3.2b/c, CE6-3.7a, CE6-3.8 a/b</a:t>
            </a:r>
          </a:p>
          <a:p>
            <a:r>
              <a:rPr lang="en-US" sz="3600" u="sng" dirty="0"/>
              <a:t>Transform Signaling</a:t>
            </a:r>
          </a:p>
          <a:p>
            <a:pPr lvl="1"/>
            <a:r>
              <a:rPr lang="en-US" sz="3200" dirty="0"/>
              <a:t>One-dimensional DST-7/DCT-8 signaling</a:t>
            </a:r>
          </a:p>
          <a:p>
            <a:pPr lvl="2"/>
            <a:r>
              <a:rPr lang="en-US" sz="2800" dirty="0"/>
              <a:t>CE6-3.2a, CE6-3.3 a/b, CE6-3.8 a/b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17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69" y="1690688"/>
            <a:ext cx="6265984" cy="4917232"/>
          </a:xfrm>
        </p:spPr>
        <p:txBody>
          <a:bodyPr>
            <a:normAutofit fontScale="70000" lnSpcReduction="20000"/>
          </a:bodyPr>
          <a:lstStyle/>
          <a:p>
            <a:r>
              <a:rPr lang="en-US" sz="3600" b="1" dirty="0"/>
              <a:t>CE6-1: </a:t>
            </a:r>
            <a:r>
              <a:rPr lang="en-CA" sz="3600" b="1" dirty="0"/>
              <a:t>Transform core design </a:t>
            </a:r>
            <a:r>
              <a:rPr lang="en-US" sz="3600" b="1" dirty="0"/>
              <a:t> </a:t>
            </a:r>
          </a:p>
          <a:p>
            <a:pPr lvl="1"/>
            <a:r>
              <a:rPr lang="en-CA" sz="3200" dirty="0"/>
              <a:t>19 CE tests, 7 proposals</a:t>
            </a:r>
          </a:p>
          <a:p>
            <a:pPr lvl="1"/>
            <a:r>
              <a:rPr lang="en-US" altLang="zh-CN" sz="3200" dirty="0"/>
              <a:t>14</a:t>
            </a:r>
            <a:r>
              <a:rPr lang="en-US" sz="3200" dirty="0"/>
              <a:t> related proposals</a:t>
            </a:r>
          </a:p>
          <a:p>
            <a:r>
              <a:rPr lang="en-US" sz="3600" b="1" dirty="0"/>
              <a:t>CE6-2: Fast transform</a:t>
            </a:r>
          </a:p>
          <a:p>
            <a:pPr lvl="1"/>
            <a:r>
              <a:rPr lang="en-CA" sz="3200" dirty="0"/>
              <a:t>3 tests, 3 proposals</a:t>
            </a:r>
          </a:p>
          <a:p>
            <a:pPr lvl="1"/>
            <a:r>
              <a:rPr lang="en-US" altLang="zh-CN" sz="3200" dirty="0"/>
              <a:t>2</a:t>
            </a:r>
            <a:r>
              <a:rPr lang="en-US" sz="3200" dirty="0"/>
              <a:t> related proposal</a:t>
            </a:r>
          </a:p>
          <a:p>
            <a:r>
              <a:rPr lang="en-US" sz="3600" b="1" dirty="0"/>
              <a:t>CE6-3: Transform selection and signaling</a:t>
            </a:r>
          </a:p>
          <a:p>
            <a:pPr lvl="1"/>
            <a:r>
              <a:rPr lang="en-CA" sz="3200" dirty="0"/>
              <a:t>10 tests, 5 proposals</a:t>
            </a:r>
          </a:p>
          <a:p>
            <a:pPr lvl="1"/>
            <a:r>
              <a:rPr lang="en-US" altLang="zh-CN" sz="3200" dirty="0"/>
              <a:t>6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CE6-4: Sub-block transform</a:t>
            </a:r>
          </a:p>
          <a:p>
            <a:pPr lvl="1"/>
            <a:r>
              <a:rPr lang="en-CA" sz="3200" dirty="0"/>
              <a:t>8 tests, 4 proposals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CE6-5: Secondary transform</a:t>
            </a:r>
          </a:p>
          <a:p>
            <a:pPr lvl="1"/>
            <a:r>
              <a:rPr lang="en-CA" sz="3200" dirty="0"/>
              <a:t>1 test, 1 proposal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pPr lvl="1"/>
            <a:endParaRPr lang="en-CA" sz="3200" dirty="0"/>
          </a:p>
          <a:p>
            <a:pPr lvl="1"/>
            <a:endParaRPr lang="en-CA" sz="32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392766-35FA-46C1-AEB4-184E8EAD1C15}"/>
              </a:ext>
            </a:extLst>
          </p:cNvPr>
          <p:cNvSpPr txBox="1">
            <a:spLocks/>
          </p:cNvSpPr>
          <p:nvPr/>
        </p:nvSpPr>
        <p:spPr>
          <a:xfrm>
            <a:off x="6560127" y="1639533"/>
            <a:ext cx="5205579" cy="2056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dirty="0"/>
              <a:t>Test Conditions</a:t>
            </a:r>
          </a:p>
          <a:p>
            <a:pPr lvl="1"/>
            <a:r>
              <a:rPr lang="en-CA" sz="2200" dirty="0"/>
              <a:t>CTC and CTC w/ Inter MTS enabled</a:t>
            </a:r>
          </a:p>
          <a:p>
            <a:pPr lvl="1"/>
            <a:r>
              <a:rPr lang="en-CA" sz="2200" dirty="0"/>
              <a:t>Additional Low QP tests </a:t>
            </a:r>
          </a:p>
          <a:p>
            <a:pPr lvl="2"/>
            <a:r>
              <a:rPr lang="en-CA" sz="1800" dirty="0"/>
              <a:t>Only for CE6-1 and CE6-2</a:t>
            </a:r>
          </a:p>
          <a:p>
            <a:pPr lvl="2"/>
            <a:r>
              <a:rPr lang="en-CA" sz="1800" dirty="0"/>
              <a:t>QP 1, 5, 9, 13, 100 frames</a:t>
            </a:r>
          </a:p>
          <a:p>
            <a:pPr lvl="2"/>
            <a:endParaRPr lang="en-CA" sz="1800" dirty="0"/>
          </a:p>
          <a:p>
            <a:pPr lvl="1"/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985195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8B0D5C-56F0-4E3C-970F-889FF3112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295466"/>
              </p:ext>
            </p:extLst>
          </p:nvPr>
        </p:nvGraphicFramePr>
        <p:xfrm>
          <a:off x="230859" y="1973578"/>
          <a:ext cx="11722961" cy="4714939"/>
        </p:xfrm>
        <a:graphic>
          <a:graphicData uri="http://schemas.openxmlformats.org/drawingml/2006/table">
            <a:tbl>
              <a:tblPr firstRow="1" firstCol="1" bandRow="1"/>
              <a:tblGrid>
                <a:gridCol w="952956">
                  <a:extLst>
                    <a:ext uri="{9D8B030D-6E8A-4147-A177-3AD203B41FA5}">
                      <a16:colId xmlns:a16="http://schemas.microsoft.com/office/drawing/2014/main" val="356961109"/>
                    </a:ext>
                  </a:extLst>
                </a:gridCol>
                <a:gridCol w="1423219">
                  <a:extLst>
                    <a:ext uri="{9D8B030D-6E8A-4147-A177-3AD203B41FA5}">
                      <a16:colId xmlns:a16="http://schemas.microsoft.com/office/drawing/2014/main" val="3872438053"/>
                    </a:ext>
                  </a:extLst>
                </a:gridCol>
                <a:gridCol w="9346786">
                  <a:extLst>
                    <a:ext uri="{9D8B030D-6E8A-4147-A177-3AD203B41FA5}">
                      <a16:colId xmlns:a16="http://schemas.microsoft.com/office/drawing/2014/main" val="3389637845"/>
                    </a:ext>
                  </a:extLst>
                </a:gridCol>
              </a:tblGrid>
              <a:tr h="2189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716184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32-point DST-7)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35526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16-point DST-7)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210688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JVET-M0522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to smaller side in case of Nx64 and 64xN) for N &lt; 64, where max. MTS size is set to 32 by default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24705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for MxN in a way that DCT2 is used for M,N &gt; 16, and MTS is applied for M,N &lt;= 16. 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881240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with max. MTS size is set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41941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6-3.3a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JVET-M0319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luma transform blocks (N &lt; 64), MTS can be applied to the shorter side.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550774"/>
                  </a:ext>
                </a:extLst>
              </a:tr>
              <a:tr h="55524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6-3.3b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transform blocks (N&lt;64), MTS can be applied to the shorter side, with the increased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max_BT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max_TT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sizes for I-slices to 64.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996262"/>
                  </a:ext>
                </a:extLst>
              </a:tr>
              <a:tr h="39156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6-3.7a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JVET-M0079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size restriction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08916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JVET-M0498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32, and signal vertical transform if height is less than or equal to 16-point and and width is less than or equal to 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204884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64, and signal vertical transform if height is less than or equal to 16-point and and width is less than or equal to 64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61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291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430BA6-78FB-437F-B0BE-93215977A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7513487"/>
              </p:ext>
            </p:extLst>
          </p:nvPr>
        </p:nvGraphicFramePr>
        <p:xfrm>
          <a:off x="353961" y="2123222"/>
          <a:ext cx="11511112" cy="3053455"/>
        </p:xfrm>
        <a:graphic>
          <a:graphicData uri="http://schemas.openxmlformats.org/drawingml/2006/table">
            <a:tbl>
              <a:tblPr/>
              <a:tblGrid>
                <a:gridCol w="1043396">
                  <a:extLst>
                    <a:ext uri="{9D8B030D-6E8A-4147-A177-3AD203B41FA5}">
                      <a16:colId xmlns:a16="http://schemas.microsoft.com/office/drawing/2014/main" val="4089152762"/>
                    </a:ext>
                  </a:extLst>
                </a:gridCol>
                <a:gridCol w="1353344">
                  <a:extLst>
                    <a:ext uri="{9D8B030D-6E8A-4147-A177-3AD203B41FA5}">
                      <a16:colId xmlns:a16="http://schemas.microsoft.com/office/drawing/2014/main" val="24528569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37189041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812105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043007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955786170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053447210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7466444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807630819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4897467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319449956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73940156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42455913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68910469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29134038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666678763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485455348"/>
                    </a:ext>
                  </a:extLst>
                </a:gridCol>
              </a:tblGrid>
              <a:tr h="24731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173087"/>
                  </a:ext>
                </a:extLst>
              </a:tr>
              <a:tr h="422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35665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9000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396395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005509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834790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910404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404338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9634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60930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137694"/>
                  </a:ext>
                </a:extLst>
              </a:tr>
              <a:tr h="247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66982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E5BFAF-C2FA-4804-8D98-40928971D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2494"/>
              </p:ext>
            </p:extLst>
          </p:nvPr>
        </p:nvGraphicFramePr>
        <p:xfrm>
          <a:off x="353955" y="5699884"/>
          <a:ext cx="11511106" cy="895240"/>
        </p:xfrm>
        <a:graphic>
          <a:graphicData uri="http://schemas.openxmlformats.org/drawingml/2006/table">
            <a:tbl>
              <a:tblPr/>
              <a:tblGrid>
                <a:gridCol w="1043395">
                  <a:extLst>
                    <a:ext uri="{9D8B030D-6E8A-4147-A177-3AD203B41FA5}">
                      <a16:colId xmlns:a16="http://schemas.microsoft.com/office/drawing/2014/main" val="2580733760"/>
                    </a:ext>
                  </a:extLst>
                </a:gridCol>
                <a:gridCol w="1353345">
                  <a:extLst>
                    <a:ext uri="{9D8B030D-6E8A-4147-A177-3AD203B41FA5}">
                      <a16:colId xmlns:a16="http://schemas.microsoft.com/office/drawing/2014/main" val="174896239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2400078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94128141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569530583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706102231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9864346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5351613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322005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20100797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14064944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07847915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6508902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172714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956465455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612097422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4091269785"/>
                    </a:ext>
                  </a:extLst>
                </a:gridCol>
              </a:tblGrid>
              <a:tr h="22583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 VTM-3.0, MTS off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36730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89499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371693"/>
                  </a:ext>
                </a:extLst>
              </a:tr>
              <a:tr h="2258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293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02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85A316-CD2E-4E6E-B699-B9AA98F8E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1073886"/>
              </p:ext>
            </p:extLst>
          </p:nvPr>
        </p:nvGraphicFramePr>
        <p:xfrm>
          <a:off x="442424" y="2207236"/>
          <a:ext cx="11304664" cy="3448766"/>
        </p:xfrm>
        <a:graphic>
          <a:graphicData uri="http://schemas.openxmlformats.org/drawingml/2006/table">
            <a:tbl>
              <a:tblPr/>
              <a:tblGrid>
                <a:gridCol w="1024682">
                  <a:extLst>
                    <a:ext uri="{9D8B030D-6E8A-4147-A177-3AD203B41FA5}">
                      <a16:colId xmlns:a16="http://schemas.microsoft.com/office/drawing/2014/main" val="3678276155"/>
                    </a:ext>
                  </a:extLst>
                </a:gridCol>
                <a:gridCol w="1329074">
                  <a:extLst>
                    <a:ext uri="{9D8B030D-6E8A-4147-A177-3AD203B41FA5}">
                      <a16:colId xmlns:a16="http://schemas.microsoft.com/office/drawing/2014/main" val="387431471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487380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482154393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190711329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2182213910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95616816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07864864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807930101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76471603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2684254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1512641505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078566449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795974188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63281438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51497912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31468258"/>
                    </a:ext>
                  </a:extLst>
                </a:gridCol>
              </a:tblGrid>
              <a:tr h="29730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8037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90429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52776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19165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55057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23584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7610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7379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47493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04256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890971"/>
                  </a:ext>
                </a:extLst>
              </a:tr>
              <a:tr h="297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68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179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Spatially varying transform</a:t>
            </a:r>
          </a:p>
          <a:p>
            <a:pPr lvl="1"/>
            <a:r>
              <a:rPr lang="en-US" sz="3200" dirty="0"/>
              <a:t>Only one sub-block has non-zero coefficient</a:t>
            </a:r>
          </a:p>
          <a:p>
            <a:pPr lvl="1"/>
            <a:r>
              <a:rPr lang="en-US" sz="3200" dirty="0"/>
              <a:t>CE6-4.1 a/b/c/d/e</a:t>
            </a:r>
            <a:endParaRPr lang="en-US" sz="2800" dirty="0"/>
          </a:p>
          <a:p>
            <a:r>
              <a:rPr lang="en-US" sz="3600" u="sng" dirty="0"/>
              <a:t>RQT-like sub-block transform</a:t>
            </a:r>
          </a:p>
          <a:p>
            <a:pPr lvl="1"/>
            <a:r>
              <a:rPr lang="en-US" sz="3200" dirty="0"/>
              <a:t>CE6-4.2a, CE6-4.3a, CE6-4.4a</a:t>
            </a:r>
            <a:endParaRPr lang="en-US" sz="2800" dirty="0"/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1133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D8759AE-8A87-438C-BCD9-F078765F7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54757"/>
              </p:ext>
            </p:extLst>
          </p:nvPr>
        </p:nvGraphicFramePr>
        <p:xfrm>
          <a:off x="279870" y="1967747"/>
          <a:ext cx="11755064" cy="4720646"/>
        </p:xfrm>
        <a:graphic>
          <a:graphicData uri="http://schemas.openxmlformats.org/drawingml/2006/table">
            <a:tbl>
              <a:tblPr firstRow="1" firstCol="1" bandRow="1"/>
              <a:tblGrid>
                <a:gridCol w="1246588">
                  <a:extLst>
                    <a:ext uri="{9D8B030D-6E8A-4147-A177-3AD203B41FA5}">
                      <a16:colId xmlns:a16="http://schemas.microsoft.com/office/drawing/2014/main" val="2689899728"/>
                    </a:ext>
                  </a:extLst>
                </a:gridCol>
                <a:gridCol w="1846848">
                  <a:extLst>
                    <a:ext uri="{9D8B030D-6E8A-4147-A177-3AD203B41FA5}">
                      <a16:colId xmlns:a16="http://schemas.microsoft.com/office/drawing/2014/main" val="2414239905"/>
                    </a:ext>
                  </a:extLst>
                </a:gridCol>
                <a:gridCol w="8661628">
                  <a:extLst>
                    <a:ext uri="{9D8B030D-6E8A-4147-A177-3AD203B41FA5}">
                      <a16:colId xmlns:a16="http://schemas.microsoft.com/office/drawing/2014/main" val="3639406210"/>
                    </a:ext>
                  </a:extLst>
                </a:gridCol>
              </a:tblGrid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#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757170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29524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always DCT-2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87963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(two transform candidates each TU)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243062"/>
                  </a:ext>
                </a:extLst>
              </a:tr>
              <a:tr h="87581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6-4.1d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(four transform candidates each TU, like inter MTS but with more complex context modeling)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702255"/>
                  </a:ext>
                </a:extLst>
              </a:tr>
              <a:tr h="86362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with Quad-tree split (max TU depth still 1)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439860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6-4.2a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JVET-M0523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16173"/>
                  </a:ext>
                </a:extLst>
              </a:tr>
              <a:tr h="29203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6-4.3a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JVET-M0499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391635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6-4.4a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1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202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5C9A4F-D465-4747-B0EC-19491E15D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716927"/>
              </p:ext>
            </p:extLst>
          </p:nvPr>
        </p:nvGraphicFramePr>
        <p:xfrm>
          <a:off x="344127" y="2058077"/>
          <a:ext cx="11425083" cy="4449146"/>
        </p:xfrm>
        <a:graphic>
          <a:graphicData uri="http://schemas.openxmlformats.org/drawingml/2006/table">
            <a:tbl>
              <a:tblPr/>
              <a:tblGrid>
                <a:gridCol w="1035598">
                  <a:extLst>
                    <a:ext uri="{9D8B030D-6E8A-4147-A177-3AD203B41FA5}">
                      <a16:colId xmlns:a16="http://schemas.microsoft.com/office/drawing/2014/main" val="891191410"/>
                    </a:ext>
                  </a:extLst>
                </a:gridCol>
                <a:gridCol w="1343231">
                  <a:extLst>
                    <a:ext uri="{9D8B030D-6E8A-4147-A177-3AD203B41FA5}">
                      <a16:colId xmlns:a16="http://schemas.microsoft.com/office/drawing/2014/main" val="1527956575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4429440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607911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72407847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7390111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2275082883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2728489318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87489019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5589903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497833577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4986916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794527144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38770540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018837264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434368358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92352346"/>
                    </a:ext>
                  </a:extLst>
                </a:gridCol>
              </a:tblGrid>
              <a:tr h="22907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337303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26169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82302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77198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59618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7432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420487"/>
                  </a:ext>
                </a:extLst>
              </a:tr>
              <a:tr h="11089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589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 + 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19125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34799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68941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402317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9377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966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59441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888379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32853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901107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42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85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D92B2F-A0C5-4BC7-A6D7-681B01421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47304"/>
              </p:ext>
            </p:extLst>
          </p:nvPr>
        </p:nvGraphicFramePr>
        <p:xfrm>
          <a:off x="485369" y="2067401"/>
          <a:ext cx="11086322" cy="1734820"/>
        </p:xfrm>
        <a:graphic>
          <a:graphicData uri="http://schemas.openxmlformats.org/drawingml/2006/table">
            <a:tbl>
              <a:tblPr firstRow="1" firstCol="1" bandRow="1"/>
              <a:tblGrid>
                <a:gridCol w="1324248">
                  <a:extLst>
                    <a:ext uri="{9D8B030D-6E8A-4147-A177-3AD203B41FA5}">
                      <a16:colId xmlns:a16="http://schemas.microsoft.com/office/drawing/2014/main" val="2850134637"/>
                    </a:ext>
                  </a:extLst>
                </a:gridCol>
                <a:gridCol w="1502685">
                  <a:extLst>
                    <a:ext uri="{9D8B030D-6E8A-4147-A177-3AD203B41FA5}">
                      <a16:colId xmlns:a16="http://schemas.microsoft.com/office/drawing/2014/main" val="620837907"/>
                    </a:ext>
                  </a:extLst>
                </a:gridCol>
                <a:gridCol w="8259389">
                  <a:extLst>
                    <a:ext uri="{9D8B030D-6E8A-4147-A177-3AD203B41FA5}">
                      <a16:colId xmlns:a16="http://schemas.microsoft.com/office/drawing/2014/main" val="2719618601"/>
                    </a:ext>
                  </a:extLst>
                </a:gridCol>
              </a:tblGrid>
              <a:tr h="25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496757"/>
                  </a:ext>
                </a:extLst>
              </a:tr>
              <a:tr h="10079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6-5.1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Reduced Secondary Transform (RST)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Searching best configurations of RST parameters, such as the number of transform kernels, transform set, and matrix dimension.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RST index signaling optimization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49087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902308"/>
              </p:ext>
            </p:extLst>
          </p:nvPr>
        </p:nvGraphicFramePr>
        <p:xfrm>
          <a:off x="485369" y="3935725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2B4452-211B-413B-9BF2-460CF31C7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022466"/>
              </p:ext>
            </p:extLst>
          </p:nvPr>
        </p:nvGraphicFramePr>
        <p:xfrm>
          <a:off x="485369" y="5440829"/>
          <a:ext cx="4431929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17853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3114076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#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(C) + 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31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82680"/>
              </p:ext>
            </p:extLst>
          </p:nvPr>
        </p:nvGraphicFramePr>
        <p:xfrm>
          <a:off x="485369" y="2057400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5B14E9-9FBE-43C3-91B2-E6E62BF8B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817908"/>
              </p:ext>
            </p:extLst>
          </p:nvPr>
        </p:nvGraphicFramePr>
        <p:xfrm>
          <a:off x="485369" y="3688521"/>
          <a:ext cx="11086326" cy="2718671"/>
        </p:xfrm>
        <a:graphic>
          <a:graphicData uri="http://schemas.openxmlformats.org/drawingml/2006/table">
            <a:tbl>
              <a:tblPr/>
              <a:tblGrid>
                <a:gridCol w="1456722">
                  <a:extLst>
                    <a:ext uri="{9D8B030D-6E8A-4147-A177-3AD203B41FA5}">
                      <a16:colId xmlns:a16="http://schemas.microsoft.com/office/drawing/2014/main" val="1307616347"/>
                    </a:ext>
                  </a:extLst>
                </a:gridCol>
                <a:gridCol w="1244988">
                  <a:extLst>
                    <a:ext uri="{9D8B030D-6E8A-4147-A177-3AD203B41FA5}">
                      <a16:colId xmlns:a16="http://schemas.microsoft.com/office/drawing/2014/main" val="2818635813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704660059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41762446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996187701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868900137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8045278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255126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4611474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15055213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64366664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336024620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182973517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8262614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362093175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54194222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983458339"/>
                    </a:ext>
                  </a:extLst>
                </a:gridCol>
              </a:tblGrid>
              <a:tr h="27969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68675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502959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434796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42554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635212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56066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1579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08891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61731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121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06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675C5-5E00-44A8-A6F5-DD1FDDF6E45A}"/>
              </a:ext>
            </a:extLst>
          </p:cNvPr>
          <p:cNvSpPr txBox="1"/>
          <p:nvPr/>
        </p:nvSpPr>
        <p:spPr>
          <a:xfrm>
            <a:off x="3606444" y="2116655"/>
            <a:ext cx="87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B6011F-278D-4A5E-9B16-CF5008616217}"/>
              </a:ext>
            </a:extLst>
          </p:cNvPr>
          <p:cNvSpPr txBox="1"/>
          <p:nvPr/>
        </p:nvSpPr>
        <p:spPr>
          <a:xfrm>
            <a:off x="8388393" y="2116654"/>
            <a:ext cx="1944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 (low QP)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B8FFC-B549-429F-99BC-5B51C7E469A2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CA33BE5-A99E-4946-8617-D7AD587EC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77" y="2578319"/>
            <a:ext cx="11868646" cy="36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56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F3FC9B-F717-40DA-8771-465D4DA20CAD}"/>
              </a:ext>
            </a:extLst>
          </p:cNvPr>
          <p:cNvSpPr txBox="1"/>
          <p:nvPr/>
        </p:nvSpPr>
        <p:spPr>
          <a:xfrm>
            <a:off x="2685649" y="2116654"/>
            <a:ext cx="2489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9C0C79-7C39-42DF-AE98-35351747BC5C}"/>
              </a:ext>
            </a:extLst>
          </p:cNvPr>
          <p:cNvSpPr txBox="1"/>
          <p:nvPr/>
        </p:nvSpPr>
        <p:spPr>
          <a:xfrm>
            <a:off x="7507031" y="2116653"/>
            <a:ext cx="367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 (low QP)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CF2279E-A354-4EED-9BF0-135A52E35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7" y="2578317"/>
            <a:ext cx="11893133" cy="363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C9E48F7-3C79-43B0-900C-3A9AD2F7AF33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</p:spTree>
    <p:extLst>
      <p:ext uri="{BB962C8B-B14F-4D97-AF65-F5344CB8AC3E}">
        <p14:creationId xmlns:p14="http://schemas.microsoft.com/office/powerpoint/2010/main" val="283349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8087" y="1690688"/>
            <a:ext cx="5757759" cy="4845763"/>
          </a:xfrm>
        </p:spPr>
        <p:txBody>
          <a:bodyPr>
            <a:normAutofit/>
          </a:bodyPr>
          <a:lstStyle/>
          <a:p>
            <a:r>
              <a:rPr lang="en-US" sz="3200" u="sng" dirty="0"/>
              <a:t>Simplification</a:t>
            </a:r>
          </a:p>
          <a:p>
            <a:pPr lvl="1"/>
            <a:r>
              <a:rPr lang="en-US" sz="2800" dirty="0"/>
              <a:t>Memory reduction</a:t>
            </a:r>
          </a:p>
          <a:p>
            <a:pPr lvl="2"/>
            <a:r>
              <a:rPr lang="en-US" sz="2400" dirty="0"/>
              <a:t>CE6-1.1 c/e</a:t>
            </a:r>
          </a:p>
          <a:p>
            <a:pPr lvl="2"/>
            <a:r>
              <a:rPr lang="en-US" sz="2400" dirty="0"/>
              <a:t>CE6-1.2 a</a:t>
            </a:r>
          </a:p>
          <a:p>
            <a:pPr lvl="2"/>
            <a:r>
              <a:rPr lang="en-US" sz="2400" dirty="0"/>
              <a:t>CE6-1.3 a/b</a:t>
            </a:r>
          </a:p>
          <a:p>
            <a:pPr lvl="2"/>
            <a:r>
              <a:rPr lang="en-US" sz="2400" dirty="0"/>
              <a:t>CE6-1.4 a/c, CE6-1.5 a/c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2"/>
            <a:r>
              <a:rPr lang="en-US" sz="2400" dirty="0"/>
              <a:t>CE6-1.1 d</a:t>
            </a:r>
          </a:p>
          <a:p>
            <a:pPr lvl="2"/>
            <a:r>
              <a:rPr lang="en-US" sz="2400" dirty="0"/>
              <a:t>CE6-1.3 b</a:t>
            </a:r>
          </a:p>
          <a:p>
            <a:pPr lvl="2"/>
            <a:r>
              <a:rPr lang="en-US" sz="2400" dirty="0"/>
              <a:t>CE6-1.4 a/c, CE6-1.5a/c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A8903B-44B8-4621-985D-439A77ECE0B8}"/>
              </a:ext>
            </a:extLst>
          </p:cNvPr>
          <p:cNvSpPr/>
          <p:nvPr/>
        </p:nvSpPr>
        <p:spPr>
          <a:xfrm>
            <a:off x="431232" y="1690688"/>
            <a:ext cx="4572000" cy="3144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u="sng" dirty="0"/>
              <a:t>Coding efficiency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Replacing 4-pt DST-7 by DST-4</a:t>
            </a:r>
          </a:p>
          <a:p>
            <a:pPr marL="1143000" lvl="4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CE6-1.1a/b, CE6-1.6a/b/c</a:t>
            </a:r>
            <a:endParaRPr lang="en-US" sz="2400" dirty="0">
              <a:solidFill>
                <a:srgbClr val="FF0000"/>
              </a:solidFill>
            </a:endParaRP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Enabling 64-point MTS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CE6-1.4 b/d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CE6-1.5 b/d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9F58EB-9CBF-4810-9B8D-7BF3C10C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301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489F53-9654-41CA-ACD9-5906A5568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633957"/>
              </p:ext>
            </p:extLst>
          </p:nvPr>
        </p:nvGraphicFramePr>
        <p:xfrm>
          <a:off x="838200" y="3061108"/>
          <a:ext cx="10558708" cy="2477918"/>
        </p:xfrm>
        <a:graphic>
          <a:graphicData uri="http://schemas.openxmlformats.org/drawingml/2006/table">
            <a:tbl>
              <a:tblPr firstRow="1" firstCol="1" bandRow="1"/>
              <a:tblGrid>
                <a:gridCol w="1060611">
                  <a:extLst>
                    <a:ext uri="{9D8B030D-6E8A-4147-A177-3AD203B41FA5}">
                      <a16:colId xmlns:a16="http://schemas.microsoft.com/office/drawing/2014/main" val="359924615"/>
                    </a:ext>
                  </a:extLst>
                </a:gridCol>
                <a:gridCol w="1819037">
                  <a:extLst>
                    <a:ext uri="{9D8B030D-6E8A-4147-A177-3AD203B41FA5}">
                      <a16:colId xmlns:a16="http://schemas.microsoft.com/office/drawing/2014/main" val="3695500389"/>
                    </a:ext>
                  </a:extLst>
                </a:gridCol>
                <a:gridCol w="7679060">
                  <a:extLst>
                    <a:ext uri="{9D8B030D-6E8A-4147-A177-3AD203B41FA5}">
                      <a16:colId xmlns:a16="http://schemas.microsoft.com/office/drawing/2014/main" val="2470431068"/>
                    </a:ext>
                  </a:extLst>
                </a:gridCol>
              </a:tblGrid>
              <a:tr h="574744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679314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JVET-L0287: </a:t>
                      </a:r>
                      <a:r>
                        <a:rPr lang="en-CA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</a:t>
                      </a: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4-pt DST-7 / DCT-8 by 4-pt DST-4 / DCT-4 used in MTS 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984123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6-1.6a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JVET-M0521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JVET-L0395:4-pt DST-4 and DCT-4 replacing DST-7 and DCT-8 used in MTS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13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45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B6D386-0EC2-4667-8557-6E98B08F1D6D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885301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1479386687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202200143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45425864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03836078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880694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45181058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8339133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16086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16081921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65155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9670820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523908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5433011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72843462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2840679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11856296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732165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92069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94400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6937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36316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69455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52763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8080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329086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05397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1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1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2113D4-E100-42A7-97F6-251755B46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51339"/>
              </p:ext>
            </p:extLst>
          </p:nvPr>
        </p:nvGraphicFramePr>
        <p:xfrm>
          <a:off x="948612" y="2983427"/>
          <a:ext cx="10221541" cy="3631974"/>
        </p:xfrm>
        <a:graphic>
          <a:graphicData uri="http://schemas.openxmlformats.org/drawingml/2006/table">
            <a:tbl>
              <a:tblPr firstRow="1" firstCol="1" bandRow="1"/>
              <a:tblGrid>
                <a:gridCol w="1026743">
                  <a:extLst>
                    <a:ext uri="{9D8B030D-6E8A-4147-A177-3AD203B41FA5}">
                      <a16:colId xmlns:a16="http://schemas.microsoft.com/office/drawing/2014/main" val="1300461026"/>
                    </a:ext>
                  </a:extLst>
                </a:gridCol>
                <a:gridCol w="1760950">
                  <a:extLst>
                    <a:ext uri="{9D8B030D-6E8A-4147-A177-3AD203B41FA5}">
                      <a16:colId xmlns:a16="http://schemas.microsoft.com/office/drawing/2014/main" val="3134077881"/>
                    </a:ext>
                  </a:extLst>
                </a:gridCol>
                <a:gridCol w="7433848">
                  <a:extLst>
                    <a:ext uri="{9D8B030D-6E8A-4147-A177-3AD203B41FA5}">
                      <a16:colId xmlns:a16="http://schemas.microsoft.com/office/drawing/2014/main" val="1171181622"/>
                    </a:ext>
                  </a:extLst>
                </a:gridCol>
              </a:tblGrid>
              <a:tr h="2645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362742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18907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584583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289138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56648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423032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434136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60510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085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496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79C3FC-5A14-475B-A56D-D83F8655F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721501"/>
              </p:ext>
            </p:extLst>
          </p:nvPr>
        </p:nvGraphicFramePr>
        <p:xfrm>
          <a:off x="838200" y="2924272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3875589373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168453028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82742458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35654221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789076232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27148733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73300247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88741112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2001389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168723440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3665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4199472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61899701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46401785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885786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5774342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022806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26492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47160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76824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1795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190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4842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655097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657459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20239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90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53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5105</TotalTime>
  <Words>5493</Words>
  <Application>Microsoft Office PowerPoint</Application>
  <PresentationFormat>Widescreen</PresentationFormat>
  <Paragraphs>2571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Malgun Gothic</vt:lpstr>
      <vt:lpstr>宋体</vt:lpstr>
      <vt:lpstr>等线</vt:lpstr>
      <vt:lpstr>Arial</vt:lpstr>
      <vt:lpstr>Calibri</vt:lpstr>
      <vt:lpstr>Calibri Light</vt:lpstr>
      <vt:lpstr>Times New Roman</vt:lpstr>
      <vt:lpstr>Office Theme</vt:lpstr>
      <vt:lpstr>CE6: Summary Report on Transforms and Transform Signaling</vt:lpstr>
      <vt:lpstr>CE6 Overview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CE6-2 Fast Transform</vt:lpstr>
      <vt:lpstr>CE6-2 Fast Transform</vt:lpstr>
      <vt:lpstr>CE6-2 Fast Transform</vt:lpstr>
      <vt:lpstr>CE6-3 Transform selection and signaling</vt:lpstr>
      <vt:lpstr>CE6-3 Transform selection and signaling</vt:lpstr>
      <vt:lpstr>CE6-3 Transform selection and signaling</vt:lpstr>
      <vt:lpstr>CE6-3 Transform selection and signaling</vt:lpstr>
      <vt:lpstr>CE6-4 Sub-block transform</vt:lpstr>
      <vt:lpstr>CE6-4 Sub-block transform</vt:lpstr>
      <vt:lpstr>CE6-4 Sub-block transform</vt:lpstr>
      <vt:lpstr>CE6-5 Secondary transform</vt:lpstr>
      <vt:lpstr>CE6-5 Secondary transform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CE6: Summary Report on Transforms and Transform Signalling</dc:title>
  <dc:creator>Xin Zhao</dc:creator>
  <cp:lastModifiedBy>Xin Zhao</cp:lastModifiedBy>
  <cp:revision>275</cp:revision>
  <dcterms:created xsi:type="dcterms:W3CDTF">2018-09-29T01:12:00Z</dcterms:created>
  <dcterms:modified xsi:type="dcterms:W3CDTF">2019-01-09T00:37:03Z</dcterms:modified>
</cp:coreProperties>
</file>