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86" r:id="rId6"/>
    <p:sldId id="289" r:id="rId7"/>
    <p:sldId id="290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589"/>
    <p:restoredTop sz="94674"/>
  </p:normalViewPr>
  <p:slideViewPr>
    <p:cSldViewPr snapToGrid="0" snapToObjects="1">
      <p:cViewPr varScale="1">
        <p:scale>
          <a:sx n="114" d="100"/>
          <a:sy n="114" d="100"/>
        </p:scale>
        <p:origin x="184" y="2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notesMaster" Target="notesMasters/notesMaster1.xml"/><Relationship Id="rId1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945764-3833-CF4C-9B6F-AF7C08D405D0}" type="datetimeFigureOut">
              <a:rPr lang="en-US" smtClean="0"/>
              <a:t>1/10/19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A98A67-FB88-1141-AB44-B29A1EA504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80210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E9D06-5D57-234D-8CCD-101BA5B0F8F8}" type="datetimeFigureOut">
              <a:rPr lang="en-US" smtClean="0"/>
              <a:t>1/10/19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071CE-50EA-834A-99DC-EEB65DAE0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89044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E9D06-5D57-234D-8CCD-101BA5B0F8F8}" type="datetimeFigureOut">
              <a:rPr lang="en-US" smtClean="0"/>
              <a:t>1/10/19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071CE-50EA-834A-99DC-EEB65DAE0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70980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E9D06-5D57-234D-8CCD-101BA5B0F8F8}" type="datetimeFigureOut">
              <a:rPr lang="en-US" smtClean="0"/>
              <a:t>1/10/19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071CE-50EA-834A-99DC-EEB65DAE0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91478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E9D06-5D57-234D-8CCD-101BA5B0F8F8}" type="datetimeFigureOut">
              <a:rPr lang="en-US" smtClean="0"/>
              <a:t>1/10/19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071CE-50EA-834A-99DC-EEB65DAE0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498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E9D06-5D57-234D-8CCD-101BA5B0F8F8}" type="datetimeFigureOut">
              <a:rPr lang="en-US" smtClean="0"/>
              <a:t>1/10/19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071CE-50EA-834A-99DC-EEB65DAE0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7355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E9D06-5D57-234D-8CCD-101BA5B0F8F8}" type="datetimeFigureOut">
              <a:rPr lang="en-US" smtClean="0"/>
              <a:t>1/10/19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071CE-50EA-834A-99DC-EEB65DAE0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72100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E9D06-5D57-234D-8CCD-101BA5B0F8F8}" type="datetimeFigureOut">
              <a:rPr lang="en-US" smtClean="0"/>
              <a:t>1/10/19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071CE-50EA-834A-99DC-EEB65DAE0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67397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E9D06-5D57-234D-8CCD-101BA5B0F8F8}" type="datetimeFigureOut">
              <a:rPr lang="en-US" smtClean="0"/>
              <a:t>1/10/19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071CE-50EA-834A-99DC-EEB65DAE0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432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E9D06-5D57-234D-8CCD-101BA5B0F8F8}" type="datetimeFigureOut">
              <a:rPr lang="en-US" smtClean="0"/>
              <a:t>1/10/19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071CE-50EA-834A-99DC-EEB65DAE0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1811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E9D06-5D57-234D-8CCD-101BA5B0F8F8}" type="datetimeFigureOut">
              <a:rPr lang="en-US" smtClean="0"/>
              <a:t>1/10/19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071CE-50EA-834A-99DC-EEB65DAE0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99791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E9D06-5D57-234D-8CCD-101BA5B0F8F8}" type="datetimeFigureOut">
              <a:rPr lang="en-US" smtClean="0"/>
              <a:t>1/10/19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071CE-50EA-834A-99DC-EEB65DAE0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84513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DE9D06-5D57-234D-8CCD-101BA5B0F8F8}" type="datetimeFigureOut">
              <a:rPr lang="en-US" smtClean="0"/>
              <a:t>1/10/19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C071CE-50EA-834A-99DC-EEB65DAE0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9926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cid:image001.png@01D4A463.C00FB740" TargetMode="Externa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CE1: Summary report on Partitioning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940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General information for CE1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All participants submitted the software and the results in time</a:t>
            </a:r>
          </a:p>
          <a:p>
            <a:endParaRPr lang="en-US" dirty="0"/>
          </a:p>
          <a:p>
            <a:r>
              <a:rPr lang="en-US" dirty="0" smtClean="0"/>
              <a:t>All </a:t>
            </a:r>
            <a:r>
              <a:rPr lang="en-US" dirty="0" err="1" smtClean="0"/>
              <a:t>SubCE</a:t>
            </a:r>
            <a:r>
              <a:rPr lang="en-US" dirty="0" smtClean="0"/>
              <a:t> tests were cross checked by at least one other person from the participant list</a:t>
            </a:r>
          </a:p>
          <a:p>
            <a:endParaRPr lang="en-US" dirty="0" smtClean="0"/>
          </a:p>
          <a:p>
            <a:r>
              <a:rPr lang="en-US" dirty="0" smtClean="0"/>
              <a:t>Cross-checking information showed no mismatches in BD rates</a:t>
            </a:r>
          </a:p>
          <a:p>
            <a:endParaRPr lang="en-US" dirty="0" smtClean="0"/>
          </a:p>
          <a:p>
            <a:r>
              <a:rPr lang="en-US" dirty="0" smtClean="0"/>
              <a:t>Mismatches in timings were reported in some tests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7074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VPDUs (JVET-L0081)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46076"/>
            <a:ext cx="10515600" cy="5611923"/>
          </a:xfrm>
        </p:spPr>
        <p:txBody>
          <a:bodyPr>
            <a:normAutofit/>
          </a:bodyPr>
          <a:lstStyle/>
          <a:p>
            <a:endParaRPr lang="en-US" dirty="0"/>
          </a:p>
          <a:p>
            <a:r>
              <a:rPr lang="en-US" dirty="0" smtClean="0"/>
              <a:t>Adopted at last meeting to support 64x64 pipelining</a:t>
            </a:r>
          </a:p>
          <a:p>
            <a:r>
              <a:rPr lang="en-US" dirty="0" smtClean="0"/>
              <a:t>Cases of undesired binary and ternary splits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Constraints have no effect on AI results</a:t>
            </a:r>
          </a:p>
        </p:txBody>
      </p:sp>
      <p:pic>
        <p:nvPicPr>
          <p:cNvPr id="4" name="圖片 3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5953" y="2799286"/>
            <a:ext cx="6340094" cy="330847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9608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Overall results (RA, LDB, LDP)</a:t>
            </a:r>
            <a:endParaRPr lang="en-US" dirty="0"/>
          </a:p>
        </p:txBody>
      </p:sp>
      <p:sp>
        <p:nvSpPr>
          <p:cNvPr id="31" name="TextBox 30"/>
          <p:cNvSpPr txBox="1"/>
          <p:nvPr/>
        </p:nvSpPr>
        <p:spPr>
          <a:xfrm>
            <a:off x="838200" y="4201797"/>
            <a:ext cx="107871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dirty="0" smtClean="0"/>
              <a:t>SubCE-1.1.1: Propose non-square VPDUs</a:t>
            </a:r>
          </a:p>
          <a:p>
            <a:pPr marL="285750" indent="-285750">
              <a:buFont typeface="Arial" charset="0"/>
              <a:buChar char="•"/>
            </a:pPr>
            <a:endParaRPr lang="en-US" dirty="0"/>
          </a:p>
          <a:p>
            <a:pPr marL="285750" indent="-285750">
              <a:buFont typeface="Arial" charset="0"/>
              <a:buChar char="•"/>
            </a:pPr>
            <a:r>
              <a:rPr lang="en-US" dirty="0" smtClean="0"/>
              <a:t>SubCE-1.2.1: Propose extension of TU tiling</a:t>
            </a:r>
            <a:endParaRPr lang="en-US" dirty="0"/>
          </a:p>
        </p:txBody>
      </p:sp>
      <p:graphicFrame>
        <p:nvGraphicFramePr>
          <p:cNvPr id="6" name="Table 5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033912965"/>
              </p:ext>
            </p:extLst>
          </p:nvPr>
        </p:nvGraphicFramePr>
        <p:xfrm>
          <a:off x="412121" y="1807138"/>
          <a:ext cx="11372046" cy="1760309"/>
        </p:xfrm>
        <a:graphic>
          <a:graphicData uri="http://schemas.openxmlformats.org/drawingml/2006/table">
            <a:tbl>
              <a:tblPr/>
              <a:tblGrid>
                <a:gridCol w="979116"/>
                <a:gridCol w="692862"/>
                <a:gridCol w="692862"/>
                <a:gridCol w="692862"/>
                <a:gridCol w="692862"/>
                <a:gridCol w="692862"/>
                <a:gridCol w="692862"/>
                <a:gridCol w="692862"/>
                <a:gridCol w="692862"/>
                <a:gridCol w="692862"/>
                <a:gridCol w="692862"/>
                <a:gridCol w="692862"/>
                <a:gridCol w="692862"/>
                <a:gridCol w="692862"/>
                <a:gridCol w="692862"/>
                <a:gridCol w="692862"/>
              </a:tblGrid>
              <a:tr h="745933"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5056" marR="5056" marT="505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k-SK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sk-SK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Random access Main10 </a:t>
                      </a:r>
                    </a:p>
                    <a:p>
                      <a:pPr algn="ctr" fontAlgn="ctr"/>
                      <a:r>
                        <a:rPr lang="sk-SK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 </a:t>
                      </a:r>
                    </a:p>
                  </a:txBody>
                  <a:tcPr marL="5056" marR="5056" marT="50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sk-SK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5056" marR="5056" marT="505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5056" marR="5056" marT="505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sk-SK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5056" marR="5056" marT="505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sk-SK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5056" marR="5056" marT="505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k-SK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sk-SK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Low delay B Main10 </a:t>
                      </a:r>
                    </a:p>
                    <a:p>
                      <a:pPr algn="ctr" fontAlgn="ctr"/>
                      <a:r>
                        <a:rPr lang="sk-SK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 </a:t>
                      </a:r>
                    </a:p>
                  </a:txBody>
                  <a:tcPr marL="5056" marR="5056" marT="50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sk-SK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5056" marR="5056" marT="505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5056" marR="5056" marT="505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sk-SK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5056" marR="5056" marT="505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sk-SK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5056" marR="5056" marT="505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k-SK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sk-SK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Low </a:t>
                      </a: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delay P Main10 </a:t>
                      </a:r>
                      <a:endParaRPr lang="sk-SK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  <a:p>
                      <a:pPr algn="ctr" fontAlgn="ctr"/>
                      <a:r>
                        <a:rPr lang="sk-SK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 </a:t>
                      </a:r>
                    </a:p>
                  </a:txBody>
                  <a:tcPr marL="5056" marR="5056" marT="50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sk-SK" sz="11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5056" marR="5056" marT="505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5056" marR="5056" marT="505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sk-SK" sz="11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5056" marR="5056" marT="505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sk-SK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5056" marR="5056" marT="505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3594"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5056" marR="5056" marT="505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Over VTM-3.0</a:t>
                      </a:r>
                      <a:endParaRPr lang="sk-SK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5056" marR="5056" marT="50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sk-SK" sz="1100" b="1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5056" marR="5056" marT="505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5056" marR="5056" marT="505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sk-SK" sz="1100" b="1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5056" marR="5056" marT="505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sk-SK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5056" marR="5056" marT="505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Over VTM-3.0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5056" marR="5056" marT="50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sk-SK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5056" marR="5056" marT="505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5056" marR="5056" marT="505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sk-SK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5056" marR="5056" marT="505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sk-SK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5056" marR="5056" marT="505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k-SK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Over VTM-3.0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5056" marR="5056" marT="50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sk-SK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5056" marR="5056" marT="505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5056" marR="5056" marT="505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sk-SK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5056" marR="5056" marT="505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sk-SK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5056" marR="5056" marT="505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3594"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5056" marR="5056" marT="505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Y</a:t>
                      </a:r>
                    </a:p>
                  </a:txBody>
                  <a:tcPr marL="5056" marR="5056" marT="50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U</a:t>
                      </a:r>
                    </a:p>
                  </a:txBody>
                  <a:tcPr marL="5056" marR="5056" marT="505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V</a:t>
                      </a:r>
                    </a:p>
                  </a:txBody>
                  <a:tcPr marL="5056" marR="5056" marT="50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EncT</a:t>
                      </a:r>
                    </a:p>
                  </a:txBody>
                  <a:tcPr marL="5056" marR="5056" marT="50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DecT</a:t>
                      </a:r>
                    </a:p>
                  </a:txBody>
                  <a:tcPr marL="5056" marR="5056" marT="505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Y</a:t>
                      </a:r>
                    </a:p>
                  </a:txBody>
                  <a:tcPr marL="5056" marR="5056" marT="50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U</a:t>
                      </a:r>
                    </a:p>
                  </a:txBody>
                  <a:tcPr marL="5056" marR="5056" marT="505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V</a:t>
                      </a:r>
                    </a:p>
                  </a:txBody>
                  <a:tcPr marL="5056" marR="5056" marT="50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EncT</a:t>
                      </a:r>
                    </a:p>
                  </a:txBody>
                  <a:tcPr marL="5056" marR="5056" marT="50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DecT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5056" marR="5056" marT="505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Y</a:t>
                      </a:r>
                    </a:p>
                  </a:txBody>
                  <a:tcPr marL="5056" marR="5056" marT="50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U</a:t>
                      </a:r>
                    </a:p>
                  </a:txBody>
                  <a:tcPr marL="5056" marR="5056" marT="505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V</a:t>
                      </a:r>
                    </a:p>
                  </a:txBody>
                  <a:tcPr marL="5056" marR="5056" marT="50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EncT</a:t>
                      </a:r>
                    </a:p>
                  </a:txBody>
                  <a:tcPr marL="5056" marR="5056" marT="50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DecT</a:t>
                      </a:r>
                    </a:p>
                  </a:txBody>
                  <a:tcPr marL="5056" marR="5056" marT="505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3594">
                <a:tc>
                  <a:txBody>
                    <a:bodyPr/>
                    <a:lstStyle/>
                    <a:p>
                      <a:pPr algn="ctr" fontAlgn="ctr"/>
                      <a:r>
                        <a:rPr lang="nb-NO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SubCE-1.1.1</a:t>
                      </a:r>
                      <a:endParaRPr lang="nb-NO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5056" marR="5056" marT="50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-0,25%</a:t>
                      </a:r>
                    </a:p>
                  </a:txBody>
                  <a:tcPr marL="5056" marR="5056" marT="50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-0,23%</a:t>
                      </a:r>
                    </a:p>
                  </a:txBody>
                  <a:tcPr marL="5056" marR="5056" marT="505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-0,23%</a:t>
                      </a:r>
                    </a:p>
                  </a:txBody>
                  <a:tcPr marL="5056" marR="5056" marT="50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110%</a:t>
                      </a:r>
                    </a:p>
                  </a:txBody>
                  <a:tcPr marL="5056" marR="5056" marT="50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</a:p>
                  </a:txBody>
                  <a:tcPr marL="5056" marR="5056" marT="505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-0,20%</a:t>
                      </a:r>
                    </a:p>
                  </a:txBody>
                  <a:tcPr marL="5056" marR="5056" marT="50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-0,45%</a:t>
                      </a:r>
                    </a:p>
                  </a:txBody>
                  <a:tcPr marL="5056" marR="5056" marT="505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-0,33%</a:t>
                      </a:r>
                    </a:p>
                  </a:txBody>
                  <a:tcPr marL="5056" marR="5056" marT="50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105%</a:t>
                      </a:r>
                    </a:p>
                  </a:txBody>
                  <a:tcPr marL="5056" marR="5056" marT="50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97%</a:t>
                      </a:r>
                    </a:p>
                  </a:txBody>
                  <a:tcPr marL="5056" marR="5056" marT="505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-0,17%</a:t>
                      </a:r>
                    </a:p>
                  </a:txBody>
                  <a:tcPr marL="5056" marR="5056" marT="50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-0,17%</a:t>
                      </a:r>
                    </a:p>
                  </a:txBody>
                  <a:tcPr marL="5056" marR="5056" marT="505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-0,31%</a:t>
                      </a:r>
                    </a:p>
                  </a:txBody>
                  <a:tcPr marL="5056" marR="5056" marT="50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105%</a:t>
                      </a:r>
                    </a:p>
                  </a:txBody>
                  <a:tcPr marL="5056" marR="5056" marT="50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99%</a:t>
                      </a:r>
                    </a:p>
                  </a:txBody>
                  <a:tcPr marL="5056" marR="5056" marT="505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3594"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SubCE-1.2.1</a:t>
                      </a:r>
                      <a:endParaRPr lang="hr-HR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5056" marR="5056" marT="50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-0,34%</a:t>
                      </a:r>
                    </a:p>
                  </a:txBody>
                  <a:tcPr marL="5056" marR="5056" marT="50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-0,36%</a:t>
                      </a:r>
                    </a:p>
                  </a:txBody>
                  <a:tcPr marL="5056" marR="5056" marT="505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-0,27%</a:t>
                      </a:r>
                    </a:p>
                  </a:txBody>
                  <a:tcPr marL="5056" marR="5056" marT="50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122%</a:t>
                      </a:r>
                    </a:p>
                  </a:txBody>
                  <a:tcPr marL="5056" marR="5056" marT="50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101%</a:t>
                      </a:r>
                    </a:p>
                  </a:txBody>
                  <a:tcPr marL="5056" marR="5056" marT="505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-0,26%</a:t>
                      </a:r>
                    </a:p>
                  </a:txBody>
                  <a:tcPr marL="5056" marR="5056" marT="50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-0,27%</a:t>
                      </a:r>
                    </a:p>
                  </a:txBody>
                  <a:tcPr marL="5056" marR="5056" marT="505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-0,13%</a:t>
                      </a:r>
                    </a:p>
                  </a:txBody>
                  <a:tcPr marL="5056" marR="5056" marT="50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115%</a:t>
                      </a:r>
                    </a:p>
                  </a:txBody>
                  <a:tcPr marL="5056" marR="5056" marT="50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101%</a:t>
                      </a:r>
                    </a:p>
                  </a:txBody>
                  <a:tcPr marL="5056" marR="5056" marT="505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 </a:t>
                      </a:r>
                    </a:p>
                  </a:txBody>
                  <a:tcPr marL="5056" marR="5056" marT="505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 </a:t>
                      </a:r>
                    </a:p>
                  </a:txBody>
                  <a:tcPr marL="5056" marR="5056" marT="505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 </a:t>
                      </a:r>
                    </a:p>
                  </a:txBody>
                  <a:tcPr marL="5056" marR="5056" marT="505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 </a:t>
                      </a:r>
                    </a:p>
                  </a:txBody>
                  <a:tcPr marL="5056" marR="5056" marT="505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 </a:t>
                      </a:r>
                    </a:p>
                  </a:txBody>
                  <a:tcPr marL="5056" marR="5056" marT="505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16722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SubCE-1.1.1 (M0446)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9308548"/>
              </p:ext>
            </p:extLst>
          </p:nvPr>
        </p:nvGraphicFramePr>
        <p:xfrm>
          <a:off x="838200" y="1523261"/>
          <a:ext cx="10515600" cy="2570216"/>
        </p:xfrm>
        <a:graphic>
          <a:graphicData uri="http://schemas.openxmlformats.org/drawingml/2006/table">
            <a:tbl>
              <a:tblPr/>
              <a:tblGrid>
                <a:gridCol w="657225"/>
                <a:gridCol w="657225"/>
                <a:gridCol w="657225"/>
                <a:gridCol w="657225"/>
                <a:gridCol w="657225"/>
                <a:gridCol w="657225"/>
                <a:gridCol w="657225"/>
                <a:gridCol w="657225"/>
                <a:gridCol w="657225"/>
                <a:gridCol w="657225"/>
                <a:gridCol w="657225"/>
                <a:gridCol w="657225"/>
                <a:gridCol w="657225"/>
                <a:gridCol w="657225"/>
                <a:gridCol w="657225"/>
                <a:gridCol w="657225"/>
              </a:tblGrid>
              <a:tr h="223456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5056" marR="5056" marT="505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k-SK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sk-SK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Random access Main10 </a:t>
                      </a:r>
                    </a:p>
                    <a:p>
                      <a:pPr algn="ctr" fontAlgn="ctr"/>
                      <a:r>
                        <a:rPr lang="sk-SK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 </a:t>
                      </a:r>
                    </a:p>
                  </a:txBody>
                  <a:tcPr marL="5056" marR="5056" marT="50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sk-SK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5056" marR="5056" marT="505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5056" marR="5056" marT="505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sk-SK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5056" marR="5056" marT="505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sk-SK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5056" marR="5056" marT="505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k-SK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sk-SK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Low delay B 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Main10 </a:t>
                      </a:r>
                      <a:r>
                        <a:rPr lang="sk-SK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 </a:t>
                      </a:r>
                    </a:p>
                    <a:p>
                      <a:pPr algn="ctr" fontAlgn="ctr"/>
                      <a:r>
                        <a:rPr lang="sk-SK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 </a:t>
                      </a:r>
                    </a:p>
                  </a:txBody>
                  <a:tcPr marL="5056" marR="5056" marT="50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sk-SK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5056" marR="5056" marT="505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5056" marR="5056" marT="505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sk-SK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5056" marR="5056" marT="505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sk-SK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5056" marR="5056" marT="505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k-SK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sk-SK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Low delay P Main10 </a:t>
                      </a:r>
                      <a:r>
                        <a:rPr lang="sk-SK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 </a:t>
                      </a:r>
                    </a:p>
                    <a:p>
                      <a:pPr algn="ctr" fontAlgn="ctr"/>
                      <a:r>
                        <a:rPr lang="sk-SK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 </a:t>
                      </a:r>
                    </a:p>
                  </a:txBody>
                  <a:tcPr marL="5056" marR="5056" marT="50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sk-SK" sz="11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5056" marR="5056" marT="505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5056" marR="5056" marT="505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sk-SK" sz="11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5056" marR="5056" marT="505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sk-SK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5056" marR="5056" marT="505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778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5056" marR="5056" marT="505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k-SK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</a:p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Over 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VTM-3.0</a:t>
                      </a:r>
                      <a:endParaRPr lang="sk-SK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  <a:p>
                      <a:pPr algn="ctr" fontAlgn="ctr"/>
                      <a:r>
                        <a:rPr lang="sk-SK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5056" marR="5056" marT="50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sk-SK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5056" marR="5056" marT="505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5056" marR="5056" marT="505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sk-SK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5056" marR="5056" marT="505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sk-SK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5056" marR="5056" marT="505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k-SK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</a:p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Over 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VTM-3.0</a:t>
                      </a:r>
                      <a:endParaRPr lang="sk-SK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  <a:p>
                      <a:pPr algn="ctr" fontAlgn="ctr"/>
                      <a:r>
                        <a:rPr lang="sk-SK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5056" marR="5056" marT="50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sk-SK" sz="1100" b="1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5056" marR="5056" marT="505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5056" marR="5056" marT="505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sk-SK" sz="1100" b="1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5056" marR="5056" marT="505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sk-SK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5056" marR="5056" marT="505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k-SK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 </a:t>
                      </a:r>
                    </a:p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Over 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VTM-3.</a:t>
                      </a:r>
                      <a:r>
                        <a:rPr lang="sk-SK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5056" marR="5056" marT="50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sk-SK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5056" marR="5056" marT="505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5056" marR="5056" marT="505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sk-SK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5056" marR="5056" marT="505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sk-SK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5056" marR="5056" marT="505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71890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5056" marR="5056" marT="505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Y</a:t>
                      </a:r>
                    </a:p>
                  </a:txBody>
                  <a:tcPr marL="5056" marR="5056" marT="50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U</a:t>
                      </a:r>
                    </a:p>
                  </a:txBody>
                  <a:tcPr marL="5056" marR="5056" marT="50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V</a:t>
                      </a:r>
                    </a:p>
                  </a:txBody>
                  <a:tcPr marL="5056" marR="5056" marT="50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EncT</a:t>
                      </a:r>
                    </a:p>
                  </a:txBody>
                  <a:tcPr marL="5056" marR="5056" marT="50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DecT</a:t>
                      </a:r>
                    </a:p>
                  </a:txBody>
                  <a:tcPr marL="5056" marR="5056" marT="505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Y</a:t>
                      </a:r>
                    </a:p>
                  </a:txBody>
                  <a:tcPr marL="5056" marR="5056" marT="50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U</a:t>
                      </a:r>
                    </a:p>
                  </a:txBody>
                  <a:tcPr marL="5056" marR="5056" marT="50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V</a:t>
                      </a:r>
                    </a:p>
                  </a:txBody>
                  <a:tcPr marL="5056" marR="5056" marT="50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EncT</a:t>
                      </a:r>
                    </a:p>
                  </a:txBody>
                  <a:tcPr marL="5056" marR="5056" marT="50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DecT</a:t>
                      </a:r>
                    </a:p>
                  </a:txBody>
                  <a:tcPr marL="5056" marR="5056" marT="505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Y</a:t>
                      </a:r>
                    </a:p>
                  </a:txBody>
                  <a:tcPr marL="5056" marR="5056" marT="50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U</a:t>
                      </a:r>
                    </a:p>
                  </a:txBody>
                  <a:tcPr marL="5056" marR="5056" marT="50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V</a:t>
                      </a:r>
                    </a:p>
                  </a:txBody>
                  <a:tcPr marL="5056" marR="5056" marT="50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EncT</a:t>
                      </a:r>
                    </a:p>
                  </a:txBody>
                  <a:tcPr marL="5056" marR="5056" marT="50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DecT</a:t>
                      </a:r>
                    </a:p>
                  </a:txBody>
                  <a:tcPr marL="5056" marR="5056" marT="505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77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Class A1</a:t>
                      </a:r>
                    </a:p>
                  </a:txBody>
                  <a:tcPr marL="5056" marR="5056" marT="50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-0,48%</a:t>
                      </a:r>
                    </a:p>
                  </a:txBody>
                  <a:tcPr marL="5056" marR="5056" marT="50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-0,48%</a:t>
                      </a:r>
                    </a:p>
                  </a:txBody>
                  <a:tcPr marL="5056" marR="5056" marT="505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-0,42%</a:t>
                      </a:r>
                    </a:p>
                  </a:txBody>
                  <a:tcPr marL="5056" marR="5056" marT="50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117%</a:t>
                      </a:r>
                    </a:p>
                  </a:txBody>
                  <a:tcPr marL="5056" marR="5056" marT="50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99%</a:t>
                      </a:r>
                    </a:p>
                  </a:txBody>
                  <a:tcPr marL="5056" marR="5056" marT="505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5056" marR="5056" marT="50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5056" marR="5056" marT="505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5056" marR="5056" marT="50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5056" marR="5056" marT="50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5056" marR="5056" marT="505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5056" marR="5056" marT="50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5056" marR="5056" marT="505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5056" marR="5056" marT="50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5056" marR="5056" marT="50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5056" marR="5056" marT="505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77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Class A2</a:t>
                      </a:r>
                    </a:p>
                  </a:txBody>
                  <a:tcPr marL="5056" marR="5056" marT="50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-0,48%</a:t>
                      </a:r>
                    </a:p>
                  </a:txBody>
                  <a:tcPr marL="5056" marR="5056" marT="50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-0,37%</a:t>
                      </a:r>
                    </a:p>
                  </a:txBody>
                  <a:tcPr marL="5056" marR="5056" marT="50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-0,31%</a:t>
                      </a:r>
                    </a:p>
                  </a:txBody>
                  <a:tcPr marL="5056" marR="5056" marT="50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110%</a:t>
                      </a:r>
                    </a:p>
                  </a:txBody>
                  <a:tcPr marL="5056" marR="5056" marT="50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99%</a:t>
                      </a:r>
                    </a:p>
                  </a:txBody>
                  <a:tcPr marL="5056" marR="5056" marT="505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5056" marR="5056" marT="50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5056" marR="5056" marT="50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5056" marR="5056" marT="50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5056" marR="5056" marT="50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5056" marR="5056" marT="505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5056" marR="5056" marT="50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5056" marR="5056" marT="50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5056" marR="5056" marT="50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5056" marR="5056" marT="50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5056" marR="5056" marT="505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77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Class B</a:t>
                      </a:r>
                    </a:p>
                  </a:txBody>
                  <a:tcPr marL="5056" marR="5056" marT="50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-0,17%</a:t>
                      </a:r>
                    </a:p>
                  </a:txBody>
                  <a:tcPr marL="5056" marR="5056" marT="50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-0,17%</a:t>
                      </a:r>
                    </a:p>
                  </a:txBody>
                  <a:tcPr marL="5056" marR="5056" marT="50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-0,24%</a:t>
                      </a:r>
                    </a:p>
                  </a:txBody>
                  <a:tcPr marL="5056" marR="5056" marT="50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110%</a:t>
                      </a:r>
                    </a:p>
                  </a:txBody>
                  <a:tcPr marL="5056" marR="5056" marT="50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</a:p>
                  </a:txBody>
                  <a:tcPr marL="5056" marR="5056" marT="505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-0,15%</a:t>
                      </a:r>
                    </a:p>
                  </a:txBody>
                  <a:tcPr marL="5056" marR="5056" marT="50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-0,65%</a:t>
                      </a:r>
                    </a:p>
                  </a:txBody>
                  <a:tcPr marL="5056" marR="5056" marT="50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-0,09%</a:t>
                      </a:r>
                    </a:p>
                  </a:txBody>
                  <a:tcPr marL="5056" marR="5056" marT="50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105%</a:t>
                      </a:r>
                    </a:p>
                  </a:txBody>
                  <a:tcPr marL="5056" marR="5056" marT="50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96%</a:t>
                      </a:r>
                    </a:p>
                  </a:txBody>
                  <a:tcPr marL="5056" marR="5056" marT="505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-0,14%</a:t>
                      </a:r>
                    </a:p>
                  </a:txBody>
                  <a:tcPr marL="5056" marR="5056" marT="50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</a:p>
                  </a:txBody>
                  <a:tcPr marL="5056" marR="5056" marT="50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0,07%</a:t>
                      </a:r>
                    </a:p>
                  </a:txBody>
                  <a:tcPr marL="5056" marR="5056" marT="50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106%</a:t>
                      </a:r>
                    </a:p>
                  </a:txBody>
                  <a:tcPr marL="5056" marR="5056" marT="50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96%</a:t>
                      </a:r>
                    </a:p>
                  </a:txBody>
                  <a:tcPr marL="5056" marR="5056" marT="505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77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Class C</a:t>
                      </a:r>
                    </a:p>
                  </a:txBody>
                  <a:tcPr marL="5056" marR="5056" marT="50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</a:p>
                  </a:txBody>
                  <a:tcPr marL="5056" marR="5056" marT="50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</a:p>
                  </a:txBody>
                  <a:tcPr marL="5056" marR="5056" marT="50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-0,03%</a:t>
                      </a:r>
                    </a:p>
                  </a:txBody>
                  <a:tcPr marL="5056" marR="5056" marT="50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104%</a:t>
                      </a:r>
                    </a:p>
                  </a:txBody>
                  <a:tcPr marL="5056" marR="5056" marT="50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102%</a:t>
                      </a:r>
                    </a:p>
                  </a:txBody>
                  <a:tcPr marL="5056" marR="5056" marT="505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-0,01%</a:t>
                      </a:r>
                    </a:p>
                  </a:txBody>
                  <a:tcPr marL="5056" marR="5056" marT="50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0,26%</a:t>
                      </a:r>
                    </a:p>
                  </a:txBody>
                  <a:tcPr marL="5056" marR="5056" marT="50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0,19%</a:t>
                      </a:r>
                    </a:p>
                  </a:txBody>
                  <a:tcPr marL="5056" marR="5056" marT="50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102%</a:t>
                      </a:r>
                    </a:p>
                  </a:txBody>
                  <a:tcPr marL="5056" marR="5056" marT="50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98%</a:t>
                      </a:r>
                    </a:p>
                  </a:txBody>
                  <a:tcPr marL="5056" marR="5056" marT="505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0,03%</a:t>
                      </a:r>
                    </a:p>
                  </a:txBody>
                  <a:tcPr marL="5056" marR="5056" marT="50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0,14%</a:t>
                      </a:r>
                    </a:p>
                  </a:txBody>
                  <a:tcPr marL="5056" marR="5056" marT="50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-0,34%</a:t>
                      </a:r>
                    </a:p>
                  </a:txBody>
                  <a:tcPr marL="5056" marR="5056" marT="50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101%</a:t>
                      </a:r>
                    </a:p>
                  </a:txBody>
                  <a:tcPr marL="5056" marR="5056" marT="50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</a:p>
                  </a:txBody>
                  <a:tcPr marL="5056" marR="5056" marT="505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189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Class E</a:t>
                      </a:r>
                    </a:p>
                  </a:txBody>
                  <a:tcPr marL="5056" marR="5056" marT="50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5056" marR="5056" marT="50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5056" marR="5056" marT="50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5056" marR="5056" marT="50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5056" marR="5056" marT="50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5056" marR="5056" marT="505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-0,54%</a:t>
                      </a:r>
                    </a:p>
                  </a:txBody>
                  <a:tcPr marL="5056" marR="5056" marT="50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-1,06%</a:t>
                      </a:r>
                    </a:p>
                  </a:txBody>
                  <a:tcPr marL="5056" marR="5056" marT="50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-1,41%</a:t>
                      </a:r>
                    </a:p>
                  </a:txBody>
                  <a:tcPr marL="5056" marR="5056" marT="50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109%</a:t>
                      </a:r>
                    </a:p>
                  </a:txBody>
                  <a:tcPr marL="5056" marR="5056" marT="50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96%</a:t>
                      </a:r>
                    </a:p>
                  </a:txBody>
                  <a:tcPr marL="5056" marR="5056" marT="505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-0,49%</a:t>
                      </a:r>
                    </a:p>
                  </a:txBody>
                  <a:tcPr marL="5056" marR="5056" marT="50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-0,87%</a:t>
                      </a:r>
                    </a:p>
                  </a:txBody>
                  <a:tcPr marL="5056" marR="5056" marT="50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-0,91%</a:t>
                      </a:r>
                    </a:p>
                  </a:txBody>
                  <a:tcPr marL="5056" marR="5056" marT="50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109%</a:t>
                      </a:r>
                    </a:p>
                  </a:txBody>
                  <a:tcPr marL="5056" marR="5056" marT="50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101%</a:t>
                      </a:r>
                    </a:p>
                  </a:txBody>
                  <a:tcPr marL="5056" marR="5056" marT="505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89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Overall</a:t>
                      </a:r>
                    </a:p>
                  </a:txBody>
                  <a:tcPr marL="5056" marR="5056" marT="50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-0,25%</a:t>
                      </a:r>
                    </a:p>
                  </a:txBody>
                  <a:tcPr marL="5056" marR="5056" marT="50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-0,23%</a:t>
                      </a:r>
                    </a:p>
                  </a:txBody>
                  <a:tcPr marL="5056" marR="5056" marT="505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-0,23%</a:t>
                      </a:r>
                    </a:p>
                  </a:txBody>
                  <a:tcPr marL="5056" marR="5056" marT="50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110%</a:t>
                      </a:r>
                    </a:p>
                  </a:txBody>
                  <a:tcPr marL="5056" marR="5056" marT="50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</a:p>
                  </a:txBody>
                  <a:tcPr marL="5056" marR="5056" marT="505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-0,20%</a:t>
                      </a:r>
                    </a:p>
                  </a:txBody>
                  <a:tcPr marL="5056" marR="5056" marT="50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-0,45%</a:t>
                      </a:r>
                    </a:p>
                  </a:txBody>
                  <a:tcPr marL="5056" marR="5056" marT="505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-0,33%</a:t>
                      </a:r>
                    </a:p>
                  </a:txBody>
                  <a:tcPr marL="5056" marR="5056" marT="50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105%</a:t>
                      </a:r>
                    </a:p>
                  </a:txBody>
                  <a:tcPr marL="5056" marR="5056" marT="50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97%</a:t>
                      </a:r>
                    </a:p>
                  </a:txBody>
                  <a:tcPr marL="5056" marR="5056" marT="505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-0,17%</a:t>
                      </a:r>
                    </a:p>
                  </a:txBody>
                  <a:tcPr marL="5056" marR="5056" marT="50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-0,17%</a:t>
                      </a:r>
                    </a:p>
                  </a:txBody>
                  <a:tcPr marL="5056" marR="5056" marT="505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-0,31%</a:t>
                      </a:r>
                    </a:p>
                  </a:txBody>
                  <a:tcPr marL="5056" marR="5056" marT="50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105%</a:t>
                      </a:r>
                    </a:p>
                  </a:txBody>
                  <a:tcPr marL="5056" marR="5056" marT="50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99%</a:t>
                      </a:r>
                    </a:p>
                  </a:txBody>
                  <a:tcPr marL="5056" marR="5056" marT="505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77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Class D</a:t>
                      </a:r>
                    </a:p>
                  </a:txBody>
                  <a:tcPr marL="5056" marR="5056" marT="50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0,02%</a:t>
                      </a:r>
                    </a:p>
                  </a:txBody>
                  <a:tcPr marL="5056" marR="5056" marT="50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-0,12%</a:t>
                      </a:r>
                    </a:p>
                  </a:txBody>
                  <a:tcPr marL="5056" marR="5056" marT="505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-0,09%</a:t>
                      </a:r>
                    </a:p>
                  </a:txBody>
                  <a:tcPr marL="5056" marR="5056" marT="50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102%</a:t>
                      </a:r>
                    </a:p>
                  </a:txBody>
                  <a:tcPr marL="5056" marR="5056" marT="50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102%</a:t>
                      </a:r>
                    </a:p>
                  </a:txBody>
                  <a:tcPr marL="5056" marR="5056" marT="505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-0,01%</a:t>
                      </a:r>
                    </a:p>
                  </a:txBody>
                  <a:tcPr marL="5056" marR="5056" marT="50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0,31%</a:t>
                      </a:r>
                    </a:p>
                  </a:txBody>
                  <a:tcPr marL="5056" marR="5056" marT="505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0,22%</a:t>
                      </a:r>
                    </a:p>
                  </a:txBody>
                  <a:tcPr marL="5056" marR="5056" marT="50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</a:p>
                  </a:txBody>
                  <a:tcPr marL="5056" marR="5056" marT="50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</a:p>
                  </a:txBody>
                  <a:tcPr marL="5056" marR="5056" marT="505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0,01%</a:t>
                      </a:r>
                    </a:p>
                  </a:txBody>
                  <a:tcPr marL="5056" marR="5056" marT="50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-0,40%</a:t>
                      </a:r>
                    </a:p>
                  </a:txBody>
                  <a:tcPr marL="5056" marR="5056" marT="505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-0,36%</a:t>
                      </a:r>
                    </a:p>
                  </a:txBody>
                  <a:tcPr marL="5056" marR="5056" marT="50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101%</a:t>
                      </a:r>
                    </a:p>
                  </a:txBody>
                  <a:tcPr marL="5056" marR="5056" marT="50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101%</a:t>
                      </a:r>
                    </a:p>
                  </a:txBody>
                  <a:tcPr marL="5056" marR="5056" marT="505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7189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Class F</a:t>
                      </a:r>
                    </a:p>
                  </a:txBody>
                  <a:tcPr marL="5056" marR="5056" marT="50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-0,11%</a:t>
                      </a:r>
                    </a:p>
                  </a:txBody>
                  <a:tcPr marL="5056" marR="5056" marT="50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-0,11%</a:t>
                      </a:r>
                    </a:p>
                  </a:txBody>
                  <a:tcPr marL="5056" marR="5056" marT="50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-0,04%</a:t>
                      </a:r>
                    </a:p>
                  </a:txBody>
                  <a:tcPr marL="5056" marR="5056" marT="50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108%</a:t>
                      </a:r>
                    </a:p>
                  </a:txBody>
                  <a:tcPr marL="5056" marR="5056" marT="50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102%</a:t>
                      </a:r>
                    </a:p>
                  </a:txBody>
                  <a:tcPr marL="5056" marR="5056" marT="505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-0,17%</a:t>
                      </a:r>
                    </a:p>
                  </a:txBody>
                  <a:tcPr marL="5056" marR="5056" marT="50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-0,15%</a:t>
                      </a:r>
                    </a:p>
                  </a:txBody>
                  <a:tcPr marL="5056" marR="5056" marT="50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-0,25%</a:t>
                      </a:r>
                    </a:p>
                  </a:txBody>
                  <a:tcPr marL="5056" marR="5056" marT="50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102%</a:t>
                      </a:r>
                    </a:p>
                  </a:txBody>
                  <a:tcPr marL="5056" marR="5056" marT="50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99%</a:t>
                      </a:r>
                    </a:p>
                  </a:txBody>
                  <a:tcPr marL="5056" marR="5056" marT="505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-0,07%</a:t>
                      </a:r>
                    </a:p>
                  </a:txBody>
                  <a:tcPr marL="5056" marR="5056" marT="50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-0,40%</a:t>
                      </a:r>
                    </a:p>
                  </a:txBody>
                  <a:tcPr marL="5056" marR="5056" marT="50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-0,72%</a:t>
                      </a:r>
                    </a:p>
                  </a:txBody>
                  <a:tcPr marL="5056" marR="5056" marT="50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102%</a:t>
                      </a:r>
                    </a:p>
                  </a:txBody>
                  <a:tcPr marL="5056" marR="5056" marT="50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101%</a:t>
                      </a:r>
                    </a:p>
                  </a:txBody>
                  <a:tcPr marL="5056" marR="5056" marT="505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838200" y="4266192"/>
            <a:ext cx="1078713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endParaRPr lang="en-US" dirty="0" smtClean="0"/>
          </a:p>
          <a:p>
            <a:pPr marL="285750" indent="-285750">
              <a:buFont typeface="Arial" charset="0"/>
              <a:buChar char="•"/>
            </a:pPr>
            <a:r>
              <a:rPr lang="en-US" dirty="0" smtClean="0"/>
              <a:t>Conditions on ternary splits are changed such that 128x32 and 32x128 block sizes are possible</a:t>
            </a:r>
            <a:br>
              <a:rPr lang="en-US" dirty="0" smtClean="0"/>
            </a:br>
            <a:endParaRPr lang="en-US" dirty="0" smtClean="0"/>
          </a:p>
          <a:p>
            <a:pPr marL="285750" indent="-285750">
              <a:buFont typeface="Arial" charset="0"/>
              <a:buChar char="•"/>
            </a:pPr>
            <a:r>
              <a:rPr lang="en-US" dirty="0"/>
              <a:t>128x128 is allowed to be split using a ternary split</a:t>
            </a:r>
          </a:p>
          <a:p>
            <a:pPr marL="285750" indent="-285750">
              <a:buFont typeface="Arial" charset="0"/>
              <a:buChar char="•"/>
            </a:pPr>
            <a:endParaRPr lang="en-US" dirty="0" smtClean="0"/>
          </a:p>
          <a:p>
            <a:pPr marL="285750" indent="-285750">
              <a:buFont typeface="Arial" charset="0"/>
              <a:buChar char="•"/>
            </a:pPr>
            <a:r>
              <a:rPr lang="en-US" dirty="0" smtClean="0"/>
              <a:t>128x64 and 64x128 are not allowed to be split using a ternary split</a:t>
            </a:r>
            <a:br>
              <a:rPr lang="en-US" dirty="0" smtClean="0"/>
            </a:b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678646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688392" cy="1325563"/>
          </a:xfrm>
        </p:spPr>
        <p:txBody>
          <a:bodyPr/>
          <a:lstStyle/>
          <a:p>
            <a:r>
              <a:rPr lang="en-US" dirty="0" smtClean="0"/>
              <a:t>Comments from cross-checker on SubCE-1.1.1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838200" y="1535871"/>
                <a:ext cx="10787130" cy="50783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 typeface="Arial" charset="0"/>
                  <a:buChar char="•"/>
                </a:pPr>
                <a:r>
                  <a:rPr lang="en-US" dirty="0" smtClean="0"/>
                  <a:t>Difference in encoder timings LDB: 	110% (CC) vs 105% (P)</a:t>
                </a:r>
                <a:br>
                  <a:rPr lang="en-US" dirty="0" smtClean="0"/>
                </a:br>
                <a:endParaRPr lang="en-US" dirty="0" smtClean="0"/>
              </a:p>
              <a:p>
                <a:pPr marL="285750" indent="-285750">
                  <a:buFont typeface="Arial" charset="0"/>
                  <a:buChar char="•"/>
                </a:pPr>
                <a:r>
                  <a:rPr lang="en-US" dirty="0" smtClean="0"/>
                  <a:t>Generalize constraints to</a:t>
                </a:r>
                <a:br>
                  <a:rPr lang="en-US" dirty="0" smtClean="0"/>
                </a:br>
                <a:r>
                  <a:rPr lang="en-US" dirty="0" smtClean="0"/>
                  <a:t>	2</a:t>
                </a:r>
                <a14:m>
                  <m:oMath xmlns:m="http://schemas.openxmlformats.org/officeDocument/2006/math">
                    <m:r>
                      <a:rPr lang="en-CA" i="1">
                        <a:latin typeface="Cambria Math" charset="0"/>
                      </a:rPr>
                      <m:t>·</m:t>
                    </m:r>
                  </m:oMath>
                </a14:m>
                <a:r>
                  <a:rPr lang="en-CA" dirty="0"/>
                  <a:t>MAX_TU_SIZE_FOR_PROFILE </a:t>
                </a:r>
                <a:r>
                  <a:rPr lang="en-CA" dirty="0" smtClean="0"/>
                  <a:t>x MAX_TU_SIZE_FOR_PROFILE</a:t>
                </a:r>
                <a:r>
                  <a:rPr lang="en-GB" dirty="0" smtClean="0">
                    <a:effectLst/>
                  </a:rPr>
                  <a:t> </a:t>
                </a:r>
                <a:br>
                  <a:rPr lang="en-GB" dirty="0" smtClean="0">
                    <a:effectLst/>
                  </a:rPr>
                </a:br>
                <a:endParaRPr lang="en-GB" dirty="0" smtClean="0">
                  <a:effectLst/>
                </a:endParaRPr>
              </a:p>
              <a:p>
                <a:pPr marL="285750" indent="-285750">
                  <a:buFont typeface="Arial" charset="0"/>
                  <a:buChar char="•"/>
                </a:pPr>
                <a:r>
                  <a:rPr lang="en-GB" dirty="0" smtClean="0"/>
                  <a:t>How many extra partitions are supported when combining non-squared VPDUs with squared VPDUs</a:t>
                </a:r>
                <a:br>
                  <a:rPr lang="en-GB" dirty="0" smtClean="0"/>
                </a:br>
                <a:endParaRPr lang="en-GB" dirty="0" smtClean="0"/>
              </a:p>
              <a:p>
                <a:pPr marL="285750" indent="-285750">
                  <a:buFont typeface="Arial" charset="0"/>
                  <a:buChar char="•"/>
                </a:pPr>
                <a:r>
                  <a:rPr lang="en-GB" dirty="0" smtClean="0"/>
                  <a:t>Interest on more details on latency impact of using different VPDU shapes were expressed.</a:t>
                </a:r>
                <a:br>
                  <a:rPr lang="en-GB" dirty="0" smtClean="0"/>
                </a:br>
                <a:r>
                  <a:rPr lang="en-GB" dirty="0" smtClean="0"/>
                  <a:t>Example of  (1) 64x64 VPDUs vs (2) mixed shaped VPDUs</a:t>
                </a:r>
                <a:br>
                  <a:rPr lang="en-GB" dirty="0" smtClean="0"/>
                </a:br>
                <a:r>
                  <a:rPr lang="en-GB" dirty="0" smtClean="0"/>
                  <a:t/>
                </a:r>
                <a:br>
                  <a:rPr lang="en-GB" dirty="0" smtClean="0"/>
                </a:br>
                <a:r>
                  <a:rPr lang="en-GB" dirty="0" smtClean="0"/>
                  <a:t/>
                </a:r>
                <a:br>
                  <a:rPr lang="en-GB" dirty="0" smtClean="0"/>
                </a:br>
                <a:r>
                  <a:rPr lang="en-GB" dirty="0" smtClean="0"/>
                  <a:t/>
                </a:r>
                <a:br>
                  <a:rPr lang="en-GB" dirty="0" smtClean="0"/>
                </a:br>
                <a:r>
                  <a:rPr lang="en-GB" dirty="0" smtClean="0"/>
                  <a:t/>
                </a:r>
                <a:br>
                  <a:rPr lang="en-GB" dirty="0" smtClean="0"/>
                </a:br>
                <a:r>
                  <a:rPr lang="en-GB" dirty="0" smtClean="0"/>
                  <a:t/>
                </a:r>
                <a:br>
                  <a:rPr lang="en-GB" dirty="0" smtClean="0"/>
                </a:br>
                <a:r>
                  <a:rPr lang="en-GB" dirty="0" smtClean="0"/>
                  <a:t/>
                </a:r>
                <a:br>
                  <a:rPr lang="en-GB" dirty="0" smtClean="0"/>
                </a:br>
                <a:r>
                  <a:rPr lang="en-GB" dirty="0" smtClean="0"/>
                  <a:t>(1) produces less pipeline dependencies and less latency issues than (2).</a:t>
                </a:r>
              </a:p>
              <a:p>
                <a:pPr marL="285750" indent="-285750">
                  <a:buFont typeface="Arial" charset="0"/>
                  <a:buChar char="•"/>
                </a:pPr>
                <a:endParaRPr lang="en-GB" dirty="0"/>
              </a:p>
              <a:p>
                <a:pPr marL="285750" indent="-285750">
                  <a:buFont typeface="Arial" charset="0"/>
                  <a:buChar char="•"/>
                </a:pPr>
                <a:r>
                  <a:rPr lang="en-GB" dirty="0" smtClean="0"/>
                  <a:t>Interactions with other tools such as CPR/WPP</a:t>
                </a:r>
                <a:endParaRPr lang="en-GB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0" y="1535871"/>
                <a:ext cx="10787130" cy="5078313"/>
              </a:xfrm>
              <a:prstGeom prst="rect">
                <a:avLst/>
              </a:prstGeom>
              <a:blipFill rotWithShape="0">
                <a:blip r:embed="rId2"/>
                <a:stretch>
                  <a:fillRect l="-396" t="-720" b="-96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5" descr="cid:image001.png@01D4A463.C00FB740"/>
          <p:cNvPicPr/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5606" y="4363303"/>
            <a:ext cx="4079875" cy="13512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6983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SubCE-1.2.1 (M0236)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838200" y="4266192"/>
            <a:ext cx="1078713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endParaRPr lang="en-US" dirty="0" smtClean="0"/>
          </a:p>
          <a:p>
            <a:pPr marL="285750" indent="-285750">
              <a:buFont typeface="Arial" charset="0"/>
              <a:buChar char="•"/>
            </a:pPr>
            <a:r>
              <a:rPr lang="en-US" dirty="0" smtClean="0"/>
              <a:t>Conditions on TU_MAX_TR_SPLIT are changed so that the resulting TUs are contained in a single area on a 64x64 grid.</a:t>
            </a:r>
            <a:br>
              <a:rPr lang="en-US" dirty="0" smtClean="0"/>
            </a:br>
            <a:endParaRPr lang="en-US" dirty="0" smtClean="0"/>
          </a:p>
          <a:p>
            <a:pPr marL="285750" indent="-285750">
              <a:buFont typeface="Arial" charset="0"/>
              <a:buChar char="•"/>
            </a:pPr>
            <a:r>
              <a:rPr lang="en-US" dirty="0" smtClean="0"/>
              <a:t>For example, a 128x64 center block resulted from a ternary split is tiled </a:t>
            </a:r>
            <a:r>
              <a:rPr lang="en-US" smtClean="0"/>
              <a:t>into </a:t>
            </a:r>
            <a:r>
              <a:rPr lang="en-US" smtClean="0"/>
              <a:t>four</a:t>
            </a:r>
            <a:r>
              <a:rPr lang="en-US" smtClean="0"/>
              <a:t> 64x32 </a:t>
            </a:r>
            <a:r>
              <a:rPr lang="en-US" dirty="0" smtClean="0"/>
              <a:t>TUs.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5277380"/>
              </p:ext>
            </p:extLst>
          </p:nvPr>
        </p:nvGraphicFramePr>
        <p:xfrm>
          <a:off x="1555750" y="1354960"/>
          <a:ext cx="9080500" cy="2898140"/>
        </p:xfrm>
        <a:graphic>
          <a:graphicData uri="http://schemas.openxmlformats.org/drawingml/2006/table">
            <a:tbl>
              <a:tblPr/>
              <a:tblGrid>
                <a:gridCol w="825500"/>
                <a:gridCol w="825500"/>
                <a:gridCol w="825500"/>
                <a:gridCol w="825500"/>
                <a:gridCol w="825500"/>
                <a:gridCol w="825500"/>
                <a:gridCol w="825500"/>
                <a:gridCol w="825500"/>
                <a:gridCol w="825500"/>
                <a:gridCol w="825500"/>
                <a:gridCol w="825500"/>
              </a:tblGrid>
              <a:tr h="215900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k-SK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sk-SK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Random access Main10 </a:t>
                      </a:r>
                    </a:p>
                    <a:p>
                      <a:pPr algn="ctr" fontAlgn="ctr"/>
                      <a:r>
                        <a:rPr lang="sk-SK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sk-SK" sz="11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sk-SK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sk-SK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k-SK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sk-SK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Low delay B Main10 </a:t>
                      </a:r>
                      <a:endParaRPr lang="sk-SK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  <a:p>
                      <a:pPr algn="ctr" fontAlgn="ctr"/>
                      <a:r>
                        <a:rPr lang="sk-SK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sk-SK" sz="11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sk-SK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sk-SK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k-SK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</a:p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Over 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VTM-3.0_parallel_jvetl1010.tlist</a:t>
                      </a:r>
                      <a:endParaRPr lang="sk-SK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  <a:p>
                      <a:pPr algn="ctr" fontAlgn="ctr"/>
                      <a:r>
                        <a:rPr lang="sk-SK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sk-SK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sk-SK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sk-SK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k-SK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</a:p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Over 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VTM-3.0_parallel_jvetl1010.tlist</a:t>
                      </a:r>
                      <a:endParaRPr lang="sk-SK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  <a:p>
                      <a:pPr algn="ctr" fontAlgn="ctr"/>
                      <a:r>
                        <a:rPr lang="sk-SK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sk-SK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sk-SK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sk-SK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-0,52%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-0,71%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-0,50%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132%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-0,66%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-0,59%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-0,45%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123%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-0,28%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-0,26%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-0,24%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122%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-0,20%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-0,47%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118%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-0,03%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-0,05%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113%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0,24%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-0,12%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-0,70%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-0,61%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-0,40%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123%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Overall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-0,34%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-0,36%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-0,27%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122%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-0,26%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-0,27%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-0,13%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115%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-0,05%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-0,08%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-0,03%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113%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0,29%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0,21%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Class F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-0,17%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-0,22%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-0,16%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120%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-0,35%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-0,21%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-0,36%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110%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62984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4669</TotalTime>
  <Words>692</Words>
  <Application>Microsoft Macintosh PowerPoint</Application>
  <PresentationFormat>Widescreen</PresentationFormat>
  <Paragraphs>366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Calibri</vt:lpstr>
      <vt:lpstr>Calibri Light</vt:lpstr>
      <vt:lpstr>Cambria Math</vt:lpstr>
      <vt:lpstr>Mangal</vt:lpstr>
      <vt:lpstr>Office Theme</vt:lpstr>
      <vt:lpstr>CE1: Summary report on Partitioning</vt:lpstr>
      <vt:lpstr>General information for CE1</vt:lpstr>
      <vt:lpstr>VPDUs (JVET-L0081)</vt:lpstr>
      <vt:lpstr>Overall results (RA, LDB, LDP)</vt:lpstr>
      <vt:lpstr>SubCE-1.1.1 (M0446)</vt:lpstr>
      <vt:lpstr>Comments from cross-checker on SubCE-1.1.1</vt:lpstr>
      <vt:lpstr>SubCE-1.2.1 (M0236)</vt:lpstr>
    </vt:vector>
  </TitlesOfParts>
  <Company/>
  <LinksUpToDate>false</LinksUpToDate>
  <SharedDoc>false</SharedDoc>
  <HyperlinksChanged>false</HyperlinksChanged>
  <AppVersion>15.0031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CE1: Summary report on Partitioning</dc:title>
  <dc:creator>Jackie Ma</dc:creator>
  <cp:lastModifiedBy>Jackie Ma</cp:lastModifiedBy>
  <cp:revision>42</cp:revision>
  <dcterms:created xsi:type="dcterms:W3CDTF">2018-07-09T21:06:05Z</dcterms:created>
  <dcterms:modified xsi:type="dcterms:W3CDTF">2019-01-10T08:05:49Z</dcterms:modified>
</cp:coreProperties>
</file>