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7"/>
  </p:handoutMasterIdLst>
  <p:sldIdLst>
    <p:sldId id="262" r:id="rId10"/>
    <p:sldId id="277" r:id="rId11"/>
    <p:sldId id="278" r:id="rId12"/>
    <p:sldId id="269" r:id="rId13"/>
    <p:sldId id="275" r:id="rId14"/>
    <p:sldId id="258" r:id="rId15"/>
    <p:sldId id="268"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19" autoAdjust="0"/>
    <p:restoredTop sz="94080" autoAdjust="0"/>
  </p:normalViewPr>
  <p:slideViewPr>
    <p:cSldViewPr showGuides="1">
      <p:cViewPr varScale="1">
        <p:scale>
          <a:sx n="66" d="100"/>
          <a:sy n="66" d="100"/>
        </p:scale>
        <p:origin x="1592" y="36"/>
      </p:cViewPr>
      <p:guideLst>
        <p:guide orient="horz" pos="436"/>
        <p:guide orient="horz" pos="618"/>
        <p:guide orient="horz" pos="845"/>
        <p:guide orient="horz" pos="2840"/>
        <p:guide orient="horz" pos="4020"/>
        <p:guide pos="5284"/>
        <p:guide pos="47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2018/10/9</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02085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3" r:id="rId2"/>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标题 10"/>
          <p:cNvSpPr>
            <a:spLocks noGrp="1"/>
          </p:cNvSpPr>
          <p:nvPr>
            <p:ph type="title"/>
          </p:nvPr>
        </p:nvSpPr>
        <p:spPr>
          <a:xfrm>
            <a:off x="587151" y="1686941"/>
            <a:ext cx="7992888" cy="1941173"/>
          </a:xfrm>
        </p:spPr>
        <p:txBody>
          <a:bodyPr/>
          <a:lstStyle/>
          <a:p>
            <a:pPr algn="ctr"/>
            <a:r>
              <a:rPr lang="en-US" altLang="zh-CN" sz="4000" b="0" dirty="0" smtClean="0">
                <a:solidFill>
                  <a:schemeClr val="tx1"/>
                </a:solidFill>
              </a:rPr>
              <a:t>Combination </a:t>
            </a:r>
            <a:r>
              <a:rPr lang="en-US" altLang="zh-CN" sz="4000" b="0" dirty="0">
                <a:solidFill>
                  <a:schemeClr val="tx1"/>
                </a:solidFill>
              </a:rPr>
              <a:t>of affine mode clean up (L0047 method 1) and line buffer reduction (L0045)</a:t>
            </a:r>
            <a:endParaRPr lang="zh-CN" altLang="en-US" sz="4000" b="0" dirty="0">
              <a:solidFill>
                <a:schemeClr val="tx1"/>
              </a:solidFill>
            </a:endParaRP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650" y="467728"/>
            <a:ext cx="7632700" cy="586957"/>
          </a:xfrm>
        </p:spPr>
        <p:txBody>
          <a:bodyPr/>
          <a:lstStyle/>
          <a:p>
            <a:r>
              <a:rPr lang="en-US" altLang="zh-CN" dirty="0" smtClean="0">
                <a:solidFill>
                  <a:schemeClr val="tx1"/>
                </a:solidFill>
              </a:rPr>
              <a:t>Motivation</a:t>
            </a:r>
            <a:endParaRPr lang="zh-CN" altLang="en-US" dirty="0">
              <a:solidFill>
                <a:schemeClr val="tx1"/>
              </a:solidFill>
            </a:endParaRPr>
          </a:p>
        </p:txBody>
      </p:sp>
      <p:sp>
        <p:nvSpPr>
          <p:cNvPr id="3" name="内容占位符 2"/>
          <p:cNvSpPr>
            <a:spLocks noGrp="1"/>
          </p:cNvSpPr>
          <p:nvPr>
            <p:ph idx="1"/>
          </p:nvPr>
        </p:nvSpPr>
        <p:spPr>
          <a:xfrm>
            <a:off x="411725" y="1412776"/>
            <a:ext cx="7992814" cy="2997744"/>
          </a:xfrm>
        </p:spPr>
        <p:txBody>
          <a:bodyPr/>
          <a:lstStyle/>
          <a:p>
            <a:pPr>
              <a:buFont typeface="Arial" panose="020B0604020202020204" pitchFamily="34" charset="0"/>
              <a:buChar char="•"/>
            </a:pPr>
            <a:r>
              <a:rPr lang="en-US" altLang="zh-CN" sz="1900" b="0" dirty="0" smtClean="0">
                <a:solidFill>
                  <a:schemeClr val="tx1"/>
                </a:solidFill>
              </a:rPr>
              <a:t>Two adoptions on affine clean up</a:t>
            </a:r>
          </a:p>
          <a:p>
            <a:pPr lvl="1">
              <a:buFont typeface="Arial" panose="020B0604020202020204" pitchFamily="34" charset="0"/>
              <a:buChar char="•"/>
            </a:pPr>
            <a:r>
              <a:rPr lang="en-US" altLang="zh-CN" sz="1600" dirty="0" smtClean="0"/>
              <a:t>JVET-L0045 on line buffer reduction</a:t>
            </a:r>
          </a:p>
          <a:p>
            <a:pPr lvl="1">
              <a:buFont typeface="Arial" panose="020B0604020202020204" pitchFamily="34" charset="0"/>
              <a:buChar char="•"/>
            </a:pPr>
            <a:r>
              <a:rPr lang="en-US" altLang="zh-CN" sz="1600" b="0" dirty="0" smtClean="0"/>
              <a:t>JVET-L0047 on unified design of CPMV and </a:t>
            </a:r>
            <a:r>
              <a:rPr lang="en-US" altLang="zh-CN" sz="1600" b="0" dirty="0" err="1" smtClean="0"/>
              <a:t>subblock</a:t>
            </a:r>
            <a:r>
              <a:rPr lang="en-US" altLang="zh-CN" sz="1600" b="0" dirty="0" smtClean="0"/>
              <a:t> mv</a:t>
            </a:r>
          </a:p>
          <a:p>
            <a:pPr lvl="1">
              <a:buFont typeface="Arial" panose="020B0604020202020204" pitchFamily="34" charset="0"/>
              <a:buChar char="•"/>
            </a:pPr>
            <a:endParaRPr lang="en-US" altLang="zh-CN" sz="1600" b="0" dirty="0" smtClean="0"/>
          </a:p>
          <a:p>
            <a:pPr>
              <a:buFont typeface="Arial" panose="020B0604020202020204" pitchFamily="34" charset="0"/>
              <a:buChar char="•"/>
            </a:pPr>
            <a:r>
              <a:rPr lang="en-US" altLang="zh-CN" sz="1900" b="0" dirty="0">
                <a:solidFill>
                  <a:schemeClr val="tx1"/>
                </a:solidFill>
              </a:rPr>
              <a:t>Cannot simply put together both </a:t>
            </a:r>
            <a:r>
              <a:rPr lang="en-US" altLang="zh-CN" sz="1900" b="0" dirty="0" smtClean="0">
                <a:solidFill>
                  <a:schemeClr val="tx1"/>
                </a:solidFill>
              </a:rPr>
              <a:t>in the text and the code because</a:t>
            </a:r>
          </a:p>
          <a:p>
            <a:pPr lvl="1">
              <a:buFont typeface="Arial" panose="020B0604020202020204" pitchFamily="34" charset="0"/>
              <a:buChar char="•"/>
            </a:pPr>
            <a:r>
              <a:rPr lang="en-US" altLang="zh-CN" sz="1600" b="0" dirty="0" smtClean="0"/>
              <a:t>According to L0045, the </a:t>
            </a:r>
            <a:r>
              <a:rPr lang="en-US" altLang="zh-CN" sz="1600" b="0" dirty="0"/>
              <a:t>bottom-left and </a:t>
            </a:r>
            <a:r>
              <a:rPr lang="en-US" altLang="zh-CN" sz="1600" b="0" dirty="0" smtClean="0"/>
              <a:t>bottom-right </a:t>
            </a:r>
            <a:r>
              <a:rPr lang="en-US" altLang="zh-CN" sz="1600" dirty="0"/>
              <a:t>corner CPMVs </a:t>
            </a:r>
            <a:r>
              <a:rPr lang="en-US" altLang="zh-CN" sz="1600" b="0" dirty="0" smtClean="0"/>
              <a:t>in the line buffer will</a:t>
            </a:r>
            <a:r>
              <a:rPr lang="en-US" altLang="zh-CN" sz="1600" dirty="0" smtClean="0"/>
              <a:t> be used when doing motion vector prediction for a CU in the CTU row below</a:t>
            </a:r>
          </a:p>
          <a:p>
            <a:pPr lvl="1">
              <a:buFont typeface="Arial" panose="020B0604020202020204" pitchFamily="34" charset="0"/>
              <a:buChar char="•"/>
            </a:pPr>
            <a:r>
              <a:rPr lang="en-US" altLang="zh-CN" sz="1600" b="0" dirty="0" smtClean="0"/>
              <a:t>Not aligned with L0047</a:t>
            </a:r>
          </a:p>
        </p:txBody>
      </p:sp>
    </p:spTree>
    <p:extLst>
      <p:ext uri="{BB962C8B-B14F-4D97-AF65-F5344CB8AC3E}">
        <p14:creationId xmlns:p14="http://schemas.microsoft.com/office/powerpoint/2010/main" val="1003057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650" y="467728"/>
            <a:ext cx="7632700" cy="586957"/>
          </a:xfrm>
        </p:spPr>
        <p:txBody>
          <a:bodyPr/>
          <a:lstStyle/>
          <a:p>
            <a:r>
              <a:rPr lang="en-US" altLang="zh-CN" dirty="0" smtClean="0">
                <a:solidFill>
                  <a:schemeClr val="tx1"/>
                </a:solidFill>
              </a:rPr>
              <a:t>Proposed combination</a:t>
            </a:r>
            <a:endParaRPr lang="zh-CN" altLang="en-US" dirty="0">
              <a:solidFill>
                <a:schemeClr val="tx1"/>
              </a:solidFill>
            </a:endParaRPr>
          </a:p>
        </p:txBody>
      </p:sp>
      <p:sp>
        <p:nvSpPr>
          <p:cNvPr id="3" name="内容占位符 2"/>
          <p:cNvSpPr>
            <a:spLocks noGrp="1"/>
          </p:cNvSpPr>
          <p:nvPr>
            <p:ph idx="1"/>
          </p:nvPr>
        </p:nvSpPr>
        <p:spPr>
          <a:xfrm>
            <a:off x="411725" y="1412776"/>
            <a:ext cx="7992814" cy="4752528"/>
          </a:xfrm>
        </p:spPr>
        <p:txBody>
          <a:bodyPr/>
          <a:lstStyle/>
          <a:p>
            <a:pPr>
              <a:buFont typeface="Arial" panose="020B0604020202020204" pitchFamily="34" charset="0"/>
              <a:buChar char="•"/>
            </a:pPr>
            <a:r>
              <a:rPr lang="en-US" altLang="zh-CN" sz="1800" dirty="0"/>
              <a:t>Proposed </a:t>
            </a:r>
            <a:r>
              <a:rPr lang="en-US" altLang="zh-CN" sz="1800" dirty="0" smtClean="0"/>
              <a:t>combination</a:t>
            </a:r>
            <a:endParaRPr lang="en-US" altLang="zh-CN" sz="1800" dirty="0"/>
          </a:p>
          <a:p>
            <a:pPr lvl="1">
              <a:buFont typeface="Arial" panose="020B0604020202020204" pitchFamily="34" charset="0"/>
              <a:buChar char="•"/>
            </a:pPr>
            <a:r>
              <a:rPr lang="en-US" altLang="zh-CN" sz="1600" dirty="0"/>
              <a:t>When inheriting affine model from a CU in the above CTU line, the bottom-left and bottom-right corner </a:t>
            </a:r>
            <a:r>
              <a:rPr lang="en-US" altLang="zh-CN" sz="1600" dirty="0" err="1"/>
              <a:t>subblock</a:t>
            </a:r>
            <a:r>
              <a:rPr lang="en-US" altLang="zh-CN" sz="1600" dirty="0"/>
              <a:t> MVs are used instead of the two CPMVs at the bottom-left and bottom-right </a:t>
            </a:r>
            <a:r>
              <a:rPr lang="en-US" altLang="zh-CN" sz="1600" dirty="0" smtClean="0"/>
              <a:t>corners</a:t>
            </a:r>
            <a:endParaRPr lang="en-US" altLang="zh-CN" sz="1600" dirty="0"/>
          </a:p>
          <a:p>
            <a:pPr>
              <a:buFont typeface="Arial" panose="020B0604020202020204" pitchFamily="34" charset="0"/>
              <a:buChar char="•"/>
            </a:pPr>
            <a:r>
              <a:rPr lang="en-US" altLang="zh-CN" sz="1800" dirty="0" smtClean="0"/>
              <a:t>Achieve the goals of both L0045 and L0047</a:t>
            </a:r>
          </a:p>
          <a:p>
            <a:pPr lvl="1">
              <a:buFont typeface="Arial" panose="020B0604020202020204" pitchFamily="34" charset="0"/>
              <a:buChar char="•"/>
            </a:pPr>
            <a:r>
              <a:rPr lang="en-US" altLang="zh-CN" sz="1600" dirty="0" smtClean="0"/>
              <a:t>Affine CPMV are separately stored and used for affine model inheritance only </a:t>
            </a:r>
          </a:p>
          <a:p>
            <a:pPr lvl="1">
              <a:buFont typeface="Arial" panose="020B0604020202020204" pitchFamily="34" charset="0"/>
              <a:buChar char="•"/>
            </a:pPr>
            <a:r>
              <a:rPr lang="en-US" altLang="zh-CN" sz="1600" dirty="0" smtClean="0"/>
              <a:t>All </a:t>
            </a:r>
            <a:r>
              <a:rPr lang="en-US" altLang="zh-CN" sz="1600" dirty="0" err="1" smtClean="0"/>
              <a:t>subblock</a:t>
            </a:r>
            <a:r>
              <a:rPr lang="en-US" altLang="zh-CN" sz="1600" dirty="0" smtClean="0"/>
              <a:t> MVs are calculated from affine CPMVs and are used for motion compensation, merge/skip/AMVP list derivation, de-blocking, and storage of the temporal motion vector predictors</a:t>
            </a:r>
            <a:endParaRPr lang="en-US" altLang="zh-CN" sz="1600" dirty="0" smtClean="0">
              <a:solidFill>
                <a:schemeClr val="tx1"/>
              </a:solidFill>
            </a:endParaRPr>
          </a:p>
          <a:p>
            <a:pPr>
              <a:buFont typeface="Arial" panose="020B0604020202020204" pitchFamily="34" charset="0"/>
              <a:buChar char="•"/>
            </a:pPr>
            <a:r>
              <a:rPr lang="en-US" altLang="zh-CN" sz="1800" b="0" dirty="0" smtClean="0">
                <a:solidFill>
                  <a:schemeClr val="tx1"/>
                </a:solidFill>
              </a:rPr>
              <a:t>Negligible impact on coding efficiency</a:t>
            </a:r>
          </a:p>
          <a:p>
            <a:pPr lvl="1">
              <a:buFont typeface="Arial" panose="020B0604020202020204" pitchFamily="34" charset="0"/>
              <a:buChar char="•"/>
            </a:pPr>
            <a:r>
              <a:rPr lang="en-US" altLang="zh-CN" sz="1600" dirty="0" smtClean="0"/>
              <a:t>Average 0.01% for RA</a:t>
            </a:r>
          </a:p>
          <a:p>
            <a:pPr lvl="1">
              <a:buFont typeface="Arial" panose="020B0604020202020204" pitchFamily="34" charset="0"/>
              <a:buChar char="•"/>
            </a:pPr>
            <a:r>
              <a:rPr lang="en-US" altLang="zh-CN" sz="1600" b="0" dirty="0" smtClean="0">
                <a:solidFill>
                  <a:schemeClr val="tx1"/>
                </a:solidFill>
              </a:rPr>
              <a:t>Peak loss 0.1% for RA, Cactus</a:t>
            </a:r>
            <a:endParaRPr lang="en-US" altLang="zh-CN" sz="1600" b="0" dirty="0">
              <a:solidFill>
                <a:schemeClr val="tx1"/>
              </a:solidFill>
            </a:endParaRPr>
          </a:p>
        </p:txBody>
      </p:sp>
    </p:spTree>
    <p:extLst>
      <p:ext uri="{BB962C8B-B14F-4D97-AF65-F5344CB8AC3E}">
        <p14:creationId xmlns:p14="http://schemas.microsoft.com/office/powerpoint/2010/main" val="2626154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Simulation Results</a:t>
            </a:r>
            <a:endParaRPr lang="zh-CN" altLang="en-US" dirty="0" smtClean="0">
              <a:solidFill>
                <a:schemeClr val="tx1"/>
              </a:solidFill>
            </a:endParaRPr>
          </a:p>
        </p:txBody>
      </p:sp>
      <p:sp>
        <p:nvSpPr>
          <p:cNvPr id="8" name="内容占位符 2"/>
          <p:cNvSpPr>
            <a:spLocks noGrp="1"/>
          </p:cNvSpPr>
          <p:nvPr>
            <p:ph idx="1"/>
          </p:nvPr>
        </p:nvSpPr>
        <p:spPr>
          <a:xfrm>
            <a:off x="264701" y="1133111"/>
            <a:ext cx="7992814" cy="3168352"/>
          </a:xfrm>
        </p:spPr>
        <p:txBody>
          <a:bodyPr/>
          <a:lstStyle/>
          <a:p>
            <a:pPr>
              <a:buFont typeface="Arial" panose="020B0604020202020204" pitchFamily="34" charset="0"/>
              <a:buChar char="•"/>
            </a:pPr>
            <a:r>
              <a:rPr lang="en-US" altLang="zh-CN" sz="1600" b="1" dirty="0" smtClean="0"/>
              <a:t>Anchor</a:t>
            </a:r>
            <a:r>
              <a:rPr lang="en-US" altLang="zh-CN" sz="1600" dirty="0" smtClean="0"/>
              <a:t>: VTM2.0.1+ adopted proposals (CE4.1.11.a+CE4.1.6.a+CE4.2.6.d+JVET-L0632+CE4.2.8)</a:t>
            </a:r>
            <a:endParaRPr lang="en-US" altLang="zh-CN" sz="1600" dirty="0" smtClean="0">
              <a:solidFill>
                <a:schemeClr val="tx1"/>
              </a:solidFill>
            </a:endParaRPr>
          </a:p>
          <a:p>
            <a:pPr>
              <a:buFont typeface="Arial" panose="020B0604020202020204" pitchFamily="34" charset="0"/>
              <a:buChar char="•"/>
            </a:pPr>
            <a:r>
              <a:rPr lang="en-US" altLang="zh-CN" sz="1600" b="1" dirty="0" smtClean="0"/>
              <a:t>Test</a:t>
            </a:r>
            <a:r>
              <a:rPr lang="en-US" altLang="zh-CN" sz="1600" dirty="0" smtClean="0"/>
              <a:t>: Anchor + proposal</a:t>
            </a:r>
            <a:endParaRPr lang="en-US" altLang="zh-CN" sz="1600" b="0" dirty="0">
              <a:solidFill>
                <a:schemeClr val="tx1"/>
              </a:solidFill>
            </a:endParaRPr>
          </a:p>
        </p:txBody>
      </p:sp>
      <p:pic>
        <p:nvPicPr>
          <p:cNvPr id="3" name="图片 2"/>
          <p:cNvPicPr>
            <a:picLocks noChangeAspect="1"/>
          </p:cNvPicPr>
          <p:nvPr/>
        </p:nvPicPr>
        <p:blipFill>
          <a:blip r:embed="rId2"/>
          <a:stretch>
            <a:fillRect/>
          </a:stretch>
        </p:blipFill>
        <p:spPr>
          <a:xfrm>
            <a:off x="3491880" y="2060848"/>
            <a:ext cx="5122214" cy="4232664"/>
          </a:xfrm>
          <a:prstGeom prst="rect">
            <a:avLst/>
          </a:prstGeom>
        </p:spPr>
      </p:pic>
    </p:spTree>
    <p:extLst>
      <p:ext uri="{BB962C8B-B14F-4D97-AF65-F5344CB8AC3E}">
        <p14:creationId xmlns:p14="http://schemas.microsoft.com/office/powerpoint/2010/main" val="2771949678"/>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1760" y="2852936"/>
            <a:ext cx="4031809" cy="1200329"/>
          </a:xfrm>
          <a:prstGeom prst="rect">
            <a:avLst/>
          </a:prstGeom>
          <a:noFill/>
        </p:spPr>
        <p:txBody>
          <a:bodyPr wrap="none" rtlCol="0">
            <a:spAutoFit/>
          </a:bodyPr>
          <a:lstStyle/>
          <a:p>
            <a:r>
              <a:rPr lang="en-US" altLang="zh-CN" sz="7200" dirty="0" smtClean="0"/>
              <a:t>Thank You</a:t>
            </a:r>
            <a:endParaRPr lang="zh-CN" altLang="en-US" sz="7200" dirty="0"/>
          </a:p>
        </p:txBody>
      </p:sp>
    </p:spTree>
    <p:extLst>
      <p:ext uri="{BB962C8B-B14F-4D97-AF65-F5344CB8AC3E}">
        <p14:creationId xmlns:p14="http://schemas.microsoft.com/office/powerpoint/2010/main" val="3692025448"/>
      </p:ext>
    </p:extLst>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sz="2400" dirty="0" smtClean="0">
                <a:solidFill>
                  <a:schemeClr val="tx1"/>
                </a:solidFill>
              </a:rPr>
              <a:t>Motion vector usage in a straightforward combination of L0045 and L0047</a:t>
            </a:r>
            <a:endParaRPr lang="zh-CN" altLang="en-US" sz="2400" dirty="0" smtClean="0">
              <a:solidFill>
                <a:schemeClr val="tx1"/>
              </a:solidFill>
            </a:endParaRPr>
          </a:p>
        </p:txBody>
      </p:sp>
      <p:pic>
        <p:nvPicPr>
          <p:cNvPr id="4" name="图片 3" descr="C:\Users\c00355679\Desktop\ctu boundary_local buffer - 副本.png"/>
          <p:cNvPicPr/>
          <p:nvPr/>
        </p:nvPicPr>
        <p:blipFill>
          <a:blip r:embed="rId2">
            <a:extLst>
              <a:ext uri="{28A0092B-C50C-407E-A947-70E740481C1C}">
                <a14:useLocalDpi xmlns:a14="http://schemas.microsoft.com/office/drawing/2010/main" val="0"/>
              </a:ext>
            </a:extLst>
          </a:blip>
          <a:srcRect/>
          <a:stretch>
            <a:fillRect/>
          </a:stretch>
        </p:blipFill>
        <p:spPr bwMode="auto">
          <a:xfrm>
            <a:off x="395536" y="1556792"/>
            <a:ext cx="8064896" cy="4680520"/>
          </a:xfrm>
          <a:prstGeom prst="rect">
            <a:avLst/>
          </a:prstGeom>
          <a:noFill/>
          <a:ln>
            <a:noFill/>
          </a:ln>
        </p:spPr>
      </p:pic>
    </p:spTree>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Users\c00355679\Desktop\proposal.png"/>
          <p:cNvPicPr/>
          <p:nvPr/>
        </p:nvPicPr>
        <p:blipFill>
          <a:blip r:embed="rId2">
            <a:extLst>
              <a:ext uri="{28A0092B-C50C-407E-A947-70E740481C1C}">
                <a14:useLocalDpi xmlns:a14="http://schemas.microsoft.com/office/drawing/2010/main" val="0"/>
              </a:ext>
            </a:extLst>
          </a:blip>
          <a:srcRect/>
          <a:stretch>
            <a:fillRect/>
          </a:stretch>
        </p:blipFill>
        <p:spPr bwMode="auto">
          <a:xfrm>
            <a:off x="319500" y="1628800"/>
            <a:ext cx="8216820" cy="4717088"/>
          </a:xfrm>
          <a:prstGeom prst="rect">
            <a:avLst/>
          </a:prstGeom>
          <a:noFill/>
          <a:ln>
            <a:noFill/>
          </a:ln>
        </p:spPr>
      </p:pic>
      <p:sp>
        <p:nvSpPr>
          <p:cNvPr id="8" name="Rectangle 2"/>
          <p:cNvSpPr txBox="1">
            <a:spLocks noChangeArrowheads="1"/>
          </p:cNvSpPr>
          <p:nvPr/>
        </p:nvSpPr>
        <p:spPr bwMode="auto">
          <a:xfrm>
            <a:off x="755576" y="188640"/>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eaLnBrk="1" hangingPunct="1"/>
            <a:r>
              <a:rPr lang="en-US" altLang="zh-CN" sz="2400" kern="0" dirty="0" smtClean="0">
                <a:solidFill>
                  <a:schemeClr val="tx1"/>
                </a:solidFill>
              </a:rPr>
              <a:t>Motion vector usage in proposed combination</a:t>
            </a:r>
            <a:endParaRPr lang="zh-CN" altLang="en-US" sz="2400" kern="0" dirty="0" smtClean="0">
              <a:solidFill>
                <a:schemeClr val="tx1"/>
              </a:solidFill>
            </a:endParaRPr>
          </a:p>
        </p:txBody>
      </p:sp>
    </p:spTree>
    <p:extLst>
      <p:ext uri="{BB962C8B-B14F-4D97-AF65-F5344CB8AC3E}">
        <p14:creationId xmlns:p14="http://schemas.microsoft.com/office/powerpoint/2010/main" val="3031513302"/>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327</TotalTime>
  <Words>224</Words>
  <Application>Microsoft Office PowerPoint</Application>
  <PresentationFormat>全屏显示(4:3)</PresentationFormat>
  <Paragraphs>24</Paragraphs>
  <Slides>7</Slides>
  <Notes>0</Notes>
  <HiddenSlides>0</HiddenSlides>
  <MMClips>0</MMClips>
  <ScaleCrop>false</ScaleCrop>
  <HeadingPairs>
    <vt:vector size="6" baseType="variant">
      <vt:variant>
        <vt:lpstr>已用的字体</vt:lpstr>
      </vt:variant>
      <vt:variant>
        <vt:i4>11</vt:i4>
      </vt:variant>
      <vt:variant>
        <vt:lpstr>主题</vt:lpstr>
      </vt:variant>
      <vt:variant>
        <vt:i4>9</vt:i4>
      </vt:variant>
      <vt:variant>
        <vt:lpstr>幻灯片标题</vt:lpstr>
      </vt:variant>
      <vt:variant>
        <vt:i4>7</vt:i4>
      </vt:variant>
    </vt:vector>
  </HeadingPairs>
  <TitlesOfParts>
    <vt:vector size="27" baseType="lpstr">
      <vt:lpstr>FrutigerNext LT Bold</vt:lpstr>
      <vt:lpstr>FrutigerNext LT Medium</vt:lpstr>
      <vt:lpstr>FrutigerNext LT Regular</vt:lpstr>
      <vt:lpstr>MS PGothic</vt:lpstr>
      <vt:lpstr>MS PGothic</vt:lpstr>
      <vt:lpstr>黑体</vt:lpstr>
      <vt:lpstr>华文细黑</vt:lpstr>
      <vt:lpstr>宋体</vt:lpstr>
      <vt:lpstr>Arial</vt:lpstr>
      <vt:lpstr>Calibri</vt:lpstr>
      <vt:lpstr>Wingdings</vt:lpstr>
      <vt:lpstr>Blank</vt:lpstr>
      <vt:lpstr>1_主题1</vt:lpstr>
      <vt:lpstr>4_主题1</vt:lpstr>
      <vt:lpstr>5_主题1</vt:lpstr>
      <vt:lpstr>6_主题1</vt:lpstr>
      <vt:lpstr>7_主题1</vt:lpstr>
      <vt:lpstr>8_主题1</vt:lpstr>
      <vt:lpstr>9_主题1</vt:lpstr>
      <vt:lpstr>10_主题1</vt:lpstr>
      <vt:lpstr>Combination of affine mode clean up (L0047 method 1) and line buffer reduction (L0045)</vt:lpstr>
      <vt:lpstr>Motivation</vt:lpstr>
      <vt:lpstr>Proposed combination</vt:lpstr>
      <vt:lpstr>Simulation Results</vt:lpstr>
      <vt:lpstr>PowerPoint 演示文稿</vt:lpstr>
      <vt:lpstr>Motion vector usage in a straightforward combination of L0045 and L0047</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JVET-J0063 Symmetrical mode for bi-prediction</dc:title>
  <dc:creator>chenhuanbang (A)</dc:creator>
  <cp:lastModifiedBy>chenhuanbang (A)</cp:lastModifiedBy>
  <cp:revision>40</cp:revision>
  <dcterms:created xsi:type="dcterms:W3CDTF">2011-12-01T07:18:24Z</dcterms:created>
  <dcterms:modified xsi:type="dcterms:W3CDTF">2018-10-09T04:32:51Z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(3)wrNJZWfta+43m0WIkIjnN6s9gg80fx6cbbz0oZJz+nxXHScw7f1iR7Cz0pB0ndSo1y3xrASX
fCzR4C5a/dlUXkUrGhaojZS+YagCBGPokpGwpLTnlkfnkT0FMHryWj2/2sUWTyePmmYnZxWK
jDBjjaodKOYu0udhGy8cV05krWtMoebOKYyVB8RTGiWG96ta97awlYkhjFwlp2+hy5sypLYV
u2V9N8dpTrv7B7eVzd</vt:lpwstr>
  </property>
  <property fmtid="{D5CDD505-2E9C-101B-9397-08002B2CF9AE}" pid="7" name="_2015_ms_pID_7253431">
    <vt:lpwstr>grMEHOilFc22T7cmbwbG97VYnOS6KHJpguk+vCUM/nlS3up/pVoeeX
7fgnhutOmqavt7Vwtr9WspR77/CBVtbNJimEchVf7frT9JlXBZGgCwQYzW6K+ypYIz+1A+s+
4mKg0RfQt2YU7lRXeXI6GKt7X/B/sWeGcGwK7/0RND61kEpZcjiaBqizjhLGW+ffu1CVHtgP
lDc8i264VpVuyqWxzK2OOOqEuI3Db183p0JI</vt:lpwstr>
  </property>
  <property fmtid="{D5CDD505-2E9C-101B-9397-08002B2CF9AE}" pid="8" name="_2015_ms_pID_7253432">
    <vt:lpwstr>sCnJzGlxiVR82L8BHaLw3n0=</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1539059549</vt:lpwstr>
  </property>
</Properties>
</file>