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handoutMasterIdLst>
    <p:handoutMasterId r:id="rId8"/>
  </p:handoutMasterIdLst>
  <p:sldIdLst>
    <p:sldId id="573" r:id="rId2"/>
    <p:sldId id="944" r:id="rId3"/>
    <p:sldId id="945" r:id="rId4"/>
    <p:sldId id="946" r:id="rId5"/>
    <p:sldId id="943"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196" autoAdjust="0"/>
  </p:normalViewPr>
  <p:slideViewPr>
    <p:cSldViewPr snapToGrid="0">
      <p:cViewPr varScale="1">
        <p:scale>
          <a:sx n="69" d="100"/>
          <a:sy n="69" d="100"/>
        </p:scale>
        <p:origin x="72" y="379"/>
      </p:cViewPr>
      <p:guideLst>
        <p:guide orient="horz" pos="2968"/>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3776" y="1709928"/>
            <a:ext cx="11190998"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3775" y="5607050"/>
            <a:ext cx="11187683"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4" name="TextBox 13"/>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F1AB52EA-83D1-4AF2-8F7F-6A2B312487AC}"/>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BABD2AE-939D-43B1-80A5-D5A00E6C0458}"/>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2"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93776" y="1132232"/>
            <a:ext cx="511666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27147C9-FA7F-430F-8182-CD492F8090D3}"/>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95300" y="575576"/>
            <a:ext cx="5115142"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300" y="1709928"/>
            <a:ext cx="511514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95300" y="1132232"/>
            <a:ext cx="511514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8"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19"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15DDC354-C74D-4B40-BAA2-CD640C97919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5E236FED-07E5-4820-A172-58A0A15DDF8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E81E4315-D067-4460-AD5C-40BD16941F45}"/>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5300" y="575576"/>
            <a:ext cx="6426834"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9F381671-7A67-49A6-B41C-A3C5B773217E}"/>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70"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94188" y="575576"/>
            <a:ext cx="6427945" cy="429028"/>
          </a:xfrm>
        </p:spPr>
        <p:txBody>
          <a:bodyPr/>
          <a:lstStyle/>
          <a:p>
            <a:r>
              <a:rPr lang="en-US"/>
              <a:t>Click to edit Master title style</a:t>
            </a:r>
            <a:endParaRPr lang="en-US" dirty="0"/>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95300" y="1132232"/>
            <a:ext cx="6426200"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59595"/>
            <a:ext cx="3576828"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Box 12"/>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2">
            <a:extLst>
              <a:ext uri="{FF2B5EF4-FFF2-40B4-BE49-F238E27FC236}">
                <a16:creationId xmlns:a16="http://schemas.microsoft.com/office/drawing/2014/main" id="{8F8055CA-3324-43A2-AE02-2F8A044D96B1}"/>
              </a:ext>
            </a:extLst>
          </p:cNvPr>
          <p:cNvSpPr>
            <a:spLocks noGrp="1"/>
          </p:cNvSpPr>
          <p:nvPr>
            <p:ph type="ftr" sz="quarter" idx="3"/>
          </p:nvPr>
        </p:nvSpPr>
        <p:spPr>
          <a:xfrm>
            <a:off x="495299" y="6534114"/>
            <a:ext cx="511149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040B57F3-42EF-4294-A857-B4B5734BAB2F}"/>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8000EED-C2CD-41B8-A556-1FEEAE813DA3}"/>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35F9AF9D-6AFF-40D3-B5CE-21E8CDCE8D36}"/>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7" name="TextBox 16"/>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Footer Placeholder 2">
            <a:extLst>
              <a:ext uri="{FF2B5EF4-FFF2-40B4-BE49-F238E27FC236}">
                <a16:creationId xmlns:a16="http://schemas.microsoft.com/office/drawing/2014/main" id="{A30F01EC-CBA0-4FA9-9425-A5CD9AE2740D}"/>
              </a:ext>
            </a:extLst>
          </p:cNvPr>
          <p:cNvSpPr>
            <a:spLocks noGrp="1"/>
          </p:cNvSpPr>
          <p:nvPr>
            <p:ph type="ftr" sz="quarter" idx="3"/>
          </p:nvPr>
        </p:nvSpPr>
        <p:spPr>
          <a:xfrm>
            <a:off x="8103394" y="6534114"/>
            <a:ext cx="32918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701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239CFE57-277C-48CC-9FDD-0A83FDDB125F}"/>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82A4121F-EBB0-4D3C-AB85-2CC4709B8B6A}"/>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CC4E002F-6242-40D2-BC5A-2D54EE9CD627}"/>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12"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3"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300" y="2740859"/>
            <a:ext cx="3556000"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8" name="Footer Placeholder 2">
            <a:extLst>
              <a:ext uri="{FF2B5EF4-FFF2-40B4-BE49-F238E27FC236}">
                <a16:creationId xmlns:a16="http://schemas.microsoft.com/office/drawing/2014/main" id="{78F70C3B-FCB4-429B-8849-7BB5C1F299A9}"/>
              </a:ext>
            </a:extLst>
          </p:cNvPr>
          <p:cNvSpPr>
            <a:spLocks noGrp="1"/>
          </p:cNvSpPr>
          <p:nvPr>
            <p:ph type="ftr" sz="quarter" idx="3"/>
          </p:nvPr>
        </p:nvSpPr>
        <p:spPr>
          <a:xfrm>
            <a:off x="495300" y="6534114"/>
            <a:ext cx="355701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DC8375D-A650-46AF-A002-BD10D9B46CDB}"/>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95299" y="2615706"/>
            <a:ext cx="7364367"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95299" y="4195085"/>
            <a:ext cx="7352269"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7118"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2250" y="399994"/>
            <a:ext cx="2593918"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300" y="381611"/>
            <a:ext cx="260403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3491" y="380897"/>
            <a:ext cx="2233151"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8"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9"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20"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A0BAC924-86A7-4046-BA8D-75580EC6C39E}"/>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94E4E2D0-23C8-45A3-8E81-E3BB0B626C0D}"/>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6"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504545"/>
            <a:ext cx="2605088"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6455479-6695-4D8E-86D5-014F39A152D2}"/>
              </a:ext>
            </a:extLst>
          </p:cNvPr>
          <p:cNvSpPr>
            <a:spLocks noGrp="1"/>
          </p:cNvSpPr>
          <p:nvPr>
            <p:ph type="ftr" sz="quarter" idx="3"/>
          </p:nvPr>
        </p:nvSpPr>
        <p:spPr>
          <a:xfrm>
            <a:off x="495300" y="6534114"/>
            <a:ext cx="260604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300" y="1383898"/>
            <a:ext cx="5115141"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5300" y="3821531"/>
            <a:ext cx="5115032"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395662"/>
            <a:ext cx="10222231"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8" name="TextBox 7"/>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3776" y="1132232"/>
            <a:ext cx="1118863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2">
            <a:extLst>
              <a:ext uri="{FF2B5EF4-FFF2-40B4-BE49-F238E27FC236}">
                <a16:creationId xmlns:a16="http://schemas.microsoft.com/office/drawing/2014/main" id="{761C12C8-A6EB-4CF4-82B4-DD80244A098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98058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E6867A83-DF73-4049-8A52-A0E6C7910ECF}"/>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7985595F-4628-4436-9F83-5C2E69425B2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48815A62-3D52-484F-A5D6-6AC449CE11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BFE0E73F-FAD4-41DB-A987-DB26C5F3F06B}"/>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128889"/>
            <a:ext cx="3940004" cy="88966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17" name="Group 4">
            <a:extLst>
              <a:ext uri="{FF2B5EF4-FFF2-40B4-BE49-F238E27FC236}">
                <a16:creationId xmlns:a16="http://schemas.microsoft.com/office/drawing/2014/main" id="{31A05C0A-350A-4BE5-BDED-EDFBFDB9FC04}"/>
              </a:ext>
            </a:extLst>
          </p:cNvPr>
          <p:cNvGrpSpPr>
            <a:grpSpLocks noChangeAspect="1"/>
          </p:cNvGrpSpPr>
          <p:nvPr userDrawn="1"/>
        </p:nvGrpSpPr>
        <p:grpSpPr bwMode="auto">
          <a:xfrm>
            <a:off x="2392834" y="2381801"/>
            <a:ext cx="164453" cy="164592"/>
            <a:chOff x="2653" y="972"/>
            <a:chExt cx="2372" cy="2374"/>
          </a:xfrm>
          <a:solidFill>
            <a:schemeClr val="tx1">
              <a:lumMod val="85000"/>
              <a:lumOff val="15000"/>
            </a:schemeClr>
          </a:solidFill>
        </p:grpSpPr>
        <p:sp>
          <p:nvSpPr>
            <p:cNvPr id="18" name="Freeform 5">
              <a:extLst>
                <a:ext uri="{FF2B5EF4-FFF2-40B4-BE49-F238E27FC236}">
                  <a16:creationId xmlns:a16="http://schemas.microsoft.com/office/drawing/2014/main" id="{9BD284B8-0081-441E-878D-6B420A0E5C8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585E7B-5577-47D6-9225-14E9E4E5D9C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09E7496-5F77-426F-B9AA-54BB3E912230}"/>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1"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776" y="365760"/>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E95A743-9FD8-44E4-80C8-770B65CE8D97}"/>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299" y="575576"/>
            <a:ext cx="11187113" cy="429028"/>
          </a:xfrm>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09928"/>
            <a:ext cx="11190732"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299" y="1132232"/>
            <a:ext cx="11187113"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2">
            <a:extLst>
              <a:ext uri="{FF2B5EF4-FFF2-40B4-BE49-F238E27FC236}">
                <a16:creationId xmlns:a16="http://schemas.microsoft.com/office/drawing/2014/main" id="{EE69C729-08E2-4ACD-99C6-622C435DDFA5}"/>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Content Placeholder 10"/>
          <p:cNvSpPr>
            <a:spLocks noGrp="1"/>
          </p:cNvSpPr>
          <p:nvPr>
            <p:ph sz="quarter" idx="14"/>
          </p:nvPr>
        </p:nvSpPr>
        <p:spPr>
          <a:xfrm>
            <a:off x="493776" y="1709928"/>
            <a:ext cx="5467753" cy="46908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12"/>
          <p:cNvSpPr>
            <a:spLocks noGrp="1"/>
          </p:cNvSpPr>
          <p:nvPr>
            <p:ph sz="quarter" idx="15" hasCustomPrompt="1"/>
          </p:nvPr>
        </p:nvSpPr>
        <p:spPr>
          <a:xfrm>
            <a:off x="6216256" y="1709928"/>
            <a:ext cx="5481968" cy="4690872"/>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6" name="Straight Connector 15">
            <a:extLst>
              <a:ext uri="{FF2B5EF4-FFF2-40B4-BE49-F238E27FC236}">
                <a16:creationId xmlns:a16="http://schemas.microsoft.com/office/drawing/2014/main" id="{1A1AEB50-14EB-42D4-9C56-805170785215}"/>
              </a:ext>
            </a:extLst>
          </p:cNvPr>
          <p:cNvCxnSpPr/>
          <p:nvPr userDrawn="1"/>
        </p:nvCxnSpPr>
        <p:spPr>
          <a:xfrm>
            <a:off x="6096000"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722CD052-D959-48DE-8961-A9BA154A7F64}"/>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575560"/>
            <a:ext cx="11187112" cy="429028"/>
          </a:xfrm>
        </p:spPr>
        <p:txBody>
          <a:bodyPr/>
          <a:lstStyle/>
          <a:p>
            <a:r>
              <a:rPr lang="en-US"/>
              <a:t>Click to edit Master title style</a:t>
            </a:r>
            <a:endParaRPr lang="en-US" dirty="0"/>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Content Placeholder 11"/>
          <p:cNvSpPr>
            <a:spLocks noGrp="1"/>
          </p:cNvSpPr>
          <p:nvPr>
            <p:ph sz="quarter" idx="15"/>
          </p:nvPr>
        </p:nvSpPr>
        <p:spPr>
          <a:xfrm>
            <a:off x="495300" y="1714500"/>
            <a:ext cx="3564636"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08762" y="1714500"/>
            <a:ext cx="3564221"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3750" y="1714500"/>
            <a:ext cx="3580265" cy="463143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434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8367"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0" name="Footer Placeholder 2">
            <a:extLst>
              <a:ext uri="{FF2B5EF4-FFF2-40B4-BE49-F238E27FC236}">
                <a16:creationId xmlns:a16="http://schemas.microsoft.com/office/drawing/2014/main" id="{2B76B920-249A-4ACA-826F-0820BEA71041}"/>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300" y="1709928"/>
            <a:ext cx="11189474"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110549"/>
            <a:ext cx="10223342" cy="131703"/>
          </a:xfrm>
          <a:prstGeom prst="rect">
            <a:avLst/>
          </a:prstGeom>
        </p:spPr>
        <p:txBody>
          <a:bodyPr vert="horz" wrap="square" lIns="0" tIns="0" rIns="0" bIns="0" rtlCol="0" anchor="b">
            <a:spAutoFit/>
          </a:bodyPr>
          <a:lstStyle>
            <a:lvl1pPr algn="l">
              <a:lnSpc>
                <a:spcPct val="107000"/>
              </a:lnSpc>
              <a:defRPr sz="800">
                <a:solidFill>
                  <a:schemeClr val="tx1">
                    <a:lumMod val="50000"/>
                    <a:lumOff val="50000"/>
                  </a:schemeClr>
                </a:solidFill>
              </a:defRPr>
            </a:lvl1pPr>
          </a:lstStyle>
          <a:p>
            <a:endParaRPr lang="en-US" dirty="0"/>
          </a:p>
        </p:txBody>
      </p:sp>
      <p:sp>
        <p:nvSpPr>
          <p:cNvPr id="11" name="TextBox 10"/>
          <p:cNvSpPr txBox="1"/>
          <p:nvPr userDrawn="1"/>
        </p:nvSpPr>
        <p:spPr>
          <a:xfrm>
            <a:off x="11571666" y="6528117"/>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776" y="575576"/>
            <a:ext cx="11188636"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12" name="Text Placeholder 11"/>
          <p:cNvSpPr>
            <a:spLocks noGrp="1"/>
          </p:cNvSpPr>
          <p:nvPr>
            <p:ph type="body" idx="1"/>
          </p:nvPr>
        </p:nvSpPr>
        <p:spPr>
          <a:xfrm>
            <a:off x="493776" y="1709928"/>
            <a:ext cx="11192256"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98" name="TextBox 97"/>
          <p:cNvSpPr txBox="1"/>
          <p:nvPr userDrawn="1"/>
        </p:nvSpPr>
        <p:spPr>
          <a:xfrm>
            <a:off x="11571666" y="6512472"/>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299" y="6534114"/>
            <a:ext cx="10489691"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312" userDrawn="1">
          <p15:clr>
            <a:srgbClr val="F26B43"/>
          </p15:clr>
        </p15:guide>
        <p15:guide id="3" orient="horz" pos="1080" userDrawn="1">
          <p15:clr>
            <a:srgbClr val="F26B43"/>
          </p15:clr>
        </p15:guide>
        <p15:guide id="4" orient="horz" pos="360" userDrawn="1">
          <p15:clr>
            <a:srgbClr val="F26B43"/>
          </p15:clr>
        </p15:guide>
        <p15:guide id="6" pos="7368" userDrawn="1">
          <p15:clr>
            <a:srgbClr val="F26B43"/>
          </p15:clr>
        </p15:guide>
        <p15:guide id="7" orient="horz" pos="4176" userDrawn="1">
          <p15:clr>
            <a:srgbClr val="F26B43"/>
          </p15:clr>
        </p15:guide>
        <p15:guide id="8" orient="horz" pos="576" userDrawn="1">
          <p15:clr>
            <a:srgbClr val="F26B43"/>
          </p15:clr>
        </p15:guide>
        <p15:guide id="9"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495299" y="1089892"/>
            <a:ext cx="7364367" cy="2987754"/>
          </a:xfrm>
        </p:spPr>
        <p:txBody>
          <a:bodyPr/>
          <a:lstStyle/>
          <a:p>
            <a:br>
              <a:rPr lang="en-CA" sz="4000" b="1" dirty="0"/>
            </a:br>
            <a:r>
              <a:rPr lang="en-CA" sz="4000" b="1" dirty="0"/>
              <a:t>JVET-L0618</a:t>
            </a:r>
            <a:br>
              <a:rPr lang="en-CA" sz="4000" b="1" dirty="0"/>
            </a:br>
            <a:r>
              <a:rPr lang="en-US" sz="4000" b="1" dirty="0"/>
              <a:t>CE5-related: CE5.1.6 (JVET-L0115) with 10 and 14 bits probability precision for short and long windows</a:t>
            </a:r>
            <a:endParaRPr lang="en-US" sz="40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95299" y="4413198"/>
            <a:ext cx="7466446" cy="603419"/>
          </a:xfrm>
        </p:spPr>
        <p:txBody>
          <a:bodyPr/>
          <a:lstStyle/>
          <a:p>
            <a:r>
              <a:rPr lang="en-US" dirty="0"/>
              <a:t>Amir Said, Jie Dong, Hilmi Egilmez, Yung-Hsuan Chao, Marta Karczewicz, Vadim Seregin</a:t>
            </a:r>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12</a:t>
            </a:r>
            <a:r>
              <a:rPr lang="en-US" baseline="30000" dirty="0"/>
              <a:t>th</a:t>
            </a:r>
            <a:r>
              <a:rPr lang="en-US" dirty="0"/>
              <a:t> JVET Meting</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Oct. 3-12, 2018</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CA" dirty="0"/>
              <a:t>Macao, CN</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6A140-81B3-4772-9F59-CA1D3A3C9D4B}"/>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67BC631F-90D6-44B2-8CFB-F732A302CDC6}"/>
              </a:ext>
            </a:extLst>
          </p:cNvPr>
          <p:cNvSpPr>
            <a:spLocks noGrp="1"/>
          </p:cNvSpPr>
          <p:nvPr>
            <p:ph sz="quarter" idx="12"/>
          </p:nvPr>
        </p:nvSpPr>
        <p:spPr/>
        <p:txBody>
          <a:bodyPr/>
          <a:lstStyle/>
          <a:p>
            <a:r>
              <a:rPr lang="en-US" dirty="0"/>
              <a:t>CE5 contribution (JVET-L0115, CE5.1.6)</a:t>
            </a:r>
          </a:p>
          <a:p>
            <a:pPr lvl="1"/>
            <a:r>
              <a:rPr lang="en-US" dirty="0"/>
              <a:t>Use 15-bit precision for both probability models</a:t>
            </a:r>
          </a:p>
          <a:p>
            <a:pPr lvl="1"/>
            <a:r>
              <a:rPr lang="en-US" dirty="0"/>
              <a:t>Total memory requirement per context: 30 bits</a:t>
            </a:r>
          </a:p>
          <a:p>
            <a:r>
              <a:rPr lang="en-US" dirty="0"/>
              <a:t>Proposed</a:t>
            </a:r>
          </a:p>
          <a:p>
            <a:pPr lvl="1"/>
            <a:r>
              <a:rPr lang="en-US" dirty="0"/>
              <a:t>Reduce the precision to 10-bit for short window, and 14-bit for long window</a:t>
            </a:r>
          </a:p>
          <a:p>
            <a:pPr lvl="1"/>
            <a:r>
              <a:rPr lang="en-US" dirty="0"/>
              <a:t>Total memory requirement per context: 24 bits</a:t>
            </a:r>
          </a:p>
        </p:txBody>
      </p:sp>
      <p:sp>
        <p:nvSpPr>
          <p:cNvPr id="4" name="Subtitle 3">
            <a:extLst>
              <a:ext uri="{FF2B5EF4-FFF2-40B4-BE49-F238E27FC236}">
                <a16:creationId xmlns:a16="http://schemas.microsoft.com/office/drawing/2014/main" id="{9CD1E89A-78B2-4E77-81B7-CEB843E7CEE1}"/>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C9831B49-F4B2-4B44-A8DC-81C5AB93D5DA}"/>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89008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3CF61-898F-46C5-8B08-4AAAC0177F32}"/>
              </a:ext>
            </a:extLst>
          </p:cNvPr>
          <p:cNvSpPr>
            <a:spLocks noGrp="1"/>
          </p:cNvSpPr>
          <p:nvPr>
            <p:ph type="title"/>
          </p:nvPr>
        </p:nvSpPr>
        <p:spPr/>
        <p:txBody>
          <a:bodyPr/>
          <a:lstStyle/>
          <a:p>
            <a:r>
              <a:rPr lang="en-US" dirty="0"/>
              <a:t>Performance</a:t>
            </a:r>
          </a:p>
        </p:txBody>
      </p:sp>
      <p:sp>
        <p:nvSpPr>
          <p:cNvPr id="4" name="Subtitle 3">
            <a:extLst>
              <a:ext uri="{FF2B5EF4-FFF2-40B4-BE49-F238E27FC236}">
                <a16:creationId xmlns:a16="http://schemas.microsoft.com/office/drawing/2014/main" id="{C0E193E2-739B-4503-9BCB-17B4669ACE70}"/>
              </a:ext>
            </a:extLst>
          </p:cNvPr>
          <p:cNvSpPr>
            <a:spLocks noGrp="1"/>
          </p:cNvSpPr>
          <p:nvPr>
            <p:ph type="subTitle" idx="1"/>
          </p:nvPr>
        </p:nvSpPr>
        <p:spPr/>
        <p:txBody>
          <a:bodyPr/>
          <a:lstStyle/>
          <a:p>
            <a:r>
              <a:rPr lang="en-US" dirty="0"/>
              <a:t>Compared with JVET-L0115/CE5.1.6</a:t>
            </a:r>
          </a:p>
        </p:txBody>
      </p:sp>
      <p:sp>
        <p:nvSpPr>
          <p:cNvPr id="5" name="Footer Placeholder 4">
            <a:extLst>
              <a:ext uri="{FF2B5EF4-FFF2-40B4-BE49-F238E27FC236}">
                <a16:creationId xmlns:a16="http://schemas.microsoft.com/office/drawing/2014/main" id="{B328054D-FC88-42D2-BB7D-CAAEE13E014F}"/>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6" name="Table 5">
            <a:extLst>
              <a:ext uri="{FF2B5EF4-FFF2-40B4-BE49-F238E27FC236}">
                <a16:creationId xmlns:a16="http://schemas.microsoft.com/office/drawing/2014/main" id="{A4A4CE34-2612-47AD-950F-575B27C5E607}"/>
              </a:ext>
            </a:extLst>
          </p:cNvPr>
          <p:cNvGraphicFramePr>
            <a:graphicFrameLocks noGrp="1"/>
          </p:cNvGraphicFramePr>
          <p:nvPr>
            <p:extLst>
              <p:ext uri="{D42A27DB-BD31-4B8C-83A1-F6EECF244321}">
                <p14:modId xmlns:p14="http://schemas.microsoft.com/office/powerpoint/2010/main" val="98157709"/>
              </p:ext>
            </p:extLst>
          </p:nvPr>
        </p:nvGraphicFramePr>
        <p:xfrm>
          <a:off x="495299" y="1610601"/>
          <a:ext cx="5600701" cy="2499360"/>
        </p:xfrm>
        <a:graphic>
          <a:graphicData uri="http://schemas.openxmlformats.org/drawingml/2006/table">
            <a:tbl>
              <a:tblPr firstRow="1" firstCol="1" bandRow="1">
                <a:tableStyleId>{5C22544A-7EE6-4342-B048-85BDC9FD1C3A}</a:tableStyleId>
              </a:tblPr>
              <a:tblGrid>
                <a:gridCol w="1043569">
                  <a:extLst>
                    <a:ext uri="{9D8B030D-6E8A-4147-A177-3AD203B41FA5}">
                      <a16:colId xmlns:a16="http://schemas.microsoft.com/office/drawing/2014/main" val="952019104"/>
                    </a:ext>
                  </a:extLst>
                </a:gridCol>
                <a:gridCol w="1024806">
                  <a:extLst>
                    <a:ext uri="{9D8B030D-6E8A-4147-A177-3AD203B41FA5}">
                      <a16:colId xmlns:a16="http://schemas.microsoft.com/office/drawing/2014/main" val="2904876036"/>
                    </a:ext>
                  </a:extLst>
                </a:gridCol>
                <a:gridCol w="812029">
                  <a:extLst>
                    <a:ext uri="{9D8B030D-6E8A-4147-A177-3AD203B41FA5}">
                      <a16:colId xmlns:a16="http://schemas.microsoft.com/office/drawing/2014/main" val="2798539988"/>
                    </a:ext>
                  </a:extLst>
                </a:gridCol>
                <a:gridCol w="1096239">
                  <a:extLst>
                    <a:ext uri="{9D8B030D-6E8A-4147-A177-3AD203B41FA5}">
                      <a16:colId xmlns:a16="http://schemas.microsoft.com/office/drawing/2014/main" val="1822861611"/>
                    </a:ext>
                  </a:extLst>
                </a:gridCol>
                <a:gridCol w="812029">
                  <a:extLst>
                    <a:ext uri="{9D8B030D-6E8A-4147-A177-3AD203B41FA5}">
                      <a16:colId xmlns:a16="http://schemas.microsoft.com/office/drawing/2014/main" val="2552680616"/>
                    </a:ext>
                  </a:extLst>
                </a:gridCol>
                <a:gridCol w="812029">
                  <a:extLst>
                    <a:ext uri="{9D8B030D-6E8A-4147-A177-3AD203B41FA5}">
                      <a16:colId xmlns:a16="http://schemas.microsoft.com/office/drawing/2014/main" val="3210190378"/>
                    </a:ext>
                  </a:extLst>
                </a:gridCol>
              </a:tblGrid>
              <a:tr h="161925">
                <a:tc rowSpan="2">
                  <a:txBody>
                    <a:bodyPr/>
                    <a:lstStyle/>
                    <a:p>
                      <a:endParaRPr lang="en-US" sz="16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 All Intra</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62211224"/>
                  </a:ext>
                </a:extLst>
              </a:tr>
              <a:tr h="161925">
                <a:tc vMerge="1">
                  <a:txBody>
                    <a:bodyPr/>
                    <a:lstStyle/>
                    <a:p>
                      <a:endParaRPr lang="en-US" sz="16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Y</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U</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3388156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dirty="0">
                          <a:solidFill>
                            <a:srgbClr val="000000"/>
                          </a:solidFill>
                          <a:effectLst/>
                          <a:latin typeface="Arial" panose="020B0604020202020204" pitchFamily="34" charset="0"/>
                        </a:rPr>
                        <a:t>0.26%</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0.20%</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0.27%</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115%</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109%</a:t>
                      </a:r>
                    </a:p>
                  </a:txBody>
                  <a:tcPr marL="7620" marR="7620" marT="7620" marB="0" anchor="ctr"/>
                </a:tc>
                <a:extLst>
                  <a:ext uri="{0D108BD9-81ED-4DB2-BD59-A6C34878D82A}">
                    <a16:rowId xmlns:a16="http://schemas.microsoft.com/office/drawing/2014/main" val="371762944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dirty="0">
                          <a:solidFill>
                            <a:srgbClr val="000000"/>
                          </a:solidFill>
                          <a:effectLst/>
                          <a:latin typeface="Arial" panose="020B0604020202020204" pitchFamily="34" charset="0"/>
                        </a:rPr>
                        <a:t>-0.19%</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0.15%</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0.09%</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124%</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111%</a:t>
                      </a:r>
                    </a:p>
                  </a:txBody>
                  <a:tcPr marL="7620" marR="7620" marT="7620" marB="0" anchor="ctr"/>
                </a:tc>
                <a:extLst>
                  <a:ext uri="{0D108BD9-81ED-4DB2-BD59-A6C34878D82A}">
                    <a16:rowId xmlns:a16="http://schemas.microsoft.com/office/drawing/2014/main" val="82225100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B</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0.18%</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0.48%</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0.41%</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118%</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109%</a:t>
                      </a:r>
                    </a:p>
                  </a:txBody>
                  <a:tcPr marL="7620" marR="7620" marT="7620" marB="0" anchor="ctr"/>
                </a:tc>
                <a:extLst>
                  <a:ext uri="{0D108BD9-81ED-4DB2-BD59-A6C34878D82A}">
                    <a16:rowId xmlns:a16="http://schemas.microsoft.com/office/drawing/2014/main" val="355053806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C</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0.13%</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0.50%</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0.33%</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122%</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105%</a:t>
                      </a:r>
                    </a:p>
                  </a:txBody>
                  <a:tcPr marL="7620" marR="7620" marT="7620" marB="0" anchor="ctr"/>
                </a:tc>
                <a:extLst>
                  <a:ext uri="{0D108BD9-81ED-4DB2-BD59-A6C34878D82A}">
                    <a16:rowId xmlns:a16="http://schemas.microsoft.com/office/drawing/2014/main" val="66025503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E</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0.09%</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0.28%</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0.13%</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114%</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104%</a:t>
                      </a:r>
                    </a:p>
                  </a:txBody>
                  <a:tcPr marL="7620" marR="7620" marT="7620" marB="0" anchor="ctr"/>
                </a:tc>
                <a:extLst>
                  <a:ext uri="{0D108BD9-81ED-4DB2-BD59-A6C34878D82A}">
                    <a16:rowId xmlns:a16="http://schemas.microsoft.com/office/drawing/2014/main" val="333884322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Overall </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1" i="0" u="none" strike="noStrike" dirty="0">
                          <a:solidFill>
                            <a:srgbClr val="000000"/>
                          </a:solidFill>
                          <a:effectLst/>
                          <a:latin typeface="Arial" panose="020B0604020202020204" pitchFamily="34" charset="0"/>
                        </a:rPr>
                        <a:t>0.10%</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0.35%</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0.27%</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119%</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107%</a:t>
                      </a:r>
                    </a:p>
                  </a:txBody>
                  <a:tcPr marL="7620" marR="7620" marT="7620" marB="0" anchor="ctr"/>
                </a:tc>
                <a:extLst>
                  <a:ext uri="{0D108BD9-81ED-4DB2-BD59-A6C34878D82A}">
                    <a16:rowId xmlns:a16="http://schemas.microsoft.com/office/drawing/2014/main" val="214740212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D</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0.09%</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0.40%</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0.27%</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123%</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104%</a:t>
                      </a:r>
                    </a:p>
                  </a:txBody>
                  <a:tcPr marL="7620" marR="7620" marT="7620" marB="0" anchor="ctr"/>
                </a:tc>
                <a:extLst>
                  <a:ext uri="{0D108BD9-81ED-4DB2-BD59-A6C34878D82A}">
                    <a16:rowId xmlns:a16="http://schemas.microsoft.com/office/drawing/2014/main" val="228051728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Class F</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0.05%</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0.23%</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0.25%</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116%</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103%</a:t>
                      </a:r>
                    </a:p>
                  </a:txBody>
                  <a:tcPr marL="7620" marR="7620" marT="7620" marB="0" anchor="ctr"/>
                </a:tc>
                <a:extLst>
                  <a:ext uri="{0D108BD9-81ED-4DB2-BD59-A6C34878D82A}">
                    <a16:rowId xmlns:a16="http://schemas.microsoft.com/office/drawing/2014/main" val="122588220"/>
                  </a:ext>
                </a:extLst>
              </a:tr>
            </a:tbl>
          </a:graphicData>
        </a:graphic>
      </p:graphicFrame>
      <p:graphicFrame>
        <p:nvGraphicFramePr>
          <p:cNvPr id="7" name="Table 6">
            <a:extLst>
              <a:ext uri="{FF2B5EF4-FFF2-40B4-BE49-F238E27FC236}">
                <a16:creationId xmlns:a16="http://schemas.microsoft.com/office/drawing/2014/main" id="{A2DECDCC-6CA9-48F6-804A-090A80A1AC8F}"/>
              </a:ext>
            </a:extLst>
          </p:cNvPr>
          <p:cNvGraphicFramePr>
            <a:graphicFrameLocks noGrp="1"/>
          </p:cNvGraphicFramePr>
          <p:nvPr>
            <p:extLst>
              <p:ext uri="{D42A27DB-BD31-4B8C-83A1-F6EECF244321}">
                <p14:modId xmlns:p14="http://schemas.microsoft.com/office/powerpoint/2010/main" val="3070614884"/>
              </p:ext>
            </p:extLst>
          </p:nvPr>
        </p:nvGraphicFramePr>
        <p:xfrm>
          <a:off x="495299" y="4194277"/>
          <a:ext cx="5600703" cy="2247900"/>
        </p:xfrm>
        <a:graphic>
          <a:graphicData uri="http://schemas.openxmlformats.org/drawingml/2006/table">
            <a:tbl>
              <a:tblPr firstRow="1" firstCol="1" bandRow="1">
                <a:tableStyleId>{5C22544A-7EE6-4342-B048-85BDC9FD1C3A}</a:tableStyleId>
              </a:tblPr>
              <a:tblGrid>
                <a:gridCol w="1032418">
                  <a:extLst>
                    <a:ext uri="{9D8B030D-6E8A-4147-A177-3AD203B41FA5}">
                      <a16:colId xmlns:a16="http://schemas.microsoft.com/office/drawing/2014/main" val="141460610"/>
                    </a:ext>
                  </a:extLst>
                </a:gridCol>
                <a:gridCol w="913657">
                  <a:extLst>
                    <a:ext uri="{9D8B030D-6E8A-4147-A177-3AD203B41FA5}">
                      <a16:colId xmlns:a16="http://schemas.microsoft.com/office/drawing/2014/main" val="2334173568"/>
                    </a:ext>
                  </a:extLst>
                </a:gridCol>
                <a:gridCol w="913657">
                  <a:extLst>
                    <a:ext uri="{9D8B030D-6E8A-4147-A177-3AD203B41FA5}">
                      <a16:colId xmlns:a16="http://schemas.microsoft.com/office/drawing/2014/main" val="3145888470"/>
                    </a:ext>
                  </a:extLst>
                </a:gridCol>
                <a:gridCol w="913657">
                  <a:extLst>
                    <a:ext uri="{9D8B030D-6E8A-4147-A177-3AD203B41FA5}">
                      <a16:colId xmlns:a16="http://schemas.microsoft.com/office/drawing/2014/main" val="3476731141"/>
                    </a:ext>
                  </a:extLst>
                </a:gridCol>
                <a:gridCol w="913657">
                  <a:extLst>
                    <a:ext uri="{9D8B030D-6E8A-4147-A177-3AD203B41FA5}">
                      <a16:colId xmlns:a16="http://schemas.microsoft.com/office/drawing/2014/main" val="2314663801"/>
                    </a:ext>
                  </a:extLst>
                </a:gridCol>
                <a:gridCol w="913657">
                  <a:extLst>
                    <a:ext uri="{9D8B030D-6E8A-4147-A177-3AD203B41FA5}">
                      <a16:colId xmlns:a16="http://schemas.microsoft.com/office/drawing/2014/main" val="2051312939"/>
                    </a:ext>
                  </a:extLst>
                </a:gridCol>
              </a:tblGrid>
              <a:tr h="161925">
                <a:tc rowSpan="2">
                  <a:txBody>
                    <a:bodyPr/>
                    <a:lstStyle/>
                    <a:p>
                      <a:endParaRPr lang="en-US" sz="16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 Random Access</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1886254"/>
                  </a:ext>
                </a:extLst>
              </a:tr>
              <a:tr h="161925">
                <a:tc vMerge="1">
                  <a:txBody>
                    <a:bodyPr/>
                    <a:lstStyle/>
                    <a:p>
                      <a:endParaRPr lang="en-US" sz="16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Y</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1124904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dirty="0">
                          <a:solidFill>
                            <a:srgbClr val="000000"/>
                          </a:solidFill>
                          <a:effectLst/>
                          <a:latin typeface="Arial" panose="020B0604020202020204" pitchFamily="34" charset="0"/>
                        </a:rPr>
                        <a:t>0.20%</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-0.10%</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0.00%</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112%</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102%</a:t>
                      </a:r>
                    </a:p>
                  </a:txBody>
                  <a:tcPr marL="7620" marR="7620" marT="7620" marB="0" anchor="ctr"/>
                </a:tc>
                <a:extLst>
                  <a:ext uri="{0D108BD9-81ED-4DB2-BD59-A6C34878D82A}">
                    <a16:rowId xmlns:a16="http://schemas.microsoft.com/office/drawing/2014/main" val="1333845507"/>
                  </a:ext>
                </a:extLst>
              </a:tr>
              <a:tr h="18844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-0.13%</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-0.37%</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-0.38%</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112%</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99%</a:t>
                      </a:r>
                    </a:p>
                  </a:txBody>
                  <a:tcPr marL="7620" marR="7620" marT="7620" marB="0" anchor="ctr"/>
                </a:tc>
                <a:extLst>
                  <a:ext uri="{0D108BD9-81ED-4DB2-BD59-A6C34878D82A}">
                    <a16:rowId xmlns:a16="http://schemas.microsoft.com/office/drawing/2014/main" val="344673811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B</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0.04%</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-0.01%</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-0.05%</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119%</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105%</a:t>
                      </a:r>
                    </a:p>
                  </a:txBody>
                  <a:tcPr marL="7620" marR="7620" marT="7620" marB="0" anchor="ctr"/>
                </a:tc>
                <a:extLst>
                  <a:ext uri="{0D108BD9-81ED-4DB2-BD59-A6C34878D82A}">
                    <a16:rowId xmlns:a16="http://schemas.microsoft.com/office/drawing/2014/main" val="37833131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C</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0.07%</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-0.13%</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-0.10%</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117%</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100%</a:t>
                      </a:r>
                    </a:p>
                  </a:txBody>
                  <a:tcPr marL="7620" marR="7620" marT="7620" marB="0" anchor="ctr"/>
                </a:tc>
                <a:extLst>
                  <a:ext uri="{0D108BD9-81ED-4DB2-BD59-A6C34878D82A}">
                    <a16:rowId xmlns:a16="http://schemas.microsoft.com/office/drawing/2014/main" val="378358317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Overall</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1" i="0" u="none" strike="noStrike" dirty="0">
                          <a:solidFill>
                            <a:srgbClr val="000000"/>
                          </a:solidFill>
                          <a:effectLst/>
                          <a:latin typeface="Arial" panose="020B0604020202020204" pitchFamily="34" charset="0"/>
                        </a:rPr>
                        <a:t>0.05%</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-0.13%</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-0.12%</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116%</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102%</a:t>
                      </a:r>
                    </a:p>
                  </a:txBody>
                  <a:tcPr marL="7620" marR="7620" marT="7620" marB="0" anchor="ctr"/>
                </a:tc>
                <a:extLst>
                  <a:ext uri="{0D108BD9-81ED-4DB2-BD59-A6C34878D82A}">
                    <a16:rowId xmlns:a16="http://schemas.microsoft.com/office/drawing/2014/main" val="107250430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D</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0.05%</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0.17%</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-0.21%</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114%</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108%</a:t>
                      </a:r>
                    </a:p>
                  </a:txBody>
                  <a:tcPr marL="7620" marR="7620" marT="7620" marB="0" anchor="ctr"/>
                </a:tc>
                <a:extLst>
                  <a:ext uri="{0D108BD9-81ED-4DB2-BD59-A6C34878D82A}">
                    <a16:rowId xmlns:a16="http://schemas.microsoft.com/office/drawing/2014/main" val="67236516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Class F </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0.03%</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-0.05%</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0.16%</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104%</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98%</a:t>
                      </a:r>
                    </a:p>
                  </a:txBody>
                  <a:tcPr marL="7620" marR="7620" marT="7620" marB="0" anchor="ctr"/>
                </a:tc>
                <a:extLst>
                  <a:ext uri="{0D108BD9-81ED-4DB2-BD59-A6C34878D82A}">
                    <a16:rowId xmlns:a16="http://schemas.microsoft.com/office/drawing/2014/main" val="3213320726"/>
                  </a:ext>
                </a:extLst>
              </a:tr>
            </a:tbl>
          </a:graphicData>
        </a:graphic>
      </p:graphicFrame>
      <p:graphicFrame>
        <p:nvGraphicFramePr>
          <p:cNvPr id="8" name="Table 7">
            <a:extLst>
              <a:ext uri="{FF2B5EF4-FFF2-40B4-BE49-F238E27FC236}">
                <a16:creationId xmlns:a16="http://schemas.microsoft.com/office/drawing/2014/main" id="{8FD8AB4E-A1A1-43AF-A55E-4325C97BDC7C}"/>
              </a:ext>
            </a:extLst>
          </p:cNvPr>
          <p:cNvGraphicFramePr>
            <a:graphicFrameLocks noGrp="1"/>
          </p:cNvGraphicFramePr>
          <p:nvPr>
            <p:extLst>
              <p:ext uri="{D42A27DB-BD31-4B8C-83A1-F6EECF244321}">
                <p14:modId xmlns:p14="http://schemas.microsoft.com/office/powerpoint/2010/main" val="385031525"/>
              </p:ext>
            </p:extLst>
          </p:nvPr>
        </p:nvGraphicFramePr>
        <p:xfrm>
          <a:off x="6225890" y="1610600"/>
          <a:ext cx="5456522" cy="2438400"/>
        </p:xfrm>
        <a:graphic>
          <a:graphicData uri="http://schemas.openxmlformats.org/drawingml/2006/table">
            <a:tbl>
              <a:tblPr firstRow="1" firstCol="1" bandRow="1">
                <a:tableStyleId>{5C22544A-7EE6-4342-B048-85BDC9FD1C3A}</a:tableStyleId>
              </a:tblPr>
              <a:tblGrid>
                <a:gridCol w="1224004">
                  <a:extLst>
                    <a:ext uri="{9D8B030D-6E8A-4147-A177-3AD203B41FA5}">
                      <a16:colId xmlns:a16="http://schemas.microsoft.com/office/drawing/2014/main" val="1656550305"/>
                    </a:ext>
                  </a:extLst>
                </a:gridCol>
                <a:gridCol w="791125">
                  <a:extLst>
                    <a:ext uri="{9D8B030D-6E8A-4147-A177-3AD203B41FA5}">
                      <a16:colId xmlns:a16="http://schemas.microsoft.com/office/drawing/2014/main" val="1411769738"/>
                    </a:ext>
                  </a:extLst>
                </a:gridCol>
                <a:gridCol w="791125">
                  <a:extLst>
                    <a:ext uri="{9D8B030D-6E8A-4147-A177-3AD203B41FA5}">
                      <a16:colId xmlns:a16="http://schemas.microsoft.com/office/drawing/2014/main" val="157113335"/>
                    </a:ext>
                  </a:extLst>
                </a:gridCol>
                <a:gridCol w="1068018">
                  <a:extLst>
                    <a:ext uri="{9D8B030D-6E8A-4147-A177-3AD203B41FA5}">
                      <a16:colId xmlns:a16="http://schemas.microsoft.com/office/drawing/2014/main" val="3364292650"/>
                    </a:ext>
                  </a:extLst>
                </a:gridCol>
                <a:gridCol w="791125">
                  <a:extLst>
                    <a:ext uri="{9D8B030D-6E8A-4147-A177-3AD203B41FA5}">
                      <a16:colId xmlns:a16="http://schemas.microsoft.com/office/drawing/2014/main" val="1200445069"/>
                    </a:ext>
                  </a:extLst>
                </a:gridCol>
                <a:gridCol w="791125">
                  <a:extLst>
                    <a:ext uri="{9D8B030D-6E8A-4147-A177-3AD203B41FA5}">
                      <a16:colId xmlns:a16="http://schemas.microsoft.com/office/drawing/2014/main" val="2007856584"/>
                    </a:ext>
                  </a:extLst>
                </a:gridCol>
              </a:tblGrid>
              <a:tr h="296940">
                <a:tc>
                  <a:txBody>
                    <a:bodyPr/>
                    <a:lstStyle/>
                    <a:p>
                      <a:endParaRPr lang="en-US" sz="16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Low Delay B</a:t>
                      </a:r>
                      <a:endParaRPr lang="en-US" sz="1600" dirty="0">
                        <a:effectLst/>
                        <a:latin typeface="Times New Roman" panose="02020603050405020304" pitchFamily="18" charset="0"/>
                        <a:ea typeface="Times New Roman" panose="02020603050405020304" pitchFamily="18" charset="0"/>
                      </a:endParaRPr>
                    </a:p>
                  </a:txBody>
                  <a:tcPr marL="68580" marR="68580" marT="0" marB="0" anchor="b"/>
                </a:tc>
                <a:tc h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600">
                        <a:effectLst/>
                        <a:latin typeface="Times New Roman" panose="02020603050405020304" pitchFamily="18" charset="0"/>
                        <a:ea typeface="Times New Roman" panose="02020603050405020304" pitchFamily="18" charset="0"/>
                      </a:endParaRPr>
                    </a:p>
                  </a:txBody>
                  <a:tcPr marL="68580" marR="68580" marT="0" marB="0" anchor="b"/>
                </a:tc>
                <a:tc h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600">
                        <a:effectLst/>
                        <a:latin typeface="Times New Roman" panose="02020603050405020304" pitchFamily="18" charset="0"/>
                        <a:ea typeface="Times New Roman" panose="02020603050405020304" pitchFamily="18" charset="0"/>
                      </a:endParaRPr>
                    </a:p>
                  </a:txBody>
                  <a:tcPr marL="68580" marR="68580" marT="0" marB="0" anchor="b"/>
                </a:tc>
                <a:tc hMerge="1">
                  <a:txBody>
                    <a:bodyPr/>
                    <a:lstStyle/>
                    <a:p>
                      <a:endParaRPr lang="en-US"/>
                    </a:p>
                  </a:txBody>
                  <a:tcPr/>
                </a:tc>
                <a:tc h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600" dirty="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692590646"/>
                  </a:ext>
                </a:extLst>
              </a:tr>
              <a:tr h="296940">
                <a:tc>
                  <a:txBody>
                    <a:bodyPr/>
                    <a:lstStyle/>
                    <a:p>
                      <a:endParaRPr lang="en-US" sz="16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Y</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23505233"/>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B</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dirty="0">
                          <a:solidFill>
                            <a:srgbClr val="000000"/>
                          </a:solidFill>
                          <a:effectLst/>
                          <a:latin typeface="Arial" panose="020B0604020202020204" pitchFamily="34" charset="0"/>
                        </a:rPr>
                        <a:t>0.15%</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0.10%</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-0.66%</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105%</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102%</a:t>
                      </a:r>
                    </a:p>
                  </a:txBody>
                  <a:tcPr marL="7620" marR="7620" marT="7620" marB="0" anchor="ctr"/>
                </a:tc>
                <a:extLst>
                  <a:ext uri="{0D108BD9-81ED-4DB2-BD59-A6C34878D82A}">
                    <a16:rowId xmlns:a16="http://schemas.microsoft.com/office/drawing/2014/main" val="1049230846"/>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C</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0.15%</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0.18%</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-0.19%</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101%</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111%</a:t>
                      </a:r>
                    </a:p>
                  </a:txBody>
                  <a:tcPr marL="7620" marR="7620" marT="7620" marB="0" anchor="ctr"/>
                </a:tc>
                <a:extLst>
                  <a:ext uri="{0D108BD9-81ED-4DB2-BD59-A6C34878D82A}">
                    <a16:rowId xmlns:a16="http://schemas.microsoft.com/office/drawing/2014/main" val="4049340374"/>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E</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0.02%</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-0.14%</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0.13%</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114%</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99%</a:t>
                      </a:r>
                    </a:p>
                  </a:txBody>
                  <a:tcPr marL="7620" marR="7620" marT="7620" marB="0" anchor="ctr"/>
                </a:tc>
                <a:extLst>
                  <a:ext uri="{0D108BD9-81ED-4DB2-BD59-A6C34878D82A}">
                    <a16:rowId xmlns:a16="http://schemas.microsoft.com/office/drawing/2014/main" val="877383592"/>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Overall</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1" i="0" u="none" strike="noStrike" dirty="0">
                          <a:solidFill>
                            <a:srgbClr val="000000"/>
                          </a:solidFill>
                          <a:effectLst/>
                          <a:latin typeface="Arial" panose="020B0604020202020204" pitchFamily="34" charset="0"/>
                        </a:rPr>
                        <a:t>0.12%</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0.07%</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-0.31%</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106%</a:t>
                      </a:r>
                    </a:p>
                  </a:txBody>
                  <a:tcPr marL="7620" marR="7620" marT="7620" marB="0" anchor="ctr"/>
                </a:tc>
                <a:tc>
                  <a:txBody>
                    <a:bodyPr/>
                    <a:lstStyle/>
                    <a:p>
                      <a:pPr algn="ctr" fontAlgn="ctr"/>
                      <a:r>
                        <a:rPr lang="en-US" sz="1600" b="1" i="0" u="none" strike="noStrike" dirty="0">
                          <a:solidFill>
                            <a:srgbClr val="000000"/>
                          </a:solidFill>
                          <a:effectLst/>
                          <a:latin typeface="Arial" panose="020B0604020202020204" pitchFamily="34" charset="0"/>
                        </a:rPr>
                        <a:t>104%</a:t>
                      </a:r>
                    </a:p>
                  </a:txBody>
                  <a:tcPr marL="7620" marR="7620" marT="7620" marB="0" anchor="ctr"/>
                </a:tc>
                <a:extLst>
                  <a:ext uri="{0D108BD9-81ED-4DB2-BD59-A6C34878D82A}">
                    <a16:rowId xmlns:a16="http://schemas.microsoft.com/office/drawing/2014/main" val="2646393486"/>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D</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0.18%</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-0.17%</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-0.41%</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89%</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99%</a:t>
                      </a:r>
                    </a:p>
                  </a:txBody>
                  <a:tcPr marL="7620" marR="7620" marT="7620" marB="0" anchor="ctr"/>
                </a:tc>
                <a:extLst>
                  <a:ext uri="{0D108BD9-81ED-4DB2-BD59-A6C34878D82A}">
                    <a16:rowId xmlns:a16="http://schemas.microsoft.com/office/drawing/2014/main" val="978767888"/>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Class F </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ctr"/>
                      <a:r>
                        <a:rPr lang="en-US" sz="1600" b="0" i="0" u="none" strike="noStrike">
                          <a:solidFill>
                            <a:srgbClr val="000000"/>
                          </a:solidFill>
                          <a:effectLst/>
                          <a:latin typeface="Arial" panose="020B0604020202020204" pitchFamily="34" charset="0"/>
                        </a:rPr>
                        <a:t>0.08%</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-0.04%</a:t>
                      </a:r>
                    </a:p>
                  </a:txBody>
                  <a:tcPr marL="7620" marR="7620" marT="7620" marB="0" anchor="ctr"/>
                </a:tc>
                <a:tc>
                  <a:txBody>
                    <a:bodyPr/>
                    <a:lstStyle/>
                    <a:p>
                      <a:pPr algn="ctr" fontAlgn="ctr"/>
                      <a:r>
                        <a:rPr lang="en-US" sz="1600" b="0" i="0" u="none" strike="noStrike">
                          <a:solidFill>
                            <a:srgbClr val="000000"/>
                          </a:solidFill>
                          <a:effectLst/>
                          <a:latin typeface="Arial" panose="020B0604020202020204" pitchFamily="34" charset="0"/>
                        </a:rPr>
                        <a:t>0.46%</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104%</a:t>
                      </a:r>
                    </a:p>
                  </a:txBody>
                  <a:tcPr marL="7620" marR="7620" marT="7620" marB="0" anchor="ctr"/>
                </a:tc>
                <a:tc>
                  <a:txBody>
                    <a:bodyPr/>
                    <a:lstStyle/>
                    <a:p>
                      <a:pPr algn="ctr" fontAlgn="ctr"/>
                      <a:r>
                        <a:rPr lang="en-US" sz="1600" b="0" i="0" u="none" strike="noStrike" dirty="0">
                          <a:solidFill>
                            <a:srgbClr val="000000"/>
                          </a:solidFill>
                          <a:effectLst/>
                          <a:latin typeface="Arial" panose="020B0604020202020204" pitchFamily="34" charset="0"/>
                        </a:rPr>
                        <a:t>106%</a:t>
                      </a:r>
                    </a:p>
                  </a:txBody>
                  <a:tcPr marL="7620" marR="7620" marT="7620" marB="0" anchor="ctr"/>
                </a:tc>
                <a:extLst>
                  <a:ext uri="{0D108BD9-81ED-4DB2-BD59-A6C34878D82A}">
                    <a16:rowId xmlns:a16="http://schemas.microsoft.com/office/drawing/2014/main" val="1726787989"/>
                  </a:ext>
                </a:extLst>
              </a:tr>
            </a:tbl>
          </a:graphicData>
        </a:graphic>
      </p:graphicFrame>
    </p:spTree>
    <p:extLst>
      <p:ext uri="{BB962C8B-B14F-4D97-AF65-F5344CB8AC3E}">
        <p14:creationId xmlns:p14="http://schemas.microsoft.com/office/powerpoint/2010/main" val="472806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3CF61-898F-46C5-8B08-4AAAC0177F32}"/>
              </a:ext>
            </a:extLst>
          </p:cNvPr>
          <p:cNvSpPr>
            <a:spLocks noGrp="1"/>
          </p:cNvSpPr>
          <p:nvPr>
            <p:ph type="title"/>
          </p:nvPr>
        </p:nvSpPr>
        <p:spPr/>
        <p:txBody>
          <a:bodyPr/>
          <a:lstStyle/>
          <a:p>
            <a:r>
              <a:rPr lang="en-US" dirty="0"/>
              <a:t>Performance</a:t>
            </a:r>
          </a:p>
        </p:txBody>
      </p:sp>
      <p:sp>
        <p:nvSpPr>
          <p:cNvPr id="4" name="Subtitle 3">
            <a:extLst>
              <a:ext uri="{FF2B5EF4-FFF2-40B4-BE49-F238E27FC236}">
                <a16:creationId xmlns:a16="http://schemas.microsoft.com/office/drawing/2014/main" id="{C0E193E2-739B-4503-9BCB-17B4669ACE70}"/>
              </a:ext>
            </a:extLst>
          </p:cNvPr>
          <p:cNvSpPr>
            <a:spLocks noGrp="1"/>
          </p:cNvSpPr>
          <p:nvPr>
            <p:ph type="subTitle" idx="1"/>
          </p:nvPr>
        </p:nvSpPr>
        <p:spPr/>
        <p:txBody>
          <a:bodyPr/>
          <a:lstStyle/>
          <a:p>
            <a:r>
              <a:rPr lang="en-US" dirty="0"/>
              <a:t>Compared with VTM</a:t>
            </a:r>
          </a:p>
        </p:txBody>
      </p:sp>
      <p:sp>
        <p:nvSpPr>
          <p:cNvPr id="5" name="Footer Placeholder 4">
            <a:extLst>
              <a:ext uri="{FF2B5EF4-FFF2-40B4-BE49-F238E27FC236}">
                <a16:creationId xmlns:a16="http://schemas.microsoft.com/office/drawing/2014/main" id="{B328054D-FC88-42D2-BB7D-CAAEE13E014F}"/>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graphicFrame>
        <p:nvGraphicFramePr>
          <p:cNvPr id="7" name="Table 6">
            <a:extLst>
              <a:ext uri="{FF2B5EF4-FFF2-40B4-BE49-F238E27FC236}">
                <a16:creationId xmlns:a16="http://schemas.microsoft.com/office/drawing/2014/main" id="{61D03FD4-7288-4C4C-9A3A-57CA4FA909FF}"/>
              </a:ext>
            </a:extLst>
          </p:cNvPr>
          <p:cNvGraphicFramePr>
            <a:graphicFrameLocks noGrp="1"/>
          </p:cNvGraphicFramePr>
          <p:nvPr>
            <p:extLst>
              <p:ext uri="{D42A27DB-BD31-4B8C-83A1-F6EECF244321}">
                <p14:modId xmlns:p14="http://schemas.microsoft.com/office/powerpoint/2010/main" val="404641038"/>
              </p:ext>
            </p:extLst>
          </p:nvPr>
        </p:nvGraphicFramePr>
        <p:xfrm>
          <a:off x="495299" y="1610601"/>
          <a:ext cx="5600701" cy="2438400"/>
        </p:xfrm>
        <a:graphic>
          <a:graphicData uri="http://schemas.openxmlformats.org/drawingml/2006/table">
            <a:tbl>
              <a:tblPr firstRow="1" firstCol="1" bandRow="1">
                <a:tableStyleId>{5C22544A-7EE6-4342-B048-85BDC9FD1C3A}</a:tableStyleId>
              </a:tblPr>
              <a:tblGrid>
                <a:gridCol w="1043569">
                  <a:extLst>
                    <a:ext uri="{9D8B030D-6E8A-4147-A177-3AD203B41FA5}">
                      <a16:colId xmlns:a16="http://schemas.microsoft.com/office/drawing/2014/main" val="952019104"/>
                    </a:ext>
                  </a:extLst>
                </a:gridCol>
                <a:gridCol w="1024806">
                  <a:extLst>
                    <a:ext uri="{9D8B030D-6E8A-4147-A177-3AD203B41FA5}">
                      <a16:colId xmlns:a16="http://schemas.microsoft.com/office/drawing/2014/main" val="2904876036"/>
                    </a:ext>
                  </a:extLst>
                </a:gridCol>
                <a:gridCol w="812029">
                  <a:extLst>
                    <a:ext uri="{9D8B030D-6E8A-4147-A177-3AD203B41FA5}">
                      <a16:colId xmlns:a16="http://schemas.microsoft.com/office/drawing/2014/main" val="2798539988"/>
                    </a:ext>
                  </a:extLst>
                </a:gridCol>
                <a:gridCol w="1096239">
                  <a:extLst>
                    <a:ext uri="{9D8B030D-6E8A-4147-A177-3AD203B41FA5}">
                      <a16:colId xmlns:a16="http://schemas.microsoft.com/office/drawing/2014/main" val="1822861611"/>
                    </a:ext>
                  </a:extLst>
                </a:gridCol>
                <a:gridCol w="812029">
                  <a:extLst>
                    <a:ext uri="{9D8B030D-6E8A-4147-A177-3AD203B41FA5}">
                      <a16:colId xmlns:a16="http://schemas.microsoft.com/office/drawing/2014/main" val="2552680616"/>
                    </a:ext>
                  </a:extLst>
                </a:gridCol>
                <a:gridCol w="812029">
                  <a:extLst>
                    <a:ext uri="{9D8B030D-6E8A-4147-A177-3AD203B41FA5}">
                      <a16:colId xmlns:a16="http://schemas.microsoft.com/office/drawing/2014/main" val="3210190378"/>
                    </a:ext>
                  </a:extLst>
                </a:gridCol>
              </a:tblGrid>
              <a:tr h="161925">
                <a:tc rowSpan="2">
                  <a:txBody>
                    <a:bodyPr/>
                    <a:lstStyle/>
                    <a:p>
                      <a:endParaRPr lang="en-US" sz="16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 All Intra</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62211224"/>
                  </a:ext>
                </a:extLst>
              </a:tr>
              <a:tr h="161925">
                <a:tc vMerge="1">
                  <a:txBody>
                    <a:bodyPr/>
                    <a:lstStyle/>
                    <a:p>
                      <a:endParaRPr lang="en-US" sz="16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Y</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U</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63388156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-1.03%</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-1.11%</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-1.08%</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128%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123%</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17629445"/>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-1.15%</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-1.41%</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135%</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108%</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2225100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B</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-1.00%</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-0.55%</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-1.03%</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101%</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55053806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C</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-0.95%</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-0.47%</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-0.86%</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102%</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66025503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E</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-0.94%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-0.57%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-1.39%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97%</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95%</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3884322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Overall </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-1.02%</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-0.73%</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-1.13%</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110%</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104%</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14740212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D</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-0.87%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-0.23%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103%</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100%</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28051728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Class F</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-0.78%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-0.64%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-0.92%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99%</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99%</a:t>
                      </a:r>
                      <a:endParaRPr lang="en-US"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2588220"/>
                  </a:ext>
                </a:extLst>
              </a:tr>
            </a:tbl>
          </a:graphicData>
        </a:graphic>
      </p:graphicFrame>
      <p:graphicFrame>
        <p:nvGraphicFramePr>
          <p:cNvPr id="8" name="Table 7">
            <a:extLst>
              <a:ext uri="{FF2B5EF4-FFF2-40B4-BE49-F238E27FC236}">
                <a16:creationId xmlns:a16="http://schemas.microsoft.com/office/drawing/2014/main" id="{EFEE9028-F4DB-4C80-A405-3140823ECA02}"/>
              </a:ext>
            </a:extLst>
          </p:cNvPr>
          <p:cNvGraphicFramePr>
            <a:graphicFrameLocks noGrp="1"/>
          </p:cNvGraphicFramePr>
          <p:nvPr>
            <p:extLst>
              <p:ext uri="{D42A27DB-BD31-4B8C-83A1-F6EECF244321}">
                <p14:modId xmlns:p14="http://schemas.microsoft.com/office/powerpoint/2010/main" val="722292306"/>
              </p:ext>
            </p:extLst>
          </p:nvPr>
        </p:nvGraphicFramePr>
        <p:xfrm>
          <a:off x="495299" y="4194277"/>
          <a:ext cx="5600703" cy="2194560"/>
        </p:xfrm>
        <a:graphic>
          <a:graphicData uri="http://schemas.openxmlformats.org/drawingml/2006/table">
            <a:tbl>
              <a:tblPr firstRow="1" firstCol="1" bandRow="1">
                <a:tableStyleId>{5C22544A-7EE6-4342-B048-85BDC9FD1C3A}</a:tableStyleId>
              </a:tblPr>
              <a:tblGrid>
                <a:gridCol w="1032418">
                  <a:extLst>
                    <a:ext uri="{9D8B030D-6E8A-4147-A177-3AD203B41FA5}">
                      <a16:colId xmlns:a16="http://schemas.microsoft.com/office/drawing/2014/main" val="141460610"/>
                    </a:ext>
                  </a:extLst>
                </a:gridCol>
                <a:gridCol w="913657">
                  <a:extLst>
                    <a:ext uri="{9D8B030D-6E8A-4147-A177-3AD203B41FA5}">
                      <a16:colId xmlns:a16="http://schemas.microsoft.com/office/drawing/2014/main" val="2334173568"/>
                    </a:ext>
                  </a:extLst>
                </a:gridCol>
                <a:gridCol w="913657">
                  <a:extLst>
                    <a:ext uri="{9D8B030D-6E8A-4147-A177-3AD203B41FA5}">
                      <a16:colId xmlns:a16="http://schemas.microsoft.com/office/drawing/2014/main" val="3145888470"/>
                    </a:ext>
                  </a:extLst>
                </a:gridCol>
                <a:gridCol w="913657">
                  <a:extLst>
                    <a:ext uri="{9D8B030D-6E8A-4147-A177-3AD203B41FA5}">
                      <a16:colId xmlns:a16="http://schemas.microsoft.com/office/drawing/2014/main" val="3476731141"/>
                    </a:ext>
                  </a:extLst>
                </a:gridCol>
                <a:gridCol w="913657">
                  <a:extLst>
                    <a:ext uri="{9D8B030D-6E8A-4147-A177-3AD203B41FA5}">
                      <a16:colId xmlns:a16="http://schemas.microsoft.com/office/drawing/2014/main" val="2314663801"/>
                    </a:ext>
                  </a:extLst>
                </a:gridCol>
                <a:gridCol w="913657">
                  <a:extLst>
                    <a:ext uri="{9D8B030D-6E8A-4147-A177-3AD203B41FA5}">
                      <a16:colId xmlns:a16="http://schemas.microsoft.com/office/drawing/2014/main" val="2051312939"/>
                    </a:ext>
                  </a:extLst>
                </a:gridCol>
              </a:tblGrid>
              <a:tr h="161925">
                <a:tc rowSpan="2">
                  <a:txBody>
                    <a:bodyPr/>
                    <a:lstStyle/>
                    <a:p>
                      <a:endParaRPr lang="en-US" sz="16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 Random Access</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1886254"/>
                  </a:ext>
                </a:extLst>
              </a:tr>
              <a:tr h="161925">
                <a:tc vMerge="1">
                  <a:txBody>
                    <a:bodyPr/>
                    <a:lstStyle/>
                    <a:p>
                      <a:endParaRPr lang="en-US" sz="16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Y</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71124904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A1</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-0.83%</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-0.65%</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-0.87%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127%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115%</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33845507"/>
                  </a:ext>
                </a:extLst>
              </a:tr>
              <a:tr h="18844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A2</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-0.91%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-0.56%</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-1.13%</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99%</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44673811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B</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-0.94%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-0.38%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-0.90%</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106%</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98%</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833131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C</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-0.83%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-0.50%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-0.60%</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105%</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98%</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8358317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Overall</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-0.88%</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-0.50%</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-0.86%</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112%</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102%</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7250430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D</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-0.67%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-0.73%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110%</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100%</a:t>
                      </a:r>
                      <a:endParaRPr lang="en-US"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67236516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Class F </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-0.61%</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-0.62%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-0.65%</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105%</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98%</a:t>
                      </a:r>
                      <a:endParaRPr lang="en-US"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213320726"/>
                  </a:ext>
                </a:extLst>
              </a:tr>
            </a:tbl>
          </a:graphicData>
        </a:graphic>
      </p:graphicFrame>
      <p:graphicFrame>
        <p:nvGraphicFramePr>
          <p:cNvPr id="9" name="Table 8">
            <a:extLst>
              <a:ext uri="{FF2B5EF4-FFF2-40B4-BE49-F238E27FC236}">
                <a16:creationId xmlns:a16="http://schemas.microsoft.com/office/drawing/2014/main" id="{0D8A49B1-F7B6-4D42-A9AE-D641670FA1DF}"/>
              </a:ext>
            </a:extLst>
          </p:cNvPr>
          <p:cNvGraphicFramePr>
            <a:graphicFrameLocks noGrp="1"/>
          </p:cNvGraphicFramePr>
          <p:nvPr>
            <p:extLst>
              <p:ext uri="{D42A27DB-BD31-4B8C-83A1-F6EECF244321}">
                <p14:modId xmlns:p14="http://schemas.microsoft.com/office/powerpoint/2010/main" val="3005001815"/>
              </p:ext>
            </p:extLst>
          </p:nvPr>
        </p:nvGraphicFramePr>
        <p:xfrm>
          <a:off x="6225890" y="1610600"/>
          <a:ext cx="5456522" cy="2438400"/>
        </p:xfrm>
        <a:graphic>
          <a:graphicData uri="http://schemas.openxmlformats.org/drawingml/2006/table">
            <a:tbl>
              <a:tblPr firstRow="1" firstCol="1" bandRow="1">
                <a:tableStyleId>{5C22544A-7EE6-4342-B048-85BDC9FD1C3A}</a:tableStyleId>
              </a:tblPr>
              <a:tblGrid>
                <a:gridCol w="1224004">
                  <a:extLst>
                    <a:ext uri="{9D8B030D-6E8A-4147-A177-3AD203B41FA5}">
                      <a16:colId xmlns:a16="http://schemas.microsoft.com/office/drawing/2014/main" val="1656550305"/>
                    </a:ext>
                  </a:extLst>
                </a:gridCol>
                <a:gridCol w="791125">
                  <a:extLst>
                    <a:ext uri="{9D8B030D-6E8A-4147-A177-3AD203B41FA5}">
                      <a16:colId xmlns:a16="http://schemas.microsoft.com/office/drawing/2014/main" val="1411769738"/>
                    </a:ext>
                  </a:extLst>
                </a:gridCol>
                <a:gridCol w="791125">
                  <a:extLst>
                    <a:ext uri="{9D8B030D-6E8A-4147-A177-3AD203B41FA5}">
                      <a16:colId xmlns:a16="http://schemas.microsoft.com/office/drawing/2014/main" val="157113335"/>
                    </a:ext>
                  </a:extLst>
                </a:gridCol>
                <a:gridCol w="1068018">
                  <a:extLst>
                    <a:ext uri="{9D8B030D-6E8A-4147-A177-3AD203B41FA5}">
                      <a16:colId xmlns:a16="http://schemas.microsoft.com/office/drawing/2014/main" val="3364292650"/>
                    </a:ext>
                  </a:extLst>
                </a:gridCol>
                <a:gridCol w="791125">
                  <a:extLst>
                    <a:ext uri="{9D8B030D-6E8A-4147-A177-3AD203B41FA5}">
                      <a16:colId xmlns:a16="http://schemas.microsoft.com/office/drawing/2014/main" val="1200445069"/>
                    </a:ext>
                  </a:extLst>
                </a:gridCol>
                <a:gridCol w="791125">
                  <a:extLst>
                    <a:ext uri="{9D8B030D-6E8A-4147-A177-3AD203B41FA5}">
                      <a16:colId xmlns:a16="http://schemas.microsoft.com/office/drawing/2014/main" val="2007856584"/>
                    </a:ext>
                  </a:extLst>
                </a:gridCol>
              </a:tblGrid>
              <a:tr h="296940">
                <a:tc>
                  <a:txBody>
                    <a:bodyPr/>
                    <a:lstStyle/>
                    <a:p>
                      <a:endParaRPr lang="en-US" sz="16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Low Delay B</a:t>
                      </a:r>
                      <a:endParaRPr lang="en-US" sz="1600" dirty="0">
                        <a:effectLst/>
                        <a:latin typeface="Times New Roman" panose="02020603050405020304" pitchFamily="18" charset="0"/>
                        <a:ea typeface="Times New Roman" panose="02020603050405020304" pitchFamily="18" charset="0"/>
                      </a:endParaRPr>
                    </a:p>
                  </a:txBody>
                  <a:tcPr marL="68580" marR="68580" marT="0" marB="0" anchor="b"/>
                </a:tc>
                <a:tc h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600">
                        <a:effectLst/>
                        <a:latin typeface="Times New Roman" panose="02020603050405020304" pitchFamily="18" charset="0"/>
                        <a:ea typeface="Times New Roman" panose="02020603050405020304" pitchFamily="18" charset="0"/>
                      </a:endParaRPr>
                    </a:p>
                  </a:txBody>
                  <a:tcPr marL="68580" marR="68580" marT="0" marB="0" anchor="b"/>
                </a:tc>
                <a:tc h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600">
                        <a:effectLst/>
                        <a:latin typeface="Times New Roman" panose="02020603050405020304" pitchFamily="18" charset="0"/>
                        <a:ea typeface="Times New Roman" panose="02020603050405020304" pitchFamily="18" charset="0"/>
                      </a:endParaRPr>
                    </a:p>
                  </a:txBody>
                  <a:tcPr marL="68580" marR="68580" marT="0" marB="0" anchor="b"/>
                </a:tc>
                <a:tc hMerge="1">
                  <a:txBody>
                    <a:bodyPr/>
                    <a:lstStyle/>
                    <a:p>
                      <a:endParaRPr lang="en-US"/>
                    </a:p>
                  </a:txBody>
                  <a:tcPr/>
                </a:tc>
                <a:tc hMerge="1">
                  <a:txBody>
                    <a:bodyPr/>
                    <a:lstStyle/>
                    <a:p>
                      <a:pPr marL="0" marR="0" algn="l"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endParaRPr lang="en-US" sz="1600" dirty="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692590646"/>
                  </a:ext>
                </a:extLst>
              </a:tr>
              <a:tr h="296940">
                <a:tc>
                  <a:txBody>
                    <a:bodyPr/>
                    <a:lstStyle/>
                    <a:p>
                      <a:endParaRPr lang="en-US" sz="16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Y</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U</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V</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EncT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DecT</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23505233"/>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B</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-0.77%</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0.52%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125%</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049230846"/>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C</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-0.64%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-0.49%</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-0.72%</a:t>
                      </a:r>
                      <a:endParaRPr lang="en-US" sz="16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103%</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049340374"/>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E</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-0.14%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-1.65%</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94%</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96%</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877383592"/>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Overall</a:t>
                      </a:r>
                      <a:endParaRPr lang="en-US" sz="1600" b="1"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-0.81%</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0.02%</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-0.67%</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103%</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b="1" dirty="0">
                          <a:effectLst/>
                        </a:rPr>
                        <a:t>110%</a:t>
                      </a:r>
                      <a:endParaRPr lang="en-US" sz="1600" b="1"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646393486"/>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Class D</a:t>
                      </a:r>
                      <a:endParaRPr lang="en-US" sz="16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-0.55%</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0.76%</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-1.10%</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92%</a:t>
                      </a:r>
                      <a:endParaRPr lang="en-US"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978767888"/>
                  </a:ext>
                </a:extLst>
              </a:tr>
              <a:tr h="30742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Class F </a:t>
                      </a:r>
                      <a:endParaRPr lang="en-US" sz="16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-0.62%</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-0.08%</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0.03%</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a:effectLst/>
                        </a:rPr>
                        <a:t>85%</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600" dirty="0">
                          <a:effectLst/>
                        </a:rPr>
                        <a:t>97%</a:t>
                      </a:r>
                      <a:endParaRPr lang="en-US"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26787989"/>
                  </a:ext>
                </a:extLst>
              </a:tr>
            </a:tbl>
          </a:graphicData>
        </a:graphic>
      </p:graphicFrame>
    </p:spTree>
    <p:extLst>
      <p:ext uri="{BB962C8B-B14F-4D97-AF65-F5344CB8AC3E}">
        <p14:creationId xmlns:p14="http://schemas.microsoft.com/office/powerpoint/2010/main" val="308195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Simplified_Template_V2_00_MB" id="{54706558-357E-2E42-A9F5-45AC9A967602}" vid="{7209CDA1-F5C1-484F-A14C-37E765E18A7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JVET-K0319</Template>
  <TotalTime>433</TotalTime>
  <Words>698</Words>
  <Application>Microsoft Office PowerPoint</Application>
  <PresentationFormat>Widescreen</PresentationFormat>
  <Paragraphs>305</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Century Gothic</vt:lpstr>
      <vt:lpstr>Microsoft Sans Serif</vt:lpstr>
      <vt:lpstr>Times New Roman</vt:lpstr>
      <vt:lpstr>Qualcomm</vt:lpstr>
      <vt:lpstr> JVET-L0618 CE5-related: CE5.1.6 (JVET-L0115) with 10 and 14 bits probability precision for short and long windows</vt:lpstr>
      <vt:lpstr>Introduction</vt:lpstr>
      <vt:lpstr>Performance</vt:lpstr>
      <vt:lpstr>Performance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CE7-Related: TCQ with High Throughput Coefficient Coding</dc:title>
  <dc:creator>Jie Dong</dc:creator>
  <cp:lastModifiedBy>Jie Dong</cp:lastModifiedBy>
  <cp:revision>130</cp:revision>
  <dcterms:created xsi:type="dcterms:W3CDTF">2018-07-09T19:00:30Z</dcterms:created>
  <dcterms:modified xsi:type="dcterms:W3CDTF">2018-10-07T06:59:51Z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