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27"/>
  </p:notesMasterIdLst>
  <p:handoutMasterIdLst>
    <p:handoutMasterId r:id="rId28"/>
  </p:handoutMasterIdLst>
  <p:sldIdLst>
    <p:sldId id="310" r:id="rId7"/>
    <p:sldId id="269" r:id="rId8"/>
    <p:sldId id="295" r:id="rId9"/>
    <p:sldId id="291" r:id="rId10"/>
    <p:sldId id="293" r:id="rId11"/>
    <p:sldId id="309" r:id="rId12"/>
    <p:sldId id="290" r:id="rId13"/>
    <p:sldId id="311" r:id="rId14"/>
    <p:sldId id="296" r:id="rId15"/>
    <p:sldId id="301" r:id="rId16"/>
    <p:sldId id="302" r:id="rId17"/>
    <p:sldId id="312" r:id="rId18"/>
    <p:sldId id="297" r:id="rId19"/>
    <p:sldId id="313" r:id="rId20"/>
    <p:sldId id="303" r:id="rId21"/>
    <p:sldId id="304" r:id="rId22"/>
    <p:sldId id="305" r:id="rId23"/>
    <p:sldId id="306" r:id="rId24"/>
    <p:sldId id="307" r:id="rId25"/>
    <p:sldId id="308" r:id="rId26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521"/>
    <a:srgbClr val="ED6231"/>
    <a:srgbClr val="92278F"/>
    <a:srgbClr val="00A550"/>
    <a:srgbClr val="82156A"/>
    <a:srgbClr val="009BD4"/>
    <a:srgbClr val="00ADEE"/>
    <a:srgbClr val="898989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 autoAdjust="0"/>
    <p:restoredTop sz="92277" autoAdjust="0"/>
  </p:normalViewPr>
  <p:slideViewPr>
    <p:cSldViewPr snapToGrid="0">
      <p:cViewPr varScale="1">
        <p:scale>
          <a:sx n="87" d="100"/>
          <a:sy n="87" d="100"/>
        </p:scale>
        <p:origin x="635" y="37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9588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4726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873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98" r:id="rId2"/>
    <p:sldLayoutId id="2147483711" r:id="rId3"/>
    <p:sldLayoutId id="2147483776" r:id="rId4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98AA9-6B82-4B72-9A93-84B6F5FD7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7133B0-31F2-4631-8D62-B0BF22DB2A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4AC22D-F4A9-405F-84DE-7257A7B4B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451" y="1068114"/>
            <a:ext cx="7250076" cy="2217787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JVET-L0591</a:t>
            </a:r>
            <a:br>
              <a:rPr lang="en-US" sz="3600" dirty="0"/>
            </a:br>
            <a:r>
              <a:rPr lang="en-US" sz="3600" dirty="0"/>
              <a:t>CE9-related: A simplified design of bi-directional optical flow (BIO)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281CAD-D688-4B32-BE89-CA3AE4349A39}"/>
              </a:ext>
            </a:extLst>
          </p:cNvPr>
          <p:cNvSpPr txBox="1">
            <a:spLocks/>
          </p:cNvSpPr>
          <p:nvPr/>
        </p:nvSpPr>
        <p:spPr>
          <a:xfrm>
            <a:off x="1035451" y="2997467"/>
            <a:ext cx="7250076" cy="2656445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/>
                </a:solidFill>
              </a:rPr>
              <a:t>Xiaoyu Xiu, Yuwen He, Yan Ye</a:t>
            </a:r>
          </a:p>
          <a:p>
            <a:r>
              <a:rPr lang="en-US" sz="2800" dirty="0" err="1">
                <a:solidFill>
                  <a:schemeClr val="tx1"/>
                </a:solidFill>
              </a:rPr>
              <a:t>InterDigital</a:t>
            </a:r>
            <a:r>
              <a:rPr lang="en-US" sz="2800" dirty="0">
                <a:solidFill>
                  <a:schemeClr val="tx1"/>
                </a:solidFill>
              </a:rPr>
              <a:t> Communications, Inc.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Chen-Yen Lai, Yu-Chi Su, Tzu-Der </a:t>
            </a:r>
            <a:r>
              <a:rPr lang="en-US" sz="2800" dirty="0" err="1">
                <a:solidFill>
                  <a:schemeClr val="tx1"/>
                </a:solidFill>
              </a:rPr>
              <a:t>Chunag</a:t>
            </a:r>
            <a:r>
              <a:rPr lang="en-US" sz="2800" dirty="0">
                <a:solidFill>
                  <a:schemeClr val="tx1"/>
                </a:solidFill>
              </a:rPr>
              <a:t>, Ching-</a:t>
            </a:r>
            <a:r>
              <a:rPr lang="en-US" sz="2800" dirty="0" err="1">
                <a:solidFill>
                  <a:schemeClr val="tx1"/>
                </a:solidFill>
              </a:rPr>
              <a:t>Yeh</a:t>
            </a:r>
            <a:r>
              <a:rPr lang="en-US" sz="2800" dirty="0">
                <a:solidFill>
                  <a:schemeClr val="tx1"/>
                </a:solidFill>
              </a:rPr>
              <a:t> Chen, Yu-Wen Huang, Shaw-Min Lei</a:t>
            </a:r>
          </a:p>
          <a:p>
            <a:r>
              <a:rPr lang="en-US" sz="2800" dirty="0">
                <a:solidFill>
                  <a:schemeClr val="tx1"/>
                </a:solidFill>
              </a:rPr>
              <a:t>October, 2018</a:t>
            </a:r>
          </a:p>
        </p:txBody>
      </p:sp>
    </p:spTree>
    <p:extLst>
      <p:ext uri="{BB962C8B-B14F-4D97-AF65-F5344CB8AC3E}">
        <p14:creationId xmlns:p14="http://schemas.microsoft.com/office/powerpoint/2010/main" val="374904984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73424"/>
            <a:ext cx="8229600" cy="650357"/>
          </a:xfrm>
        </p:spPr>
        <p:txBody>
          <a:bodyPr/>
          <a:lstStyle/>
          <a:p>
            <a:r>
              <a:rPr lang="en-US" sz="3600" dirty="0"/>
              <a:t>BIO complexity reduction (Option #2)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10645"/>
            <a:ext cx="8245078" cy="2142807"/>
          </a:xfrm>
        </p:spPr>
        <p:txBody>
          <a:bodyPr>
            <a:normAutofit fontScale="92500"/>
          </a:bodyPr>
          <a:lstStyle/>
          <a:p>
            <a:r>
              <a:rPr lang="en-US" sz="2200" dirty="0"/>
              <a:t>Reduce the number of extended samples to one single row/column on each CU boundary</a:t>
            </a:r>
          </a:p>
          <a:p>
            <a:r>
              <a:rPr lang="en-CA" sz="2200" dirty="0"/>
              <a:t>Use integer reference samples (w/o interpolation) as extended samples</a:t>
            </a:r>
          </a:p>
          <a:p>
            <a:pPr marL="171450" lvl="1">
              <a:spcBef>
                <a:spcPts val="750"/>
              </a:spcBef>
            </a:pPr>
            <a:r>
              <a:rPr lang="en-US" sz="2200" dirty="0"/>
              <a:t>Pad the sample values and gradients of CU boundary positions to extended positions</a:t>
            </a:r>
          </a:p>
          <a:p>
            <a:pPr marL="171450" lvl="1">
              <a:spcBef>
                <a:spcPts val="750"/>
              </a:spcBef>
            </a:pPr>
            <a:r>
              <a:rPr lang="en-US" sz="2000" dirty="0"/>
              <a:t>Disable the BIO for the Wx4 CUs, 4x8 CUs and sub-block modes (affine, ATMVP)</a:t>
            </a:r>
          </a:p>
          <a:p>
            <a:pPr marL="171450" lvl="1">
              <a:spcBef>
                <a:spcPts val="750"/>
              </a:spcBef>
            </a:pPr>
            <a:endParaRPr lang="en-US" sz="2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042A1F-7808-401C-AECC-287976528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069" y="3057676"/>
            <a:ext cx="5880095" cy="3255384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16EEF466-653D-4DAD-BA76-CD3859B2EE33}"/>
              </a:ext>
            </a:extLst>
          </p:cNvPr>
          <p:cNvSpPr/>
          <p:nvPr/>
        </p:nvSpPr>
        <p:spPr>
          <a:xfrm rot="1870996">
            <a:off x="1343552" y="3581876"/>
            <a:ext cx="890087" cy="92820"/>
          </a:xfrm>
          <a:prstGeom prst="rightArrow">
            <a:avLst/>
          </a:prstGeom>
          <a:solidFill>
            <a:srgbClr val="F165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485F2B-BD8C-4F0F-9472-758FE27C9F1B}"/>
              </a:ext>
            </a:extLst>
          </p:cNvPr>
          <p:cNvSpPr/>
          <p:nvPr/>
        </p:nvSpPr>
        <p:spPr>
          <a:xfrm>
            <a:off x="167873" y="2879077"/>
            <a:ext cx="148947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ED6231"/>
                </a:solidFill>
              </a:rPr>
              <a:t>Integer reference samples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122DC4-995A-40F6-99A2-897AC565B5F6}"/>
              </a:ext>
            </a:extLst>
          </p:cNvPr>
          <p:cNvSpPr/>
          <p:nvPr/>
        </p:nvSpPr>
        <p:spPr>
          <a:xfrm>
            <a:off x="5072619" y="5354952"/>
            <a:ext cx="148947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ED6231"/>
                </a:solidFill>
              </a:rPr>
              <a:t>8-tap filter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AC2F486-C700-4BFD-8394-930405A391CC}"/>
              </a:ext>
            </a:extLst>
          </p:cNvPr>
          <p:cNvSpPr/>
          <p:nvPr/>
        </p:nvSpPr>
        <p:spPr>
          <a:xfrm rot="12607947">
            <a:off x="4272664" y="5402398"/>
            <a:ext cx="1171777" cy="144173"/>
          </a:xfrm>
          <a:prstGeom prst="rightArrow">
            <a:avLst/>
          </a:prstGeom>
          <a:solidFill>
            <a:srgbClr val="F165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6767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73424"/>
            <a:ext cx="8229600" cy="650357"/>
          </a:xfrm>
        </p:spPr>
        <p:txBody>
          <a:bodyPr/>
          <a:lstStyle/>
          <a:p>
            <a:r>
              <a:rPr lang="en-US" sz="3600" dirty="0"/>
              <a:t>BIO complexity reduction (Option #3)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79105"/>
            <a:ext cx="8245078" cy="5306542"/>
          </a:xfrm>
        </p:spPr>
        <p:txBody>
          <a:bodyPr>
            <a:normAutofit/>
          </a:bodyPr>
          <a:lstStyle/>
          <a:p>
            <a:r>
              <a:rPr lang="en-US" sz="2200" dirty="0"/>
              <a:t>Only use the samples inside the CU area for the BIO derivation</a:t>
            </a:r>
          </a:p>
          <a:p>
            <a:r>
              <a:rPr lang="en-CA" sz="2200" dirty="0"/>
              <a:t>Modified gradient calculation method for sample positions on CU boundaries</a:t>
            </a:r>
          </a:p>
          <a:p>
            <a:endParaRPr lang="en-CA" sz="2200" dirty="0"/>
          </a:p>
          <a:p>
            <a:endParaRPr lang="en-CA" sz="2200" dirty="0"/>
          </a:p>
          <a:p>
            <a:endParaRPr lang="en-CA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r>
              <a:rPr lang="en-US" sz="2200" dirty="0"/>
              <a:t>Pad the sample values and gradients of CU boundary positions to extended positions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6920537-6AAB-47A3-BB92-7150D7A775F5}"/>
                  </a:ext>
                </a:extLst>
              </p:cNvPr>
              <p:cNvSpPr/>
              <p:nvPr/>
            </p:nvSpPr>
            <p:spPr>
              <a:xfrm>
                <a:off x="1305588" y="1918975"/>
                <a:ext cx="6227210" cy="1296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≫4</m:t>
                                </m:r>
                              </m:e>
                              <m:e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0&lt;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6920537-6AAB-47A3-BB92-7150D7A775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5588" y="1918975"/>
                <a:ext cx="6227210" cy="12965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5FAFAE8-C288-49DD-8F28-BDC46015E286}"/>
                  </a:ext>
                </a:extLst>
              </p:cNvPr>
              <p:cNvSpPr/>
              <p:nvPr/>
            </p:nvSpPr>
            <p:spPr>
              <a:xfrm>
                <a:off x="1388712" y="3215484"/>
                <a:ext cx="6056065" cy="1296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≫4</m:t>
                                </m:r>
                              </m:e>
                              <m:e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0&lt;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5FAFAE8-C288-49DD-8F28-BDC46015E2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712" y="3215484"/>
                <a:ext cx="6056065" cy="129650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317593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11">
            <a:extLst>
              <a:ext uri="{FF2B5EF4-FFF2-40B4-BE49-F238E27FC236}">
                <a16:creationId xmlns:a16="http://schemas.microsoft.com/office/drawing/2014/main" id="{6596B8E4-2E4C-467E-802D-156E709CFA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0379247"/>
              </p:ext>
            </p:extLst>
          </p:nvPr>
        </p:nvGraphicFramePr>
        <p:xfrm>
          <a:off x="843525" y="1973055"/>
          <a:ext cx="6710600" cy="32010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2120">
                  <a:extLst>
                    <a:ext uri="{9D8B030D-6E8A-4147-A177-3AD203B41FA5}">
                      <a16:colId xmlns:a16="http://schemas.microsoft.com/office/drawing/2014/main" val="2913099942"/>
                    </a:ext>
                  </a:extLst>
                </a:gridCol>
                <a:gridCol w="1342120">
                  <a:extLst>
                    <a:ext uri="{9D8B030D-6E8A-4147-A177-3AD203B41FA5}">
                      <a16:colId xmlns:a16="http://schemas.microsoft.com/office/drawing/2014/main" val="3205559589"/>
                    </a:ext>
                  </a:extLst>
                </a:gridCol>
                <a:gridCol w="1342120">
                  <a:extLst>
                    <a:ext uri="{9D8B030D-6E8A-4147-A177-3AD203B41FA5}">
                      <a16:colId xmlns:a16="http://schemas.microsoft.com/office/drawing/2014/main" val="3251111102"/>
                    </a:ext>
                  </a:extLst>
                </a:gridCol>
                <a:gridCol w="1342120">
                  <a:extLst>
                    <a:ext uri="{9D8B030D-6E8A-4147-A177-3AD203B41FA5}">
                      <a16:colId xmlns:a16="http://schemas.microsoft.com/office/drawing/2014/main" val="3662515344"/>
                    </a:ext>
                  </a:extLst>
                </a:gridCol>
                <a:gridCol w="1342120">
                  <a:extLst>
                    <a:ext uri="{9D8B030D-6E8A-4147-A177-3AD203B41FA5}">
                      <a16:colId xmlns:a16="http://schemas.microsoft.com/office/drawing/2014/main" val="4111314612"/>
                    </a:ext>
                  </a:extLst>
                </a:gridCol>
              </a:tblGrid>
              <a:tr h="137418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Worst case block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Is worst case block size with BIO?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% of 4x4 bi-</a:t>
                      </a:r>
                      <a:r>
                        <a:rPr lang="en-US" sz="2000" dirty="0" err="1"/>
                        <a:t>pred</a:t>
                      </a:r>
                      <a:r>
                        <a:rPr lang="en-US" sz="2000" dirty="0"/>
                        <a:t> in terms of multi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% of 8x8 bi-</a:t>
                      </a:r>
                      <a:r>
                        <a:rPr lang="en-US" sz="2000" dirty="0" err="1"/>
                        <a:t>pred</a:t>
                      </a:r>
                      <a:r>
                        <a:rPr lang="en-US" sz="2000" dirty="0"/>
                        <a:t> in terms of multi</a:t>
                      </a:r>
                    </a:p>
                    <a:p>
                      <a:pPr algn="l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557098"/>
                  </a:ext>
                </a:extLst>
              </a:tr>
              <a:tr h="528531">
                <a:tc>
                  <a:txBody>
                    <a:bodyPr/>
                    <a:lstStyle/>
                    <a:p>
                      <a:r>
                        <a:rPr lang="en-US" sz="2000" dirty="0"/>
                        <a:t>Option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129%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168%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85466"/>
                  </a:ext>
                </a:extLst>
              </a:tr>
              <a:tr h="528531">
                <a:tc>
                  <a:txBody>
                    <a:bodyPr/>
                    <a:lstStyle/>
                    <a:p>
                      <a:r>
                        <a:rPr lang="en-US" sz="2000" dirty="0"/>
                        <a:t>Option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Wx4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661555"/>
                  </a:ext>
                </a:extLst>
              </a:tr>
              <a:tr h="528531">
                <a:tc>
                  <a:txBody>
                    <a:bodyPr/>
                    <a:lstStyle/>
                    <a:p>
                      <a:r>
                        <a:rPr lang="en-US" sz="2000" dirty="0"/>
                        <a:t>Option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Wx4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118036"/>
                  </a:ext>
                </a:extLst>
              </a:tr>
            </a:tbl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CF4B8720-3E06-4ABF-95FF-F661E59D3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856" y="780054"/>
            <a:ext cx="8817378" cy="650357"/>
          </a:xfrm>
        </p:spPr>
        <p:txBody>
          <a:bodyPr/>
          <a:lstStyle/>
          <a:p>
            <a:r>
              <a:rPr lang="en-US" sz="3600" dirty="0"/>
              <a:t>Summary complexity analysis</a:t>
            </a:r>
          </a:p>
        </p:txBody>
      </p:sp>
    </p:spTree>
    <p:extLst>
      <p:ext uri="{BB962C8B-B14F-4D97-AF65-F5344CB8AC3E}">
        <p14:creationId xmlns:p14="http://schemas.microsoft.com/office/powerpoint/2010/main" val="222753113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Simulation results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EF8B5F-FBCE-43F0-81E8-A8A1889353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343638"/>
            <a:ext cx="8245078" cy="504721"/>
          </a:xfrm>
        </p:spPr>
        <p:txBody>
          <a:bodyPr>
            <a:normAutofit/>
          </a:bodyPr>
          <a:lstStyle/>
          <a:p>
            <a:r>
              <a:rPr lang="en-US" sz="2400" dirty="0"/>
              <a:t>Anchor: BMS-2.1 with VTM configuration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C6331AC-BC41-48E0-9109-F1AC4DD629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815404"/>
              </p:ext>
            </p:extLst>
          </p:nvPr>
        </p:nvGraphicFramePr>
        <p:xfrm>
          <a:off x="1524000" y="2355409"/>
          <a:ext cx="6316346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6243">
                  <a:extLst>
                    <a:ext uri="{9D8B030D-6E8A-4147-A177-3AD203B41FA5}">
                      <a16:colId xmlns:a16="http://schemas.microsoft.com/office/drawing/2014/main" val="1093189435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1614779111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188633235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410635791"/>
                    </a:ext>
                  </a:extLst>
                </a:gridCol>
                <a:gridCol w="792798">
                  <a:extLst>
                    <a:ext uri="{9D8B030D-6E8A-4147-A177-3AD203B41FA5}">
                      <a16:colId xmlns:a16="http://schemas.microsoft.com/office/drawing/2014/main" val="32459209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581208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863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BMS-2.1 BIO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-1.41%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-0.40%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8695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#1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5413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#2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-1.24%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1826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#3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-1.17%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-0.47%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2697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04038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736191-D2D1-44ED-959C-03C2BCFF5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361" y="3091187"/>
            <a:ext cx="8229600" cy="650357"/>
          </a:xfrm>
        </p:spPr>
        <p:txBody>
          <a:bodyPr/>
          <a:lstStyle/>
          <a:p>
            <a:r>
              <a:rPr lang="en-US" sz="3600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697437209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Option #1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800" dirty="0"/>
              <a:t>The peak complexity increase comes from 8x8 bi-</a:t>
            </a:r>
            <a:r>
              <a:rPr lang="en-US" sz="2800" dirty="0" err="1"/>
              <a:t>pred</a:t>
            </a:r>
            <a:endParaRPr lang="en-US" sz="2800" dirty="0"/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The number of multiplication is 129% of that of 4x4 bi-prediction.</a:t>
            </a:r>
            <a:endParaRPr lang="en-US" sz="28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27686"/>
              </p:ext>
            </p:extLst>
          </p:nvPr>
        </p:nvGraphicFramePr>
        <p:xfrm>
          <a:off x="11113" y="2087863"/>
          <a:ext cx="9244012" cy="458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Document" r:id="rId3" imgW="7533622" imgH="3743576" progId="Word.Document.12">
                  <p:embed/>
                </p:oleObj>
              </mc:Choice>
              <mc:Fallback>
                <p:oleObj name="Document" r:id="rId3" imgW="7533622" imgH="3743576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7863"/>
                        <a:ext cx="9244012" cy="4583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3435" y="6063389"/>
            <a:ext cx="82295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7423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Option #1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800" dirty="0"/>
              <a:t>The peak complexity increase comes from 8x8 bi-</a:t>
            </a:r>
            <a:r>
              <a:rPr lang="en-US" sz="2800" dirty="0" err="1"/>
              <a:t>pred</a:t>
            </a:r>
            <a:endParaRPr lang="en-US" sz="2800" dirty="0"/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The number of multiplication is 168% of that of 8x8 bi-prediction.</a:t>
            </a:r>
            <a:endParaRPr lang="en-US" sz="28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119294"/>
              </p:ext>
            </p:extLst>
          </p:nvPr>
        </p:nvGraphicFramePr>
        <p:xfrm>
          <a:off x="11113" y="2085975"/>
          <a:ext cx="9148762" cy="455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Document" r:id="rId3" imgW="7533622" imgH="3756220" progId="Word.Document.12">
                  <p:embed/>
                </p:oleObj>
              </mc:Choice>
              <mc:Fallback>
                <p:oleObj name="Document" r:id="rId3" imgW="7533622" imgH="3756220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5975"/>
                        <a:ext cx="9148762" cy="455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32995" y="6024269"/>
            <a:ext cx="8092682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439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Option #2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100% of that of 4x4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840948"/>
              </p:ext>
            </p:extLst>
          </p:nvPr>
        </p:nvGraphicFramePr>
        <p:xfrm>
          <a:off x="11113" y="2085975"/>
          <a:ext cx="9148762" cy="455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Document" r:id="rId3" imgW="7533622" imgH="3756220" progId="Word.Document.12">
                  <p:embed/>
                </p:oleObj>
              </mc:Choice>
              <mc:Fallback>
                <p:oleObj name="Document" r:id="rId3" imgW="7533622" imgH="3756220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5975"/>
                        <a:ext cx="9148762" cy="455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84098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9924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8113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56056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12534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712122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8659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Option #2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130% of that of 8x8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952728"/>
              </p:ext>
            </p:extLst>
          </p:nvPr>
        </p:nvGraphicFramePr>
        <p:xfrm>
          <a:off x="20893" y="1968615"/>
          <a:ext cx="9053512" cy="484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Document" r:id="rId3" imgW="7533622" imgH="3768863" progId="Word.Document.12">
                  <p:embed/>
                </p:oleObj>
              </mc:Choice>
              <mc:Fallback>
                <p:oleObj name="Document" r:id="rId3" imgW="7533622" imgH="3768863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93" y="1968615"/>
                        <a:ext cx="9053512" cy="484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76763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7968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9580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60457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22314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83436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6144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</a:t>
            </a:r>
            <a:r>
              <a:rPr lang="en-US" sz="3600" dirty="0" err="1"/>
              <a:t>Optiom</a:t>
            </a:r>
            <a:r>
              <a:rPr lang="en-US" sz="3600" dirty="0"/>
              <a:t> #3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100% of that of 4x4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113" y="2085975"/>
          <a:ext cx="9148762" cy="455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Document" r:id="rId3" imgW="7533622" imgH="3756220" progId="Word.Document.12">
                  <p:embed/>
                </p:oleObj>
              </mc:Choice>
              <mc:Fallback>
                <p:oleObj name="Document" r:id="rId3" imgW="7533622" imgH="3756220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5975"/>
                        <a:ext cx="9148762" cy="455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84098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9924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8113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56056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12534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712122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65580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The BIO design in the BMS-2.1</a:t>
            </a:r>
          </a:p>
          <a:p>
            <a:pPr lvl="1"/>
            <a:r>
              <a:rPr lang="en-US" sz="2400" dirty="0"/>
              <a:t>Enhancing both the granularity and the accuracy of the motion vectors (MVs) at motion compensation (MC)</a:t>
            </a:r>
            <a:endParaRPr lang="en-CA" sz="2400" dirty="0"/>
          </a:p>
          <a:p>
            <a:r>
              <a:rPr lang="en-CA" sz="2700" dirty="0"/>
              <a:t>Complexity issues of the current BIO: 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The implementation requires large multiplier and high bit-widths for intermediate parameters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The interpolation of extended samples significantly increase the worst-case complexity, e.g., multiplications and additions</a:t>
            </a:r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Proposal</a:t>
            </a:r>
          </a:p>
          <a:p>
            <a:pPr lvl="1"/>
            <a:r>
              <a:rPr lang="en-US" sz="2400" b="1" dirty="0"/>
              <a:t>BIO bit-width control (JVET-L0256): </a:t>
            </a:r>
            <a:r>
              <a:rPr lang="en-US" sz="2400" dirty="0"/>
              <a:t>15-bit multiplier and intermediate value are within 32-bit</a:t>
            </a:r>
          </a:p>
          <a:p>
            <a:pPr lvl="1"/>
            <a:r>
              <a:rPr lang="en-US" sz="2400" b="1" dirty="0"/>
              <a:t>Three BIO complexity reduction methods: </a:t>
            </a:r>
            <a:r>
              <a:rPr lang="en-US" sz="2400" dirty="0"/>
              <a:t>making the BIO worst-case complexity at the same level as that of regular bi-prediction</a:t>
            </a:r>
          </a:p>
          <a:p>
            <a:pPr lvl="1"/>
            <a:r>
              <a:rPr lang="en-US" sz="2400" b="1" dirty="0"/>
              <a:t>Disable the BIO </a:t>
            </a:r>
            <a:r>
              <a:rPr lang="en-US" sz="2400" dirty="0"/>
              <a:t>for the Wx4 CUs, 4x8 CUs and sub-block modes (affine, ATMVP)</a:t>
            </a:r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Option #3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130% of that of 8x8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0893" y="1968615"/>
          <a:ext cx="9053512" cy="484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Document" r:id="rId3" imgW="7533622" imgH="3768863" progId="Word.Document.12">
                  <p:embed/>
                </p:oleObj>
              </mc:Choice>
              <mc:Fallback>
                <p:oleObj name="Document" r:id="rId3" imgW="7533622" imgH="3768863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93" y="1968615"/>
                        <a:ext cx="9053512" cy="484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76763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7968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9580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60457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22314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83436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6981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4" y="441881"/>
            <a:ext cx="4492978" cy="650357"/>
          </a:xfrm>
        </p:spPr>
        <p:txBody>
          <a:bodyPr/>
          <a:lstStyle/>
          <a:p>
            <a:r>
              <a:rPr lang="en-US" sz="3600" dirty="0"/>
              <a:t>BIO bit-width analysis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C5B1BAE-5C30-450E-8DC9-9ED312421F3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243825"/>
            <a:ext cx="8404175" cy="1614738"/>
          </a:xfrm>
        </p:spPr>
        <p:txBody>
          <a:bodyPr>
            <a:normAutofit/>
          </a:bodyPr>
          <a:lstStyle/>
          <a:p>
            <a:r>
              <a:rPr lang="en-US" sz="2800" dirty="0"/>
              <a:t>The extreme bit-width</a:t>
            </a:r>
          </a:p>
          <a:p>
            <a:pPr lvl="1"/>
            <a:r>
              <a:rPr lang="en-US" sz="2400" dirty="0"/>
              <a:t>It happens at the calculation of the vertical motion refinement</a:t>
            </a:r>
          </a:p>
        </p:txBody>
      </p:sp>
      <p:sp>
        <p:nvSpPr>
          <p:cNvPr id="7" name="Callout: Line with No Border 6">
            <a:extLst>
              <a:ext uri="{FF2B5EF4-FFF2-40B4-BE49-F238E27FC236}">
                <a16:creationId xmlns:a16="http://schemas.microsoft.com/office/drawing/2014/main" id="{67348242-7C87-4E81-B443-2F3151A4C3B7}"/>
              </a:ext>
            </a:extLst>
          </p:cNvPr>
          <p:cNvSpPr/>
          <p:nvPr/>
        </p:nvSpPr>
        <p:spPr>
          <a:xfrm flipH="1">
            <a:off x="3467800" y="3318987"/>
            <a:ext cx="1158892" cy="400967"/>
          </a:xfrm>
          <a:prstGeom prst="callout1">
            <a:avLst>
              <a:gd name="adj1" fmla="val 28506"/>
              <a:gd name="adj2" fmla="val 29220"/>
              <a:gd name="adj3" fmla="val -87499"/>
              <a:gd name="adj4" fmla="val -2180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42-bit</a:t>
            </a:r>
          </a:p>
        </p:txBody>
      </p:sp>
      <p:sp>
        <p:nvSpPr>
          <p:cNvPr id="13" name="Callout: Line with No Border 12">
            <a:extLst>
              <a:ext uri="{FF2B5EF4-FFF2-40B4-BE49-F238E27FC236}">
                <a16:creationId xmlns:a16="http://schemas.microsoft.com/office/drawing/2014/main" id="{E8FAAECB-3B98-4390-A5D8-855FECF72F04}"/>
              </a:ext>
            </a:extLst>
          </p:cNvPr>
          <p:cNvSpPr/>
          <p:nvPr/>
        </p:nvSpPr>
        <p:spPr>
          <a:xfrm flipH="1">
            <a:off x="4704764" y="3308435"/>
            <a:ext cx="1158892" cy="400967"/>
          </a:xfrm>
          <a:prstGeom prst="callout1">
            <a:avLst>
              <a:gd name="adj1" fmla="val 28506"/>
              <a:gd name="adj2" fmla="val 29220"/>
              <a:gd name="adj3" fmla="val -85060"/>
              <a:gd name="adj4" fmla="val 13642"/>
            </a:avLst>
          </a:prstGeom>
          <a:noFill/>
          <a:ln>
            <a:solidFill>
              <a:srgbClr val="00A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9-bit</a:t>
            </a:r>
          </a:p>
        </p:txBody>
      </p:sp>
      <p:sp>
        <p:nvSpPr>
          <p:cNvPr id="14" name="Callout: Line with No Border 13">
            <a:extLst>
              <a:ext uri="{FF2B5EF4-FFF2-40B4-BE49-F238E27FC236}">
                <a16:creationId xmlns:a16="http://schemas.microsoft.com/office/drawing/2014/main" id="{55D7CAAD-9EBE-4E3F-A0F8-995E6F9EDD25}"/>
              </a:ext>
            </a:extLst>
          </p:cNvPr>
          <p:cNvSpPr/>
          <p:nvPr/>
        </p:nvSpPr>
        <p:spPr>
          <a:xfrm flipH="1">
            <a:off x="6019800" y="3308436"/>
            <a:ext cx="1158892" cy="400967"/>
          </a:xfrm>
          <a:prstGeom prst="callout1">
            <a:avLst>
              <a:gd name="adj1" fmla="val 13871"/>
              <a:gd name="adj2" fmla="val 51583"/>
              <a:gd name="adj3" fmla="val -85059"/>
              <a:gd name="adj4" fmla="val 90435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92278F"/>
                </a:solidFill>
              </a:rPr>
              <a:t>33-bit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25C1B-7902-4AF8-B355-3FB81607406E}"/>
              </a:ext>
            </a:extLst>
          </p:cNvPr>
          <p:cNvSpPr txBox="1">
            <a:spLocks/>
          </p:cNvSpPr>
          <p:nvPr/>
        </p:nvSpPr>
        <p:spPr>
          <a:xfrm>
            <a:off x="290770" y="4222539"/>
            <a:ext cx="8662526" cy="804215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/>
              <a:t>The BMS2.1 BIO needs 33-bit multiplier and maximal bit-width of 43-bit for intermediates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F7F55C6-355A-4D33-A922-946468D4C219}"/>
                  </a:ext>
                </a:extLst>
              </p:cNvPr>
              <p:cNvSpPr/>
              <p:nvPr/>
            </p:nvSpPr>
            <p:spPr>
              <a:xfrm>
                <a:off x="671945" y="2293019"/>
                <a:ext cx="8472055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0">
                                                  <a:latin typeface="Cambria Math" panose="02040503050406030204" pitchFamily="18" charset="0"/>
                                                </a:rPr>
                                                <m:t>5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</m:d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F7F55C6-355A-4D33-A922-946468D4C2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45" y="2293019"/>
                <a:ext cx="8472055" cy="6450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BIO 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r>
              <a:rPr lang="en-US" sz="2800" dirty="0"/>
              <a:t>The BIO worst-case complexity</a:t>
            </a:r>
          </a:p>
          <a:p>
            <a:pPr lvl="1"/>
            <a:r>
              <a:rPr lang="en-US" sz="2400" dirty="0"/>
              <a:t>The peak complexity increase comes from 4x4 bi-</a:t>
            </a:r>
            <a:r>
              <a:rPr lang="en-US" sz="2400" dirty="0" err="1"/>
              <a:t>pred</a:t>
            </a:r>
            <a:endParaRPr lang="en-US" sz="2400" dirty="0"/>
          </a:p>
          <a:p>
            <a:pPr lvl="1"/>
            <a:r>
              <a:rPr lang="en-CA" sz="2400" dirty="0"/>
              <a:t>The number of multiplication is 353% of that of 4x4 bi-prediction</a:t>
            </a:r>
            <a:r>
              <a:rPr lang="en-CA" dirty="0"/>
              <a:t>.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524439"/>
              </p:ext>
            </p:extLst>
          </p:nvPr>
        </p:nvGraphicFramePr>
        <p:xfrm>
          <a:off x="11113" y="2259013"/>
          <a:ext cx="9244012" cy="444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Document" r:id="rId3" imgW="7533622" imgH="3633758" progId="Word.Document.12">
                  <p:embed/>
                </p:oleObj>
              </mc:Choice>
              <mc:Fallback>
                <p:oleObj name="Document" r:id="rId3" imgW="7533622" imgH="36337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259013"/>
                        <a:ext cx="9244012" cy="444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8325" y="2997469"/>
            <a:ext cx="82295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4081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00080"/>
            <a:ext cx="8229600" cy="650357"/>
          </a:xfrm>
        </p:spPr>
        <p:txBody>
          <a:bodyPr/>
          <a:lstStyle/>
          <a:p>
            <a:r>
              <a:rPr lang="en-US" sz="3600" dirty="0"/>
              <a:t>BIO 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632302"/>
            <a:ext cx="8245078" cy="1659136"/>
          </a:xfrm>
        </p:spPr>
        <p:txBody>
          <a:bodyPr>
            <a:normAutofit/>
          </a:bodyPr>
          <a:lstStyle/>
          <a:p>
            <a:r>
              <a:rPr lang="en-US" sz="2800" dirty="0"/>
              <a:t>The BIO worst-case complexity</a:t>
            </a:r>
          </a:p>
          <a:p>
            <a:pPr lvl="1"/>
            <a:r>
              <a:rPr lang="en-US" sz="2400" dirty="0"/>
              <a:t>The peak complexity increase come from 4x4 bi-</a:t>
            </a:r>
            <a:r>
              <a:rPr lang="en-US" sz="2400" dirty="0" err="1"/>
              <a:t>pred</a:t>
            </a:r>
            <a:endParaRPr lang="en-US" sz="2400" dirty="0"/>
          </a:p>
          <a:p>
            <a:pPr lvl="1"/>
            <a:r>
              <a:rPr lang="en-CA" sz="2400" dirty="0"/>
              <a:t>The number of multiplication is 429% of that of 8x8 bi-prediction</a:t>
            </a:r>
            <a:r>
              <a:rPr lang="en-CA" dirty="0"/>
              <a:t>.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648825"/>
              </p:ext>
            </p:extLst>
          </p:nvPr>
        </p:nvGraphicFramePr>
        <p:xfrm>
          <a:off x="11113" y="2146543"/>
          <a:ext cx="9244012" cy="458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Document" r:id="rId3" imgW="7533622" imgH="3743576" progId="Word.Document.12">
                  <p:embed/>
                </p:oleObj>
              </mc:Choice>
              <mc:Fallback>
                <p:oleObj name="Document" r:id="rId3" imgW="7533622" imgH="3743576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146543"/>
                        <a:ext cx="9244012" cy="4583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8325" y="2909449"/>
            <a:ext cx="821492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1750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4533" y="495672"/>
            <a:ext cx="6093151" cy="650357"/>
          </a:xfrm>
        </p:spPr>
        <p:txBody>
          <a:bodyPr/>
          <a:lstStyle/>
          <a:p>
            <a:r>
              <a:rPr lang="en-US" sz="3600" dirty="0"/>
              <a:t>Bit-width control in JVET-L0256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673E67A-61E5-4AB6-9970-FF3D0A4D42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175365"/>
            <a:ext cx="8604490" cy="648180"/>
          </a:xfrm>
        </p:spPr>
        <p:txBody>
          <a:bodyPr>
            <a:normAutofit/>
          </a:bodyPr>
          <a:lstStyle/>
          <a:p>
            <a:pPr marL="0" indent="-457200">
              <a:buFont typeface="+mj-lt"/>
              <a:buAutoNum type="alphaLcParenR"/>
            </a:pPr>
            <a:r>
              <a:rPr lang="en-US" sz="2000" dirty="0"/>
              <a:t>Introduce additional right shifts to some BIO parameters for reducing overall internal bit-width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7FBEED-91F7-4475-9934-72C9FB554C13}"/>
                  </a:ext>
                </a:extLst>
              </p:cNvPr>
              <p:cNvSpPr/>
              <p:nvPr/>
            </p:nvSpPr>
            <p:spPr>
              <a:xfrm>
                <a:off x="1119229" y="1807600"/>
                <a:ext cx="3278462" cy="649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7FBEED-91F7-4475-9934-72C9FB554C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229" y="1807600"/>
                <a:ext cx="3278462" cy="6491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CEB66D-031F-47EB-92FD-2202A73ADF73}"/>
                  </a:ext>
                </a:extLst>
              </p:cNvPr>
              <p:cNvSpPr/>
              <p:nvPr/>
            </p:nvSpPr>
            <p:spPr>
              <a:xfrm>
                <a:off x="4539583" y="1803558"/>
                <a:ext cx="3380156" cy="649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CEB66D-031F-47EB-92FD-2202A73ADF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9583" y="1803558"/>
                <a:ext cx="3380156" cy="6491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E27D546-C8C3-4C76-9E3B-4FE704B050F0}"/>
                  </a:ext>
                </a:extLst>
              </p:cNvPr>
              <p:cNvSpPr/>
              <p:nvPr/>
            </p:nvSpPr>
            <p:spPr>
              <a:xfrm>
                <a:off x="1119229" y="2441811"/>
                <a:ext cx="3385029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E27D546-C8C3-4C76-9E3B-4FE704B050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229" y="2441811"/>
                <a:ext cx="3385029" cy="339517"/>
              </a:xfrm>
              <a:prstGeom prst="rect">
                <a:avLst/>
              </a:prstGeom>
              <a:blipFill>
                <a:blip r:embed="rId4"/>
                <a:stretch>
                  <a:fillRect b="-5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D92BCFA-675E-416A-925F-21C064248DE0}"/>
              </a:ext>
            </a:extLst>
          </p:cNvPr>
          <p:cNvSpPr txBox="1">
            <a:spLocks/>
          </p:cNvSpPr>
          <p:nvPr/>
        </p:nvSpPr>
        <p:spPr>
          <a:xfrm>
            <a:off x="237338" y="2857020"/>
            <a:ext cx="8604490" cy="411697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>
              <a:buFont typeface="+mj-lt"/>
              <a:buAutoNum type="alphaLcParenR" startAt="2"/>
            </a:pPr>
            <a:r>
              <a:rPr lang="en-US" sz="2000" dirty="0"/>
              <a:t>Remove internal bit-width increase in the original BIO in BMS-2.1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2D0D2B-0A67-426D-A908-368961110D34}"/>
                  </a:ext>
                </a:extLst>
              </p:cNvPr>
              <p:cNvSpPr/>
              <p:nvPr/>
            </p:nvSpPr>
            <p:spPr>
              <a:xfrm>
                <a:off x="1119353" y="3247697"/>
                <a:ext cx="4997669" cy="336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2D0D2B-0A67-426D-A908-368961110D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353" y="3247697"/>
                <a:ext cx="4997669" cy="336759"/>
              </a:xfrm>
              <a:prstGeom prst="rect">
                <a:avLst/>
              </a:prstGeom>
              <a:blipFill>
                <a:blip r:embed="rId5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7926A92-C570-4DBC-B363-6989973DCC3F}"/>
                  </a:ext>
                </a:extLst>
              </p:cNvPr>
              <p:cNvSpPr/>
              <p:nvPr/>
            </p:nvSpPr>
            <p:spPr>
              <a:xfrm>
                <a:off x="5853833" y="3243030"/>
                <a:ext cx="2452274" cy="3367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7926A92-C570-4DBC-B363-6989973DCC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3833" y="3243030"/>
                <a:ext cx="2452274" cy="336759"/>
              </a:xfrm>
              <a:prstGeom prst="rect">
                <a:avLst/>
              </a:prstGeom>
              <a:blipFill>
                <a:blip r:embed="rId6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609C976-EF31-4478-ACFD-49ED0557BC2B}"/>
                  </a:ext>
                </a:extLst>
              </p:cNvPr>
              <p:cNvSpPr/>
              <p:nvPr/>
            </p:nvSpPr>
            <p:spPr>
              <a:xfrm>
                <a:off x="1124608" y="3615385"/>
                <a:ext cx="4811110" cy="336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609C976-EF31-4478-ACFD-49ED0557BC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608" y="3615385"/>
                <a:ext cx="4811110" cy="336759"/>
              </a:xfrm>
              <a:prstGeom prst="rect">
                <a:avLst/>
              </a:prstGeom>
              <a:blipFill>
                <a:blip r:embed="rId7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BA80C9-CB74-4AAB-BF6B-16E36E189A47}"/>
              </a:ext>
            </a:extLst>
          </p:cNvPr>
          <p:cNvSpPr txBox="1">
            <a:spLocks/>
          </p:cNvSpPr>
          <p:nvPr/>
        </p:nvSpPr>
        <p:spPr>
          <a:xfrm>
            <a:off x="250476" y="4123539"/>
            <a:ext cx="8604490" cy="401164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>
              <a:buFont typeface="+mj-lt"/>
              <a:buAutoNum type="alphaLcParenR" startAt="3"/>
            </a:pPr>
            <a:r>
              <a:rPr lang="en-US" sz="2000" dirty="0"/>
              <a:t>Modify the derivation of the motion refinement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88F0131-965E-47CC-8F52-CF60B85851B9}"/>
                  </a:ext>
                </a:extLst>
              </p:cNvPr>
              <p:cNvSpPr/>
              <p:nvPr/>
            </p:nvSpPr>
            <p:spPr>
              <a:xfrm>
                <a:off x="557048" y="4607987"/>
                <a:ext cx="5728138" cy="4733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&gt;0?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:0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88F0131-965E-47CC-8F52-CF60B85851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048" y="4607987"/>
                <a:ext cx="5728138" cy="4733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FFFF85-F961-415D-988B-9C6E2867FE2A}"/>
                  </a:ext>
                </a:extLst>
              </p:cNvPr>
              <p:cNvSpPr/>
              <p:nvPr/>
            </p:nvSpPr>
            <p:spPr>
              <a:xfrm>
                <a:off x="418449" y="5037479"/>
                <a:ext cx="8403022" cy="5763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&gt;0?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𝑣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0">
                                                      <a:latin typeface="Cambria Math" panose="02040503050406030204" pitchFamily="18" charset="0"/>
                                                    </a:rPr>
                                                    <m:t>2,</m:t>
                                                  </m:r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𝑚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≪</m:t>
                                          </m:r>
                                          <m:r>
                                            <a:rPr lang="en-US" b="0" i="0" smtClean="0">
                                              <a:latin typeface="Cambria Math" panose="02040503050406030204" pitchFamily="18" charset="0"/>
                                            </a:rPr>
                                            <m:t>12</m:t>
                                          </m:r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0">
                                                  <a:latin typeface="Cambria Math" panose="02040503050406030204" pitchFamily="18" charset="0"/>
                                                </a:rPr>
                                                <m:t>2,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𝑠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:0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FFFF85-F961-415D-988B-9C6E2867FE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49" y="5037479"/>
                <a:ext cx="8403022" cy="576376"/>
              </a:xfrm>
              <a:prstGeom prst="rect">
                <a:avLst/>
              </a:prstGeom>
              <a:blipFill>
                <a:blip r:embed="rId9"/>
                <a:stretch>
                  <a:fillRect t="-26316" b="-5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66155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4533" y="495672"/>
            <a:ext cx="6093151" cy="650357"/>
          </a:xfrm>
        </p:spPr>
        <p:txBody>
          <a:bodyPr/>
          <a:lstStyle/>
          <a:p>
            <a:r>
              <a:rPr lang="en-US" sz="3600" dirty="0"/>
              <a:t>Bit-width control in JVET-L0256</a:t>
            </a:r>
          </a:p>
        </p:txBody>
      </p:sp>
      <p:sp>
        <p:nvSpPr>
          <p:cNvPr id="7" name="Callout: Line with No Border 6">
            <a:extLst>
              <a:ext uri="{FF2B5EF4-FFF2-40B4-BE49-F238E27FC236}">
                <a16:creationId xmlns:a16="http://schemas.microsoft.com/office/drawing/2014/main" id="{67348242-7C87-4E81-B443-2F3151A4C3B7}"/>
              </a:ext>
            </a:extLst>
          </p:cNvPr>
          <p:cNvSpPr/>
          <p:nvPr/>
        </p:nvSpPr>
        <p:spPr>
          <a:xfrm flipH="1">
            <a:off x="4444529" y="3424388"/>
            <a:ext cx="1158892" cy="400967"/>
          </a:xfrm>
          <a:prstGeom prst="callout1">
            <a:avLst>
              <a:gd name="adj1" fmla="val 28506"/>
              <a:gd name="adj2" fmla="val 29220"/>
              <a:gd name="adj3" fmla="val -41158"/>
              <a:gd name="adj4" fmla="val 208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4-bit</a:t>
            </a:r>
          </a:p>
        </p:txBody>
      </p:sp>
      <p:sp>
        <p:nvSpPr>
          <p:cNvPr id="13" name="Callout: Line with No Border 12">
            <a:extLst>
              <a:ext uri="{FF2B5EF4-FFF2-40B4-BE49-F238E27FC236}">
                <a16:creationId xmlns:a16="http://schemas.microsoft.com/office/drawing/2014/main" id="{E8FAAECB-3B98-4390-A5D8-855FECF72F04}"/>
              </a:ext>
            </a:extLst>
          </p:cNvPr>
          <p:cNvSpPr/>
          <p:nvPr/>
        </p:nvSpPr>
        <p:spPr>
          <a:xfrm flipH="1">
            <a:off x="5419876" y="3424389"/>
            <a:ext cx="1158892" cy="400967"/>
          </a:xfrm>
          <a:prstGeom prst="callout1">
            <a:avLst>
              <a:gd name="adj1" fmla="val 29725"/>
              <a:gd name="adj2" fmla="val 52849"/>
              <a:gd name="adj3" fmla="val -39938"/>
              <a:gd name="adj4" fmla="val 54992"/>
            </a:avLst>
          </a:prstGeom>
          <a:noFill/>
          <a:ln>
            <a:solidFill>
              <a:srgbClr val="00A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15-bit</a:t>
            </a:r>
          </a:p>
        </p:txBody>
      </p:sp>
      <p:sp>
        <p:nvSpPr>
          <p:cNvPr id="14" name="Callout: Line with No Border 13">
            <a:extLst>
              <a:ext uri="{FF2B5EF4-FFF2-40B4-BE49-F238E27FC236}">
                <a16:creationId xmlns:a16="http://schemas.microsoft.com/office/drawing/2014/main" id="{55D7CAAD-9EBE-4E3F-A0F8-995E6F9EDD25}"/>
              </a:ext>
            </a:extLst>
          </p:cNvPr>
          <p:cNvSpPr/>
          <p:nvPr/>
        </p:nvSpPr>
        <p:spPr>
          <a:xfrm flipH="1">
            <a:off x="7645887" y="3429279"/>
            <a:ext cx="1158892" cy="400967"/>
          </a:xfrm>
          <a:prstGeom prst="callout1">
            <a:avLst>
              <a:gd name="adj1" fmla="val 13871"/>
              <a:gd name="adj2" fmla="val 51583"/>
              <a:gd name="adj3" fmla="val -47255"/>
              <a:gd name="adj4" fmla="val 68072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92278F"/>
                </a:solidFill>
              </a:rPr>
              <a:t>12-bit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25C1B-7902-4AF8-B355-3FB81607406E}"/>
              </a:ext>
            </a:extLst>
          </p:cNvPr>
          <p:cNvSpPr txBox="1">
            <a:spLocks/>
          </p:cNvSpPr>
          <p:nvPr/>
        </p:nvSpPr>
        <p:spPr>
          <a:xfrm>
            <a:off x="229880" y="4410972"/>
            <a:ext cx="8669628" cy="1119437"/>
          </a:xfrm>
          <a:prstGeom prst="rect">
            <a:avLst/>
          </a:prstGeom>
        </p:spPr>
        <p:txBody>
          <a:bodyPr vert="horz" lIns="68580" tIns="34290" rIns="68580" bIns="3429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CA" sz="2400" dirty="0"/>
              <a:t>15-bit multiplier is guaranteed</a:t>
            </a:r>
          </a:p>
          <a:p>
            <a:pPr lvl="1"/>
            <a:r>
              <a:rPr lang="en-CA" sz="2400" dirty="0"/>
              <a:t>The internal bit-width of the whole BIO process does not exceed 32-bit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3A2D6B-D35B-4CA9-9917-A859480C9D75}"/>
                  </a:ext>
                </a:extLst>
              </p:cNvPr>
              <p:cNvSpPr/>
              <p:nvPr/>
            </p:nvSpPr>
            <p:spPr>
              <a:xfrm>
                <a:off x="355242" y="2406108"/>
                <a:ext cx="8588274" cy="1752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ctrlP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2400" i="1" smtClean="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𝑣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en-US" sz="2400" i="1" smtClean="0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2400" i="0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2,</m:t>
                                                  </m:r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𝑚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≪12+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4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sz="2400" i="1" smtClean="0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0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2,</m:t>
                                              </m:r>
                                              <m:r>
                                                <a:rPr lang="en-US" sz="2400" i="1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3A2D6B-D35B-4CA9-9917-A859480C9D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2" y="2406108"/>
                <a:ext cx="8588274" cy="17520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allout: Line with No Border 15">
            <a:extLst>
              <a:ext uri="{FF2B5EF4-FFF2-40B4-BE49-F238E27FC236}">
                <a16:creationId xmlns:a16="http://schemas.microsoft.com/office/drawing/2014/main" id="{4C8C4703-6B8B-41A2-B245-887475EEBB69}"/>
              </a:ext>
            </a:extLst>
          </p:cNvPr>
          <p:cNvSpPr/>
          <p:nvPr/>
        </p:nvSpPr>
        <p:spPr>
          <a:xfrm flipH="1">
            <a:off x="6670540" y="3434167"/>
            <a:ext cx="1158892" cy="400967"/>
          </a:xfrm>
          <a:prstGeom prst="callout1">
            <a:avLst>
              <a:gd name="adj1" fmla="val 28506"/>
              <a:gd name="adj2" fmla="val 29220"/>
              <a:gd name="adj3" fmla="val -41158"/>
              <a:gd name="adj4" fmla="val 208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4-bit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673E67A-61E5-4AB6-9970-FF3D0A4D42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175365"/>
            <a:ext cx="8404175" cy="1614738"/>
          </a:xfrm>
        </p:spPr>
        <p:txBody>
          <a:bodyPr>
            <a:normAutofit/>
          </a:bodyPr>
          <a:lstStyle/>
          <a:p>
            <a:r>
              <a:rPr lang="en-US" sz="2800" dirty="0"/>
              <a:t>The extreme bit-width</a:t>
            </a:r>
          </a:p>
          <a:p>
            <a:pPr lvl="1"/>
            <a:r>
              <a:rPr lang="en-US" sz="2400" dirty="0"/>
              <a:t>It happens at the calculation of the vertical motion refinement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9B91ED-C4A9-44EC-AAE4-2A247D44C6E3}"/>
                  </a:ext>
                </a:extLst>
              </p:cNvPr>
              <p:cNvSpPr/>
              <p:nvPr/>
            </p:nvSpPr>
            <p:spPr>
              <a:xfrm>
                <a:off x="355242" y="2043041"/>
                <a:ext cx="877869" cy="4908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9B91ED-C4A9-44EC-AAE4-2A247D44C6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2" y="2043041"/>
                <a:ext cx="877869" cy="490840"/>
              </a:xfrm>
              <a:prstGeom prst="rect">
                <a:avLst/>
              </a:prstGeom>
              <a:blipFill>
                <a:blip r:embed="rId3"/>
                <a:stretch>
                  <a:fillRect b="-61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638968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E3AA6-DB3C-425F-A7BD-4B41BB55C9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BE8EA-82AA-4DD3-9B85-826885A7E2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12A19C-8740-4DB8-9144-D9FFC59FF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533" y="495672"/>
            <a:ext cx="8817378" cy="650357"/>
          </a:xfrm>
        </p:spPr>
        <p:txBody>
          <a:bodyPr/>
          <a:lstStyle/>
          <a:p>
            <a:r>
              <a:rPr lang="en-US" sz="3600" dirty="0"/>
              <a:t>Complexity reduction options in the proposal</a:t>
            </a:r>
          </a:p>
        </p:txBody>
      </p:sp>
      <p:graphicFrame>
        <p:nvGraphicFramePr>
          <p:cNvPr id="7" name="Content Placeholder 11">
            <a:extLst>
              <a:ext uri="{FF2B5EF4-FFF2-40B4-BE49-F238E27FC236}">
                <a16:creationId xmlns:a16="http://schemas.microsoft.com/office/drawing/2014/main" id="{AFEE7472-F0B4-4391-8710-ECE5CAA717F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73839363"/>
              </p:ext>
            </p:extLst>
          </p:nvPr>
        </p:nvGraphicFramePr>
        <p:xfrm>
          <a:off x="496711" y="1518355"/>
          <a:ext cx="8388250" cy="45239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650">
                  <a:extLst>
                    <a:ext uri="{9D8B030D-6E8A-4147-A177-3AD203B41FA5}">
                      <a16:colId xmlns:a16="http://schemas.microsoft.com/office/drawing/2014/main" val="2913099942"/>
                    </a:ext>
                  </a:extLst>
                </a:gridCol>
                <a:gridCol w="1677650">
                  <a:extLst>
                    <a:ext uri="{9D8B030D-6E8A-4147-A177-3AD203B41FA5}">
                      <a16:colId xmlns:a16="http://schemas.microsoft.com/office/drawing/2014/main" val="3205559589"/>
                    </a:ext>
                  </a:extLst>
                </a:gridCol>
                <a:gridCol w="1677650">
                  <a:extLst>
                    <a:ext uri="{9D8B030D-6E8A-4147-A177-3AD203B41FA5}">
                      <a16:colId xmlns:a16="http://schemas.microsoft.com/office/drawing/2014/main" val="3662515344"/>
                    </a:ext>
                  </a:extLst>
                </a:gridCol>
                <a:gridCol w="1677650">
                  <a:extLst>
                    <a:ext uri="{9D8B030D-6E8A-4147-A177-3AD203B41FA5}">
                      <a16:colId xmlns:a16="http://schemas.microsoft.com/office/drawing/2014/main" val="4111314612"/>
                    </a:ext>
                  </a:extLst>
                </a:gridCol>
                <a:gridCol w="1677650">
                  <a:extLst>
                    <a:ext uri="{9D8B030D-6E8A-4147-A177-3AD203B41FA5}">
                      <a16:colId xmlns:a16="http://schemas.microsoft.com/office/drawing/2014/main" val="2069964661"/>
                    </a:ext>
                  </a:extLst>
                </a:gridCol>
              </a:tblGrid>
              <a:tr h="137418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Number of extended samples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How to generate extended samples?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Gradient</a:t>
                      </a:r>
                      <a:r>
                        <a:rPr lang="en-US" sz="2000" baseline="0" dirty="0"/>
                        <a:t> padding</a:t>
                      </a:r>
                      <a:endParaRPr lang="en-US" sz="2000" dirty="0"/>
                    </a:p>
                    <a:p>
                      <a:pPr algn="l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Modified gradient calculation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557098"/>
                  </a:ext>
                </a:extLst>
              </a:tr>
              <a:tr h="528531">
                <a:tc>
                  <a:txBody>
                    <a:bodyPr/>
                    <a:lstStyle/>
                    <a:p>
                      <a:r>
                        <a:rPr lang="en-US" sz="2000" dirty="0"/>
                        <a:t>Option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8-tap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85466"/>
                  </a:ext>
                </a:extLst>
              </a:tr>
              <a:tr h="528531">
                <a:tc>
                  <a:txBody>
                    <a:bodyPr/>
                    <a:lstStyle/>
                    <a:p>
                      <a:r>
                        <a:rPr lang="en-US" sz="2000" dirty="0"/>
                        <a:t>Option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Integer reference sample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661555"/>
                  </a:ext>
                </a:extLst>
              </a:tr>
              <a:tr h="528531">
                <a:tc>
                  <a:txBody>
                    <a:bodyPr/>
                    <a:lstStyle/>
                    <a:p>
                      <a:r>
                        <a:rPr lang="en-US" sz="2000" dirty="0"/>
                        <a:t>Option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The gradients of CU boundary samples are modified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118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263288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73424"/>
            <a:ext cx="8229600" cy="650357"/>
          </a:xfrm>
        </p:spPr>
        <p:txBody>
          <a:bodyPr/>
          <a:lstStyle/>
          <a:p>
            <a:r>
              <a:rPr lang="en-US" sz="3600" dirty="0"/>
              <a:t>BIO complexity reduction (Option #1)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79105"/>
            <a:ext cx="8245078" cy="2142807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/>
              <a:t>Reduce the number of extended samples from two rows/columns in BMS2.1 to one single row/column on each CU boundary</a:t>
            </a:r>
          </a:p>
          <a:p>
            <a:r>
              <a:rPr lang="en-CA" sz="2200" dirty="0"/>
              <a:t>The same 8-tap filters are used for generating the samples inside the CU and in extended region</a:t>
            </a:r>
          </a:p>
          <a:p>
            <a:pPr marL="171450" lvl="1">
              <a:spcBef>
                <a:spcPts val="750"/>
              </a:spcBef>
            </a:pPr>
            <a:r>
              <a:rPr lang="en-US" sz="2200" dirty="0"/>
              <a:t>Pad the sample values and gradients of CU boundary positions to extended positions</a:t>
            </a:r>
          </a:p>
          <a:p>
            <a:pPr marL="171450" lvl="1">
              <a:spcBef>
                <a:spcPts val="750"/>
              </a:spcBef>
            </a:pPr>
            <a:r>
              <a:rPr lang="en-US" sz="2000" dirty="0"/>
              <a:t>Disable the BIO for the Wx4 CUs, 4x8 CUs and sub-block modes (affine, ATMVP)</a:t>
            </a:r>
          </a:p>
          <a:p>
            <a:pPr marL="171450" lvl="1">
              <a:spcBef>
                <a:spcPts val="750"/>
              </a:spcBef>
            </a:pPr>
            <a:endParaRPr lang="en-US" sz="2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042A1F-7808-401C-AECC-287976528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094" y="3184812"/>
            <a:ext cx="5880095" cy="325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9058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2945</TotalTime>
  <Words>1170</Words>
  <Application>Microsoft Office PowerPoint</Application>
  <PresentationFormat>On-screen Show (4:3)</PresentationFormat>
  <Paragraphs>213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Times New Roman</vt:lpstr>
      <vt:lpstr>Intro Section Slides</vt:lpstr>
      <vt:lpstr>Interior Slides - purple orange bottom bar</vt:lpstr>
      <vt:lpstr>No Bottom Bar</vt:lpstr>
      <vt:lpstr>Document</vt:lpstr>
      <vt:lpstr>JVET-L0591 CE9-related: A simplified design of bi-directional optical flow (BIO)</vt:lpstr>
      <vt:lpstr>Introduction</vt:lpstr>
      <vt:lpstr>BIO bit-width analysis</vt:lpstr>
      <vt:lpstr>BIO complexity analysis</vt:lpstr>
      <vt:lpstr>BIO complexity analysis</vt:lpstr>
      <vt:lpstr>Bit-width control in JVET-L0256</vt:lpstr>
      <vt:lpstr>Bit-width control in JVET-L0256</vt:lpstr>
      <vt:lpstr>Complexity reduction options in the proposal</vt:lpstr>
      <vt:lpstr>BIO complexity reduction (Option #1)</vt:lpstr>
      <vt:lpstr>BIO complexity reduction (Option #2)</vt:lpstr>
      <vt:lpstr>BIO complexity reduction (Option #3)</vt:lpstr>
      <vt:lpstr>Summary complexity analysis</vt:lpstr>
      <vt:lpstr>Simulation results</vt:lpstr>
      <vt:lpstr>Backup slides</vt:lpstr>
      <vt:lpstr>Complexity analysis of Option #1</vt:lpstr>
      <vt:lpstr>Complexity analysis of Option #1</vt:lpstr>
      <vt:lpstr>Complexity analysis of Option #2</vt:lpstr>
      <vt:lpstr>Complexity analysis of Option #2</vt:lpstr>
      <vt:lpstr>Complexity analysis of Optiom #3</vt:lpstr>
      <vt:lpstr>Complexity analysis of Option #3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Xiu, Xiaoyu</cp:lastModifiedBy>
  <cp:revision>472</cp:revision>
  <dcterms:created xsi:type="dcterms:W3CDTF">2015-02-09T18:40:38Z</dcterms:created>
  <dcterms:modified xsi:type="dcterms:W3CDTF">2018-10-06T02:14:19Z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