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689" r:id="rId2"/>
    <p:sldId id="2054" r:id="rId3"/>
    <p:sldId id="2053" r:id="rId4"/>
    <p:sldId id="2056" r:id="rId5"/>
    <p:sldId id="2055" r:id="rId6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90" d="100"/>
          <a:sy n="90" d="100"/>
        </p:scale>
        <p:origin x="836" y="5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04/10/2018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10/4/2018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JVET-K0522 – CE4.2.4 simplification</a:t>
            </a:r>
            <a:br>
              <a:rPr lang="en-US" sz="2000" b="1" dirty="0"/>
            </a:br>
            <a:r>
              <a:rPr lang="en-US" sz="2000" b="1" dirty="0"/>
              <a:t>Adding constructed temporal affine to affine merge mode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803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October</a:t>
            </a:r>
            <a:r>
              <a:rPr lang="fr-FR" sz="900" dirty="0">
                <a:latin typeface="Trebuchet MS" pitchFamily="34" charset="0"/>
              </a:rPr>
              <a:t> 2018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213FB2-D032-49E0-B786-E341CAF00901}"/>
              </a:ext>
            </a:extLst>
          </p:cNvPr>
          <p:cNvSpPr txBox="1">
            <a:spLocks/>
          </p:cNvSpPr>
          <p:nvPr/>
        </p:nvSpPr>
        <p:spPr bwMode="auto">
          <a:xfrm>
            <a:off x="191531" y="3815658"/>
            <a:ext cx="8647670" cy="113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000" b="1" kern="0" dirty="0" err="1"/>
              <a:t>F.Galpin</a:t>
            </a:r>
            <a:r>
              <a:rPr lang="en-US" sz="2000" b="1" kern="0" dirty="0"/>
              <a:t> - Technicolor</a:t>
            </a:r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537067"/>
            <a:ext cx="8388349" cy="3928713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Add temporal constructed affine candidates</a:t>
            </a:r>
          </a:p>
          <a:p>
            <a:pPr lvl="1"/>
            <a:r>
              <a:rPr lang="en-US" sz="1400" dirty="0">
                <a:cs typeface="Arial"/>
              </a:rPr>
              <a:t>Same as 4.2.4b:</a:t>
            </a:r>
          </a:p>
          <a:p>
            <a:pPr lvl="2"/>
            <a:r>
              <a:rPr lang="en-US" sz="1400" dirty="0">
                <a:cs typeface="Arial"/>
              </a:rPr>
              <a:t>Same candidates as in 4.2.4b: </a:t>
            </a:r>
          </a:p>
          <a:p>
            <a:pPr lvl="3"/>
            <a:r>
              <a:rPr lang="en-US" sz="1400" dirty="0">
                <a:cs typeface="Arial"/>
              </a:rPr>
              <a:t>Final list length: M=8</a:t>
            </a:r>
          </a:p>
          <a:p>
            <a:pPr lvl="3"/>
            <a:r>
              <a:rPr lang="en-US" sz="1400" dirty="0">
                <a:cs typeface="Arial"/>
              </a:rPr>
              <a:t>Potential candidates: P=21  </a:t>
            </a:r>
          </a:p>
          <a:p>
            <a:pPr lvl="2"/>
            <a:r>
              <a:rPr lang="en-US" sz="1400" dirty="0">
                <a:cs typeface="Arial"/>
              </a:rPr>
              <a:t>Add a test to detect spurious affine candidate, similar to pure translational model detection in common base</a:t>
            </a:r>
          </a:p>
          <a:p>
            <a:pPr lvl="1"/>
            <a:endParaRPr lang="en-US" sz="1400" dirty="0">
              <a:cs typeface="Arial"/>
            </a:endParaRPr>
          </a:p>
          <a:p>
            <a:pPr lvl="1"/>
            <a:r>
              <a:rPr lang="en-US" sz="1400" dirty="0">
                <a:cs typeface="Arial"/>
              </a:rPr>
              <a:t>Added to 4.2.4b:</a:t>
            </a:r>
          </a:p>
          <a:p>
            <a:pPr lvl="2"/>
            <a:r>
              <a:rPr lang="en-US" sz="1400" dirty="0">
                <a:cs typeface="Arial"/>
              </a:rPr>
              <a:t>Simplify pruning process: complexity C=3+3*(P-3) instead of C=(M-1)(M-2)/2+(M-1)(P-M+1)</a:t>
            </a:r>
          </a:p>
          <a:p>
            <a:pPr lvl="2"/>
            <a:r>
              <a:rPr lang="en-US" sz="1400" dirty="0">
                <a:cs typeface="Arial"/>
              </a:rPr>
              <a:t>Replace affine flag contexts (AMVP 3 contexts) by a single context</a:t>
            </a:r>
          </a:p>
          <a:p>
            <a:pPr lvl="2"/>
            <a:endParaRPr lang="en-US" sz="1400" dirty="0">
              <a:cs typeface="Arial"/>
            </a:endParaRPr>
          </a:p>
          <a:p>
            <a:pPr lvl="1"/>
            <a:r>
              <a:rPr lang="en-US" sz="1400" dirty="0">
                <a:cs typeface="Arial"/>
              </a:rPr>
              <a:t>Optional additional test 2: move ATMVP candidate to affine merge list (similar to 4.2.5/4.2.8)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Constructed temporal affine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/>
              <a:t>Results</a:t>
            </a:r>
            <a:r>
              <a:rPr lang="fr-FR" b="1" dirty="0"/>
              <a:t>: test 1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fr-FR" sz="1400" dirty="0"/>
          </a:p>
          <a:p>
            <a:pPr marL="180973" lvl="2" indent="0">
              <a:buNone/>
            </a:pPr>
            <a:endParaRPr lang="fr-FR" sz="1400" dirty="0"/>
          </a:p>
          <a:p>
            <a:pPr marL="180973" lvl="2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1CB066-2728-44F1-9AE4-37B5430511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367547"/>
              </p:ext>
            </p:extLst>
          </p:nvPr>
        </p:nvGraphicFramePr>
        <p:xfrm>
          <a:off x="2114937" y="773896"/>
          <a:ext cx="5101029" cy="2129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5430">
                  <a:extLst>
                    <a:ext uri="{9D8B030D-6E8A-4147-A177-3AD203B41FA5}">
                      <a16:colId xmlns:a16="http://schemas.microsoft.com/office/drawing/2014/main" val="1244558398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226668683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956202673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205425088"/>
                    </a:ext>
                  </a:extLst>
                </a:gridCol>
                <a:gridCol w="686508">
                  <a:extLst>
                    <a:ext uri="{9D8B030D-6E8A-4147-A177-3AD203B41FA5}">
                      <a16:colId xmlns:a16="http://schemas.microsoft.com/office/drawing/2014/main" val="3761699971"/>
                    </a:ext>
                  </a:extLst>
                </a:gridCol>
                <a:gridCol w="686508">
                  <a:extLst>
                    <a:ext uri="{9D8B030D-6E8A-4147-A177-3AD203B41FA5}">
                      <a16:colId xmlns:a16="http://schemas.microsoft.com/office/drawing/2014/main" val="2321987240"/>
                    </a:ext>
                  </a:extLst>
                </a:gridCol>
              </a:tblGrid>
              <a:tr h="212982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774002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 VTM-2.0.1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508507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17280195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-0.97%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4900638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-0.93%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-1.20%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0537450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-0.55%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1621965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-0.50%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-0.61%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105%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2479240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2502670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-0.82%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-0.66%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-0.83%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111%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107%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4786403"/>
                  </a:ext>
                </a:extLst>
              </a:tr>
              <a:tr h="21298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-0.92%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-0.75%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-0.93%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104403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E208638-778A-4DEA-AC62-DACC2A0B55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82832"/>
              </p:ext>
            </p:extLst>
          </p:nvPr>
        </p:nvGraphicFramePr>
        <p:xfrm>
          <a:off x="2114937" y="3080565"/>
          <a:ext cx="5101027" cy="200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5430">
                  <a:extLst>
                    <a:ext uri="{9D8B030D-6E8A-4147-A177-3AD203B41FA5}">
                      <a16:colId xmlns:a16="http://schemas.microsoft.com/office/drawing/2014/main" val="1123668265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1972980044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897976182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270847558"/>
                    </a:ext>
                  </a:extLst>
                </a:gridCol>
                <a:gridCol w="686507">
                  <a:extLst>
                    <a:ext uri="{9D8B030D-6E8A-4147-A177-3AD203B41FA5}">
                      <a16:colId xmlns:a16="http://schemas.microsoft.com/office/drawing/2014/main" val="934399263"/>
                    </a:ext>
                  </a:extLst>
                </a:gridCol>
                <a:gridCol w="686507">
                  <a:extLst>
                    <a:ext uri="{9D8B030D-6E8A-4147-A177-3AD203B41FA5}">
                      <a16:colId xmlns:a16="http://schemas.microsoft.com/office/drawing/2014/main" val="1037289226"/>
                    </a:ext>
                  </a:extLst>
                </a:gridCol>
              </a:tblGrid>
              <a:tr h="20057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Low delay B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9553702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 VTM-2.0.1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814298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8558705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8589951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2425537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-0.66%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0946731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183402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-0.89%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-0.75%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8127215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-0.52%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-0.44%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-0.60%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113%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113%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0894180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-0.71%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0.22%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-0.64%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97617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/>
              <a:t>Results</a:t>
            </a:r>
            <a:r>
              <a:rPr lang="fr-FR" b="1" dirty="0"/>
              <a:t>: test 2=test 1+ATMVP in affine merge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193" y="1860937"/>
            <a:ext cx="8583613" cy="3483364"/>
          </a:xfrm>
        </p:spPr>
        <p:txBody>
          <a:bodyPr/>
          <a:lstStyle/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fr-FR" sz="1400" dirty="0"/>
          </a:p>
          <a:p>
            <a:pPr marL="180973" lvl="2" indent="0">
              <a:buNone/>
            </a:pPr>
            <a:endParaRPr lang="fr-FR" sz="1400" dirty="0"/>
          </a:p>
          <a:p>
            <a:pPr marL="180973" lvl="2" indent="0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FCBE5C3-A11E-4C2E-9DBA-C008CE23A5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219515"/>
              </p:ext>
            </p:extLst>
          </p:nvPr>
        </p:nvGraphicFramePr>
        <p:xfrm>
          <a:off x="2114937" y="627986"/>
          <a:ext cx="5101027" cy="2005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5430">
                  <a:extLst>
                    <a:ext uri="{9D8B030D-6E8A-4147-A177-3AD203B41FA5}">
                      <a16:colId xmlns:a16="http://schemas.microsoft.com/office/drawing/2014/main" val="1169583318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1929536101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2944793774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2860244975"/>
                    </a:ext>
                  </a:extLst>
                </a:gridCol>
                <a:gridCol w="686507">
                  <a:extLst>
                    <a:ext uri="{9D8B030D-6E8A-4147-A177-3AD203B41FA5}">
                      <a16:colId xmlns:a16="http://schemas.microsoft.com/office/drawing/2014/main" val="2849331796"/>
                    </a:ext>
                  </a:extLst>
                </a:gridCol>
                <a:gridCol w="686507">
                  <a:extLst>
                    <a:ext uri="{9D8B030D-6E8A-4147-A177-3AD203B41FA5}">
                      <a16:colId xmlns:a16="http://schemas.microsoft.com/office/drawing/2014/main" val="2677398550"/>
                    </a:ext>
                  </a:extLst>
                </a:gridCol>
              </a:tblGrid>
              <a:tr h="20057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Random Access Main 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598260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 VTM-2.0.1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8605905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9559402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-0.65%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2261684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-1.18%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0185646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-0.79%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-0.61%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-0.69%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0724256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-0.71%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-0.63%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-0.70%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8936383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1654269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Overall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-0.88%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-0.71%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-0.86%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109%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109%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5960589"/>
                  </a:ext>
                </a:extLst>
              </a:tr>
              <a:tr h="20057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112%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444476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9A2797D-20F4-4D3A-BA1C-7871922DCF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515885"/>
              </p:ext>
            </p:extLst>
          </p:nvPr>
        </p:nvGraphicFramePr>
        <p:xfrm>
          <a:off x="2114937" y="2792994"/>
          <a:ext cx="5101027" cy="2204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5430">
                  <a:extLst>
                    <a:ext uri="{9D8B030D-6E8A-4147-A177-3AD203B41FA5}">
                      <a16:colId xmlns:a16="http://schemas.microsoft.com/office/drawing/2014/main" val="331463494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094818948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889582907"/>
                    </a:ext>
                  </a:extLst>
                </a:gridCol>
                <a:gridCol w="840861">
                  <a:extLst>
                    <a:ext uri="{9D8B030D-6E8A-4147-A177-3AD203B41FA5}">
                      <a16:colId xmlns:a16="http://schemas.microsoft.com/office/drawing/2014/main" val="3969870756"/>
                    </a:ext>
                  </a:extLst>
                </a:gridCol>
                <a:gridCol w="686507">
                  <a:extLst>
                    <a:ext uri="{9D8B030D-6E8A-4147-A177-3AD203B41FA5}">
                      <a16:colId xmlns:a16="http://schemas.microsoft.com/office/drawing/2014/main" val="3164752517"/>
                    </a:ext>
                  </a:extLst>
                </a:gridCol>
                <a:gridCol w="686507">
                  <a:extLst>
                    <a:ext uri="{9D8B030D-6E8A-4147-A177-3AD203B41FA5}">
                      <a16:colId xmlns:a16="http://schemas.microsoft.com/office/drawing/2014/main" val="779086414"/>
                    </a:ext>
                  </a:extLst>
                </a:gridCol>
              </a:tblGrid>
              <a:tr h="220431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Low delay B Main10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514868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 VTM-2.0.1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326375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5390821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49303280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94685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-0.35%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5184592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-0.46%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3295548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-1.26%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-1.15%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-1.34%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114%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64124007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-0.64%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-0.59%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-0.63%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110%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 dirty="0">
                          <a:effectLst/>
                        </a:rPr>
                        <a:t>112%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492154"/>
                  </a:ext>
                </a:extLst>
              </a:tr>
              <a:tr h="2204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-0.79%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effectLst/>
                        </a:rPr>
                        <a:t>105%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4834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2728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/>
              <a:t>Complexity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83364"/>
          </a:xfrm>
        </p:spPr>
        <p:txBody>
          <a:bodyPr/>
          <a:lstStyle/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0" lvl="1" indent="0">
              <a:buNone/>
            </a:pPr>
            <a:endParaRPr lang="en-US" sz="1400" dirty="0"/>
          </a:p>
          <a:p>
            <a:pPr marL="0" lvl="1" indent="0">
              <a:buNone/>
            </a:pPr>
            <a:endParaRPr lang="en-US" sz="1400" dirty="0"/>
          </a:p>
          <a:p>
            <a:pPr lvl="1"/>
            <a:r>
              <a:rPr lang="en-US" sz="1400" dirty="0"/>
              <a:t>Complexity for candidate comparisons similar to common base (57 instead of 50)</a:t>
            </a:r>
          </a:p>
          <a:p>
            <a:pPr lvl="1"/>
            <a:r>
              <a:rPr lang="en-US" sz="1400" dirty="0"/>
              <a:t>CPMV comparison has the a complexity of 34 (compared to 14 for the common base), thanks to the reuse of previous comparisons results for temporal candidates (see </a:t>
            </a:r>
            <a:r>
              <a:rPr lang="en-US" sz="1400" dirty="0" err="1"/>
              <a:t>stroken</a:t>
            </a:r>
            <a:r>
              <a:rPr lang="en-US" sz="1400" dirty="0"/>
              <a:t> pairs in the table below) 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0" lvl="1" indent="0">
              <a:buNone/>
            </a:pPr>
            <a:endParaRPr lang="fr-FR" sz="1400" dirty="0"/>
          </a:p>
          <a:p>
            <a:pPr marL="180973" lvl="2" indent="0">
              <a:buNone/>
            </a:pPr>
            <a:endParaRPr lang="fr-FR" sz="1400" dirty="0"/>
          </a:p>
          <a:p>
            <a:pPr marL="180973" lvl="2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607A95-66B5-497F-A0D6-A62F492F9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836651"/>
              </p:ext>
            </p:extLst>
          </p:nvPr>
        </p:nvGraphicFramePr>
        <p:xfrm>
          <a:off x="1043650" y="712621"/>
          <a:ext cx="7299364" cy="1136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2345">
                  <a:extLst>
                    <a:ext uri="{9D8B030D-6E8A-4147-A177-3AD203B41FA5}">
                      <a16:colId xmlns:a16="http://schemas.microsoft.com/office/drawing/2014/main" val="3734983010"/>
                    </a:ext>
                  </a:extLst>
                </a:gridCol>
                <a:gridCol w="987789">
                  <a:extLst>
                    <a:ext uri="{9D8B030D-6E8A-4147-A177-3AD203B41FA5}">
                      <a16:colId xmlns:a16="http://schemas.microsoft.com/office/drawing/2014/main" val="1823297078"/>
                    </a:ext>
                  </a:extLst>
                </a:gridCol>
                <a:gridCol w="1080067">
                  <a:extLst>
                    <a:ext uri="{9D8B030D-6E8A-4147-A177-3AD203B41FA5}">
                      <a16:colId xmlns:a16="http://schemas.microsoft.com/office/drawing/2014/main" val="1604825158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652552660"/>
                    </a:ext>
                  </a:extLst>
                </a:gridCol>
                <a:gridCol w="1174441">
                  <a:extLst>
                    <a:ext uri="{9D8B030D-6E8A-4147-A177-3AD203B41FA5}">
                      <a16:colId xmlns:a16="http://schemas.microsoft.com/office/drawing/2014/main" val="80656786"/>
                    </a:ext>
                  </a:extLst>
                </a:gridCol>
                <a:gridCol w="1102088">
                  <a:extLst>
                    <a:ext uri="{9D8B030D-6E8A-4147-A177-3AD203B41FA5}">
                      <a16:colId xmlns:a16="http://schemas.microsoft.com/office/drawing/2014/main" val="3043980534"/>
                    </a:ext>
                  </a:extLst>
                </a:gridCol>
                <a:gridCol w="734026">
                  <a:extLst>
                    <a:ext uri="{9D8B030D-6E8A-4147-A177-3AD203B41FA5}">
                      <a16:colId xmlns:a16="http://schemas.microsoft.com/office/drawing/2014/main" val="2116442411"/>
                    </a:ext>
                  </a:extLst>
                </a:gridCol>
              </a:tblGrid>
              <a:tr h="190086">
                <a:tc gridSpan="7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Complexity analysis of list construction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036601"/>
                  </a:ext>
                </a:extLst>
              </a:tr>
              <a:tr h="19827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Max number of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4015490"/>
                  </a:ext>
                </a:extLst>
              </a:tr>
              <a:tr h="56478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 Merge list size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 Potential candidates</a:t>
                      </a:r>
                      <a:endParaRPr lang="en-US" sz="160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candidate comparison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3+3(P-3)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MV scaling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temporal candidates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Max number of memory access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CPMV comparisons</a:t>
                      </a:r>
                      <a:endParaRPr lang="en-US" sz="1600" dirty="0">
                        <a:effectLst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0096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57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777792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B2940C-72A6-41A2-AD66-1A9FA64FEB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0192"/>
              </p:ext>
            </p:extLst>
          </p:nvPr>
        </p:nvGraphicFramePr>
        <p:xfrm>
          <a:off x="1321408" y="3166399"/>
          <a:ext cx="5937250" cy="1676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1420">
                  <a:extLst>
                    <a:ext uri="{9D8B030D-6E8A-4147-A177-3AD203B41FA5}">
                      <a16:colId xmlns:a16="http://schemas.microsoft.com/office/drawing/2014/main" val="1577180738"/>
                    </a:ext>
                  </a:extLst>
                </a:gridCol>
                <a:gridCol w="1635760">
                  <a:extLst>
                    <a:ext uri="{9D8B030D-6E8A-4147-A177-3AD203B41FA5}">
                      <a16:colId xmlns:a16="http://schemas.microsoft.com/office/drawing/2014/main" val="494455171"/>
                    </a:ext>
                  </a:extLst>
                </a:gridCol>
                <a:gridCol w="1388745">
                  <a:extLst>
                    <a:ext uri="{9D8B030D-6E8A-4147-A177-3AD203B41FA5}">
                      <a16:colId xmlns:a16="http://schemas.microsoft.com/office/drawing/2014/main" val="1713720079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30884464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Candidate number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Type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CPMV number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CPMV pair comparison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55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0, 1, 2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(0,1) (0,2)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25025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0, 1, 3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</a:rPr>
                        <a:t>(0,1) </a:t>
                      </a:r>
                      <a:r>
                        <a:rPr lang="en-CA" sz="1100" dirty="0">
                          <a:effectLst/>
                        </a:rPr>
                        <a:t>(0,3)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1586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0, 2, 3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</a:rPr>
                        <a:t>(0,3) (0,2)</a:t>
                      </a:r>
                      <a:endParaRPr lang="en-US" sz="11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20932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1, 2, 3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(1,2) (1,3)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0159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0, 1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</a:rPr>
                        <a:t>(0,1)</a:t>
                      </a:r>
                      <a:endParaRPr lang="en-US" sz="11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0948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0, 2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</a:rPr>
                        <a:t>(0,2)</a:t>
                      </a:r>
                      <a:endParaRPr lang="en-US" sz="11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6996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1, 2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</a:rPr>
                        <a:t>(1,2)</a:t>
                      </a:r>
                      <a:endParaRPr lang="en-US" sz="11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768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temporal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{ 0, 3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strike="sngStrike" dirty="0">
                          <a:effectLst/>
                        </a:rPr>
                        <a:t>(0,3)</a:t>
                      </a:r>
                      <a:endParaRPr lang="en-US" sz="11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1120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04520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718</Words>
  <Application>Microsoft Office PowerPoint</Application>
  <PresentationFormat>On-screen Show (16:9)</PresentationFormat>
  <Paragraphs>308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</vt:lpstr>
      <vt:lpstr>2013_Technicolor</vt:lpstr>
      <vt:lpstr>JVET-K0522 – CE4.2.4 simplification Adding constructed temporal affine to affine merge mode</vt:lpstr>
      <vt:lpstr>Constructed temporal affine</vt:lpstr>
      <vt:lpstr>Results: test 1</vt:lpstr>
      <vt:lpstr>Results: test 2=test 1+ATMVP in affine merge</vt:lpstr>
      <vt:lpstr>Complexity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2018-10-03T16:30:59Z</dcterms:modified>
</cp:coreProperties>
</file>