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57" r:id="rId4"/>
    <p:sldId id="263" r:id="rId5"/>
    <p:sldId id="262" r:id="rId6"/>
    <p:sldId id="260" r:id="rId7"/>
    <p:sldId id="261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37"/>
    <p:restoredTop sz="96770"/>
  </p:normalViewPr>
  <p:slideViewPr>
    <p:cSldViewPr snapToGrid="0" snapToObjects="1">
      <p:cViewPr varScale="1">
        <p:scale>
          <a:sx n="141" d="100"/>
          <a:sy n="141" d="100"/>
        </p:scale>
        <p:origin x="208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A05BA-A77A-5643-9301-5D8422CA66E1}" type="datetimeFigureOut">
              <a:rPr lang="en-US" smtClean="0"/>
              <a:t>10/7/18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4CB2D-F3E0-0644-B0EF-09C23633EA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8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23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2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1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B812E1-3B5C-654B-99C8-8D1594AF38F1}"/>
              </a:ext>
            </a:extLst>
          </p:cNvPr>
          <p:cNvSpPr txBox="1"/>
          <p:nvPr userDrawn="1"/>
        </p:nvSpPr>
        <p:spPr>
          <a:xfrm>
            <a:off x="838200" y="55874"/>
            <a:ext cx="4612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JVET-L0453: Bugfix for restrictions of bi-prediction for small CUs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54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283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9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6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9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3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17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55" b="28814"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1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D28B-7200-0A49-9D72-F513F8CE18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/>
              <a:t>[JVET-L0453]</a:t>
            </a:r>
            <a:br>
              <a:rPr lang="en-US" sz="3600" dirty="0"/>
            </a:br>
            <a:r>
              <a:rPr lang="en-US" sz="3600" dirty="0"/>
              <a:t>Bugfix for restrictions of bi-prediction for small CUs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03FD-439A-744B-8D23-590202DED4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/>
              <a:t>Yongjo Ahn and </a:t>
            </a:r>
            <a:r>
              <a:rPr lang="en-US" dirty="0" err="1"/>
              <a:t>Donggyu</a:t>
            </a:r>
            <a:r>
              <a:rPr lang="en-US" dirty="0"/>
              <a:t> Sim</a:t>
            </a:r>
          </a:p>
          <a:p>
            <a:pPr algn="r"/>
            <a:r>
              <a:rPr lang="en-US" dirty="0"/>
              <a:t>@ 12</a:t>
            </a:r>
            <a:r>
              <a:rPr lang="en-US" baseline="30000" dirty="0"/>
              <a:t>th</a:t>
            </a:r>
            <a:r>
              <a:rPr lang="en-US" dirty="0"/>
              <a:t> JVET meeting, Macau, CN</a:t>
            </a:r>
          </a:p>
        </p:txBody>
      </p:sp>
    </p:spTree>
    <p:extLst>
      <p:ext uri="{BB962C8B-B14F-4D97-AF65-F5344CB8AC3E}">
        <p14:creationId xmlns:p14="http://schemas.microsoft.com/office/powerpoint/2010/main" val="26863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70748-6DF6-F04E-B9D2-1B9C01D82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2E50C-EBBB-2945-8749-CF92BE74F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Simply limiting small blocks to use only </a:t>
            </a:r>
            <a:r>
              <a:rPr lang="en-US" dirty="0" err="1"/>
              <a:t>uni</a:t>
            </a:r>
            <a:r>
              <a:rPr lang="en-US" dirty="0"/>
              <a:t>-directional prediction is applied in HEVC</a:t>
            </a:r>
          </a:p>
          <a:p>
            <a:pPr lvl="1"/>
            <a:r>
              <a:rPr lang="en-US" dirty="0"/>
              <a:t>to reduce worst-case memory bandwidth requirements</a:t>
            </a:r>
          </a:p>
          <a:p>
            <a:r>
              <a:rPr lang="en-US" dirty="0"/>
              <a:t>In the same reason, the restriction is also applied in VVC</a:t>
            </a:r>
          </a:p>
          <a:p>
            <a:r>
              <a:rPr lang="en-US" dirty="0"/>
              <a:t>However, there is a mismatch between VTM software and draft of VVC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D2513-ADCD-E94C-BA9E-28FDCFC4F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2</a:t>
            </a:fld>
            <a:endParaRPr lang="en-US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55993426-A585-7247-A95B-AA6FD6711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245" y="3424168"/>
            <a:ext cx="8924925" cy="2677656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en-US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inter_pred_idc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 x0 ][ y0 ]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specifies whether list0, list1, or bi-prediction is used for the current coding unit according to 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array indices x0, y0 specify the location ( x0, y0 ) of the top-left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sample of the considered coding block relative to the top-left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sample of the picture.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When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inter_pred_idc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 x0 ][ y0 ]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is not present, it is inferred to be equal to PRED_L0.</a:t>
            </a: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67EDECD-9483-6E46-91DA-2DD817148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771840"/>
              </p:ext>
            </p:extLst>
          </p:nvPr>
        </p:nvGraphicFramePr>
        <p:xfrm>
          <a:off x="2372234" y="4590299"/>
          <a:ext cx="7066946" cy="1066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62602">
                  <a:extLst>
                    <a:ext uri="{9D8B030D-6E8A-4147-A177-3AD203B41FA5}">
                      <a16:colId xmlns:a16="http://schemas.microsoft.com/office/drawing/2014/main" val="2201184126"/>
                    </a:ext>
                  </a:extLst>
                </a:gridCol>
                <a:gridCol w="2402172">
                  <a:extLst>
                    <a:ext uri="{9D8B030D-6E8A-4147-A177-3AD203B41FA5}">
                      <a16:colId xmlns:a16="http://schemas.microsoft.com/office/drawing/2014/main" val="2084950762"/>
                    </a:ext>
                  </a:extLst>
                </a:gridCol>
                <a:gridCol w="2402172">
                  <a:extLst>
                    <a:ext uri="{9D8B030D-6E8A-4147-A177-3AD203B41FA5}">
                      <a16:colId xmlns:a16="http://schemas.microsoft.com/office/drawing/2014/main" val="40927364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 of 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7115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+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)  !=  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+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)  = =  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1575642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3127220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1931445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2638541534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C5E5B193-5F1C-3B46-AE25-87866181C28E}"/>
              </a:ext>
            </a:extLst>
          </p:cNvPr>
          <p:cNvSpPr/>
          <p:nvPr/>
        </p:nvSpPr>
        <p:spPr>
          <a:xfrm>
            <a:off x="3591000" y="4282522"/>
            <a:ext cx="42989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lang="en-CA" altLang="ko-K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 7‑4 – Name association to inter prediction mode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C71754-4EC1-4349-8117-71CCB7E43AA8}"/>
              </a:ext>
            </a:extLst>
          </p:cNvPr>
          <p:cNvSpPr/>
          <p:nvPr/>
        </p:nvSpPr>
        <p:spPr>
          <a:xfrm>
            <a:off x="3879688" y="6120020"/>
            <a:ext cx="4432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Trebuchet MS" panose="020B0703020202090204" pitchFamily="34" charset="0"/>
              </a:rPr>
              <a:t>FIGURE</a:t>
            </a:r>
            <a:r>
              <a:rPr lang="en-US" sz="1400" dirty="0">
                <a:latin typeface="Trebuchet MS" panose="020B0703020202090204" pitchFamily="34" charset="0"/>
              </a:rPr>
              <a:t>. Semantic for </a:t>
            </a:r>
            <a:r>
              <a:rPr lang="en-US" sz="1400" dirty="0" err="1">
                <a:latin typeface="Trebuchet MS" panose="020B0703020202090204" pitchFamily="34" charset="0"/>
              </a:rPr>
              <a:t>inter_pred_idc</a:t>
            </a:r>
            <a:r>
              <a:rPr lang="en-US" sz="1400" dirty="0">
                <a:latin typeface="Trebuchet MS" panose="020B0703020202090204" pitchFamily="34" charset="0"/>
              </a:rPr>
              <a:t> in Draft of VVC</a:t>
            </a:r>
          </a:p>
        </p:txBody>
      </p:sp>
    </p:spTree>
    <p:extLst>
      <p:ext uri="{BB962C8B-B14F-4D97-AF65-F5344CB8AC3E}">
        <p14:creationId xmlns:p14="http://schemas.microsoft.com/office/powerpoint/2010/main" val="111111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4F9F7-CA8E-6142-87F4-F0CCE665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35D80-90F3-B848-B1F3-50BD34BDC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contribution proposes bugfix to restrict bi-directional prediction for small CUs</a:t>
            </a:r>
          </a:p>
          <a:p>
            <a:pPr lvl="1"/>
            <a:r>
              <a:rPr lang="en-US" dirty="0"/>
              <a:t>4x4, 4x8, and 8x4 CUs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216-1D4D-0240-B7A5-69804BABD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F355801-A12F-D94A-869A-7453711B91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660552"/>
              </p:ext>
            </p:extLst>
          </p:nvPr>
        </p:nvGraphicFramePr>
        <p:xfrm>
          <a:off x="1556415" y="4843551"/>
          <a:ext cx="9079169" cy="11010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52097">
                  <a:extLst>
                    <a:ext uri="{9D8B030D-6E8A-4147-A177-3AD203B41FA5}">
                      <a16:colId xmlns:a16="http://schemas.microsoft.com/office/drawing/2014/main" val="2693980410"/>
                    </a:ext>
                  </a:extLst>
                </a:gridCol>
                <a:gridCol w="2216426">
                  <a:extLst>
                    <a:ext uri="{9D8B030D-6E8A-4147-A177-3AD203B41FA5}">
                      <a16:colId xmlns:a16="http://schemas.microsoft.com/office/drawing/2014/main" val="2593896372"/>
                    </a:ext>
                  </a:extLst>
                </a:gridCol>
                <a:gridCol w="2455323">
                  <a:extLst>
                    <a:ext uri="{9D8B030D-6E8A-4147-A177-3AD203B41FA5}">
                      <a16:colId xmlns:a16="http://schemas.microsoft.com/office/drawing/2014/main" val="3291296941"/>
                    </a:ext>
                  </a:extLst>
                </a:gridCol>
                <a:gridCol w="2455323">
                  <a:extLst>
                    <a:ext uri="{9D8B030D-6E8A-4147-A177-3AD203B41FA5}">
                      <a16:colId xmlns:a16="http://schemas.microsoft.com/office/drawing/2014/main" val="1990664072"/>
                    </a:ext>
                  </a:extLst>
                </a:gridCol>
              </a:tblGrid>
              <a:tr h="6667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 of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 of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Bin string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899612"/>
                  </a:ext>
                </a:extLst>
              </a:tr>
              <a:tr h="666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&gt; 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&lt;= 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5931148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2290175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968416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PRED_BI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607210"/>
                  </a:ext>
                </a:extLst>
              </a:tr>
            </a:tbl>
          </a:graphicData>
        </a:graphic>
      </p:graphicFrame>
      <p:sp>
        <p:nvSpPr>
          <p:cNvPr id="18" name="Rectangle 2">
            <a:extLst>
              <a:ext uri="{FF2B5EF4-FFF2-40B4-BE49-F238E27FC236}">
                <a16:creationId xmlns:a16="http://schemas.microsoft.com/office/drawing/2014/main" id="{6E8B8642-D7FF-9D4F-B2E1-F946F1F90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278" y="4505067"/>
            <a:ext cx="347665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504825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 9-8 – Binarization for </a:t>
            </a:r>
            <a:r>
              <a:rPr kumimoji="0" lang="en-CA" altLang="en-US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inter_pred_idc</a:t>
            </a:r>
            <a:endParaRPr kumimoji="0" lang="en-CA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6D8D0EC-0FCB-944C-BFA9-0F388490BB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890702"/>
              </p:ext>
            </p:extLst>
          </p:nvPr>
        </p:nvGraphicFramePr>
        <p:xfrm>
          <a:off x="2739980" y="3022329"/>
          <a:ext cx="7066946" cy="1066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62602">
                  <a:extLst>
                    <a:ext uri="{9D8B030D-6E8A-4147-A177-3AD203B41FA5}">
                      <a16:colId xmlns:a16="http://schemas.microsoft.com/office/drawing/2014/main" val="2201184126"/>
                    </a:ext>
                  </a:extLst>
                </a:gridCol>
                <a:gridCol w="2402172">
                  <a:extLst>
                    <a:ext uri="{9D8B030D-6E8A-4147-A177-3AD203B41FA5}">
                      <a16:colId xmlns:a16="http://schemas.microsoft.com/office/drawing/2014/main" val="2084950762"/>
                    </a:ext>
                  </a:extLst>
                </a:gridCol>
                <a:gridCol w="2402172">
                  <a:extLst>
                    <a:ext uri="{9D8B030D-6E8A-4147-A177-3AD203B41FA5}">
                      <a16:colId xmlns:a16="http://schemas.microsoft.com/office/drawing/2014/main" val="40927364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 of 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71156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+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) &gt; 12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+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)  &lt;=  12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1575642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3127220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PRED_L1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1931445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PRED_BI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n.a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00" marR="50800" marT="0" marB="0"/>
                </a:tc>
                <a:extLst>
                  <a:ext uri="{0D108BD9-81ED-4DB2-BD59-A6C34878D82A}">
                    <a16:rowId xmlns:a16="http://schemas.microsoft.com/office/drawing/2014/main" val="2638541534"/>
                  </a:ext>
                </a:extLst>
              </a:tr>
            </a:tbl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09A79686-D8FD-3D4F-99DF-3ECD967595E9}"/>
              </a:ext>
            </a:extLst>
          </p:cNvPr>
          <p:cNvSpPr/>
          <p:nvPr/>
        </p:nvSpPr>
        <p:spPr>
          <a:xfrm>
            <a:off x="3958746" y="2714552"/>
            <a:ext cx="42989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</a:pPr>
            <a:r>
              <a:rPr lang="en-CA" altLang="ko-KR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 7‑4 – Name association to inter prediction mode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3ED035B6-5152-8845-A73B-83C03FADB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2521830"/>
            <a:ext cx="10515600" cy="375487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4825" algn="l"/>
                <a:tab pos="755650" algn="l"/>
                <a:tab pos="1008063" algn="l"/>
                <a:tab pos="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4825" algn="l"/>
                <a:tab pos="755650" algn="l"/>
                <a:tab pos="1008063" algn="l"/>
                <a:tab pos="1260475" algn="l"/>
              </a:tabLst>
            </a:pP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363DAC-D2E9-424E-9D02-967DBBBDFFA0}"/>
              </a:ext>
            </a:extLst>
          </p:cNvPr>
          <p:cNvSpPr/>
          <p:nvPr/>
        </p:nvSpPr>
        <p:spPr>
          <a:xfrm>
            <a:off x="4302270" y="6285124"/>
            <a:ext cx="3587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Trebuchet MS" panose="020B0703020202090204" pitchFamily="34" charset="0"/>
              </a:rPr>
              <a:t>FIGURE</a:t>
            </a:r>
            <a:r>
              <a:rPr lang="en-US" sz="1400" dirty="0">
                <a:latin typeface="Trebuchet MS" panose="020B0703020202090204" pitchFamily="34" charset="0"/>
              </a:rPr>
              <a:t>. Proposed changes in Draft of VVC</a:t>
            </a:r>
          </a:p>
        </p:txBody>
      </p:sp>
    </p:spTree>
    <p:extLst>
      <p:ext uri="{BB962C8B-B14F-4D97-AF65-F5344CB8AC3E}">
        <p14:creationId xmlns:p14="http://schemas.microsoft.com/office/powerpoint/2010/main" val="350883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23E4-811B-8848-A0BB-B3278EC61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C59DB-2494-C346-9F91-EE9A257A1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4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212291-7FAC-364D-B6DA-D22C7FAD5FEB}"/>
              </a:ext>
            </a:extLst>
          </p:cNvPr>
          <p:cNvSpPr/>
          <p:nvPr/>
        </p:nvSpPr>
        <p:spPr>
          <a:xfrm>
            <a:off x="838200" y="1744980"/>
            <a:ext cx="5174974" cy="2369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AD8888-9C7A-1E40-80BA-AE7F6810F46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78"/>
          <a:stretch/>
        </p:blipFill>
        <p:spPr bwMode="auto">
          <a:xfrm>
            <a:off x="838200" y="1744980"/>
            <a:ext cx="5174974" cy="2369372"/>
          </a:xfrm>
          <a:prstGeom prst="rect">
            <a:avLst/>
          </a:prstGeom>
          <a:noFill/>
          <a:ln w="9525" cmpd="sng">
            <a:solidFill>
              <a:srgbClr val="BFBFBF"/>
            </a:solidFill>
            <a:miter lim="800000"/>
            <a:headEnd/>
            <a:tailEnd/>
          </a:ln>
          <a:effectLst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AADE991-77AD-0249-9FBE-6ACAF9059F12}"/>
              </a:ext>
            </a:extLst>
          </p:cNvPr>
          <p:cNvSpPr/>
          <p:nvPr/>
        </p:nvSpPr>
        <p:spPr>
          <a:xfrm>
            <a:off x="6240054" y="1744980"/>
            <a:ext cx="5113745" cy="33039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2C6CCC-5962-C844-A05D-2FAD9C8390D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43"/>
          <a:stretch/>
        </p:blipFill>
        <p:spPr bwMode="auto">
          <a:xfrm>
            <a:off x="6240055" y="1744980"/>
            <a:ext cx="5113745" cy="3303954"/>
          </a:xfrm>
          <a:prstGeom prst="rect">
            <a:avLst/>
          </a:prstGeom>
          <a:noFill/>
          <a:ln w="9525" cmpd="sng">
            <a:solidFill>
              <a:srgbClr val="BFBFBF"/>
            </a:solidFill>
            <a:miter lim="800000"/>
            <a:headEnd/>
            <a:tailEnd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E6C10D-1B73-6B45-A8ED-12C817062FB6}"/>
              </a:ext>
            </a:extLst>
          </p:cNvPr>
          <p:cNvSpPr/>
          <p:nvPr/>
        </p:nvSpPr>
        <p:spPr>
          <a:xfrm>
            <a:off x="3741830" y="5305136"/>
            <a:ext cx="47083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Trebuchet MS" panose="020B0703020202090204" pitchFamily="34" charset="0"/>
              </a:rPr>
              <a:t>FIGURE</a:t>
            </a:r>
            <a:r>
              <a:rPr lang="en-US" sz="1400" dirty="0">
                <a:latin typeface="Trebuchet MS" panose="020B0703020202090204" pitchFamily="34" charset="0"/>
              </a:rPr>
              <a:t>. Examples of proposed changes in VTM software</a:t>
            </a:r>
          </a:p>
        </p:txBody>
      </p:sp>
    </p:spTree>
    <p:extLst>
      <p:ext uri="{BB962C8B-B14F-4D97-AF65-F5344CB8AC3E}">
        <p14:creationId xmlns:p14="http://schemas.microsoft.com/office/powerpoint/2010/main" val="4019412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4F9F7-CA8E-6142-87F4-F0CCE665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35D80-90F3-B848-B1F3-50BD34BDC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cases of sub-blocks of SBTMVP and AFFINE are not the scope of this proposal</a:t>
            </a:r>
          </a:p>
          <a:p>
            <a:pPr lvl="1"/>
            <a:r>
              <a:rPr lang="en-US" dirty="0"/>
              <a:t>The sub-block issues should be resolved by other related proposals </a:t>
            </a:r>
          </a:p>
          <a:p>
            <a:pPr lvl="1"/>
            <a:r>
              <a:rPr lang="en-US" dirty="0"/>
              <a:t>ex) 8x8 fixed sub-block size</a:t>
            </a:r>
          </a:p>
          <a:p>
            <a:pPr lvl="1"/>
            <a:endParaRPr lang="en-US" dirty="0"/>
          </a:p>
          <a:p>
            <a:r>
              <a:rPr lang="en-US" dirty="0"/>
              <a:t>Therefore, this proposal can be a basic restriction for further studies about memory bandwidth reduction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216-1D4D-0240-B7A5-69804BABD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8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93BE-DD08-B742-BA01-B769B324B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6B833-CCA2-9145-A208-6DD02F18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was integrated on BMS-2.0.1 with VTM configuration </a:t>
            </a:r>
          </a:p>
          <a:p>
            <a:endParaRPr lang="en-US" dirty="0"/>
          </a:p>
          <a:p>
            <a:r>
              <a:rPr lang="en-US" dirty="0"/>
              <a:t>The proposal claims 0.06% BD-rate losses in both of RA and LDB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B3101D-D2CE-CA43-935B-E9F7B3388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5A2C49-889F-9348-8D4A-6637028DE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122198"/>
              </p:ext>
            </p:extLst>
          </p:nvPr>
        </p:nvGraphicFramePr>
        <p:xfrm>
          <a:off x="838200" y="3191669"/>
          <a:ext cx="10515599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162521566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val="1704040769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3510347275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145795270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9791513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736571916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915173175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99545601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23748487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809023862"/>
                    </a:ext>
                  </a:extLst>
                </a:gridCol>
                <a:gridCol w="755020">
                  <a:extLst>
                    <a:ext uri="{9D8B030D-6E8A-4147-A177-3AD203B41FA5}">
                      <a16:colId xmlns:a16="http://schemas.microsoft.com/office/drawing/2014/main" val="24331632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BMS-2.0.1 with VTM configuration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650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049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74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707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82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681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73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832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989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0.25%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9106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3631A4C-8F8C-EA43-AFFF-1FB1E84F1193}"/>
              </a:ext>
            </a:extLst>
          </p:cNvPr>
          <p:cNvSpPr txBox="1"/>
          <p:nvPr/>
        </p:nvSpPr>
        <p:spPr>
          <a:xfrm>
            <a:off x="838200" y="5869151"/>
            <a:ext cx="4746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u="sng" dirty="0"/>
              <a:t>Thank ETRI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89010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64804-1A55-264F-99EA-82AA1D72A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8BEF1-981D-9844-AA72-D8B5E15265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order to reduce worst-case memory bandwidth, restrictions of bi-prediction for small CUs are applied</a:t>
            </a:r>
          </a:p>
          <a:p>
            <a:endParaRPr lang="en-US" dirty="0"/>
          </a:p>
          <a:p>
            <a:r>
              <a:rPr lang="en-US" dirty="0"/>
              <a:t>To avoid potential confusions from different between VTM software and draft text of VVC</a:t>
            </a:r>
          </a:p>
          <a:p>
            <a:r>
              <a:rPr lang="en-US" dirty="0"/>
              <a:t>It is recommended to adopt the proposed change to bugfix restrictions of bi-prediction for small CUs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A22EB-22B1-3D49-9A66-2A20CE9C4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99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8468E-B5B4-F742-A01D-7465D81F6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43B693-91D4-574F-A2A9-27F154774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437317727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1024</TotalTime>
  <Words>530</Words>
  <Application>Microsoft Macintosh PowerPoint</Application>
  <PresentationFormat>Widescreen</PresentationFormat>
  <Paragraphs>200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Batang</vt:lpstr>
      <vt:lpstr>Malgun Gothic</vt:lpstr>
      <vt:lpstr>Malgun Gothic</vt:lpstr>
      <vt:lpstr>SimSun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[JVET-L0453] Bugfix for restrictions of bi-prediction for small CUs</vt:lpstr>
      <vt:lpstr>Introduction</vt:lpstr>
      <vt:lpstr>Proposed method</vt:lpstr>
      <vt:lpstr>Proposed method</vt:lpstr>
      <vt:lpstr>Proposed method</vt:lpstr>
      <vt:lpstr>Performance evaluation</vt:lpstr>
      <vt:lpstr>Conclusion</vt:lpstr>
      <vt:lpstr>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[JVET-L0453] Bugfix for restrictions of bi-prediction for small CUs</dc:title>
  <dc:creator>Ahn Yongjo</dc:creator>
  <cp:lastModifiedBy>Ahn Yongjo</cp:lastModifiedBy>
  <cp:revision>22</cp:revision>
  <dcterms:created xsi:type="dcterms:W3CDTF">2018-10-03T07:45:45Z</dcterms:created>
  <dcterms:modified xsi:type="dcterms:W3CDTF">2018-10-07T11:13:38Z</dcterms:modified>
</cp:coreProperties>
</file>