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Lst>
  <p:notesMasterIdLst>
    <p:notesMasterId r:id="rId8"/>
  </p:notesMasterIdLst>
  <p:sldIdLst>
    <p:sldId id="256" r:id="rId2"/>
    <p:sldId id="314" r:id="rId3"/>
    <p:sldId id="319" r:id="rId4"/>
    <p:sldId id="299" r:id="rId5"/>
    <p:sldId id="320" r:id="rId6"/>
    <p:sldId id="296"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3FE1D05-6153-4916-ACB7-E4BE44B4F244}">
          <p14:sldIdLst>
            <p14:sldId id="256"/>
            <p14:sldId id="314"/>
            <p14:sldId id="319"/>
            <p14:sldId id="299"/>
            <p14:sldId id="320"/>
            <p14:sldId id="29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754" y="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85B74-672F-4C50-A2AF-82641223F377}" type="datetimeFigureOut">
              <a:rPr lang="en-US" smtClean="0"/>
              <a:pPr/>
              <a:t>9/30/2018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760A96-B9A0-4977-9688-08995ED4B580}" type="slidenum">
              <a:rPr lang="en-US" smtClean="0"/>
              <a:pPr/>
              <a:t>‹#›</a:t>
            </a:fld>
            <a:endParaRPr lang="en-US" dirty="0"/>
          </a:p>
        </p:txBody>
      </p:sp>
    </p:spTree>
    <p:extLst>
      <p:ext uri="{BB962C8B-B14F-4D97-AF65-F5344CB8AC3E}">
        <p14:creationId xmlns:p14="http://schemas.microsoft.com/office/powerpoint/2010/main" val="640244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p:nvPicPr>
        <p:blipFill>
          <a:blip r:embed="rId4" cstate="print"/>
          <a:stretch>
            <a:fillRect/>
          </a:stretch>
        </p:blipFill>
        <p:spPr>
          <a:xfrm>
            <a:off x="280962" y="3244230"/>
            <a:ext cx="1545840" cy="349364"/>
          </a:xfrm>
          <a:prstGeom prst="rect">
            <a:avLst/>
          </a:prstGeom>
        </p:spPr>
      </p:pic>
      <p:sp>
        <p:nvSpPr>
          <p:cNvPr id="12" name="Rectangle 11"/>
          <p:cNvSpPr/>
          <p:nvPr/>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cs typeface="Arial" charset="0"/>
            </a:endParaRPr>
          </a:p>
        </p:txBody>
      </p:sp>
      <p:sp>
        <p:nvSpPr>
          <p:cNvPr id="14" name="TextBox 13"/>
          <p:cNvSpPr txBox="1"/>
          <p:nvPr/>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r>
              <a:rPr lang="en-US"/>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1" name="Picture 10" descr="RedefiningMobility_cover.png"/>
          <p:cNvPicPr>
            <a:picLocks noChangeAspect="1"/>
          </p:cNvPicPr>
          <p:nvPr/>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sclaimer Slide">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p:ph type="title" hasCustomPrompt="1"/>
          </p:nvPr>
        </p:nvSpPr>
        <p:spPr>
          <a:xfrm>
            <a:off x="176779" y="273050"/>
            <a:ext cx="8729663" cy="561975"/>
          </a:xfrm>
        </p:spPr>
        <p:txBody>
          <a:bodyPr/>
          <a:lstStyle>
            <a:lvl1pPr>
              <a:defRPr/>
            </a:lvl1pPr>
          </a:lstStyle>
          <a:p>
            <a:r>
              <a:rPr lang="en-US" dirty="0"/>
              <a:t>Disclaimer</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3128" name="Rectangle 56"/>
          <p:cNvSpPr>
            <a:spLocks noChangeArrowheads="1"/>
          </p:cNvSpPr>
          <p:nvPr/>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dirty="0"/>
          </a:p>
        </p:txBody>
      </p:sp>
      <p:pic>
        <p:nvPicPr>
          <p:cNvPr id="8" name="Picture 7" descr="Final_Divider.png"/>
          <p:cNvPicPr>
            <a:picLocks noChangeAspect="1"/>
          </p:cNvPicPr>
          <p:nvPr/>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a:solidFill>
                  <a:schemeClr val="bg1"/>
                </a:solidFill>
              </a:rPr>
              <a:t>Low-complexity 32x32 transform by partial frequency transform</a:t>
            </a:r>
          </a:p>
        </p:txBody>
      </p:sp>
      <p:sp>
        <p:nvSpPr>
          <p:cNvPr id="20"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dirty="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4038600"/>
            <a:ext cx="8839200" cy="1470025"/>
          </a:xfrm>
        </p:spPr>
        <p:txBody>
          <a:bodyPr/>
          <a:lstStyle/>
          <a:p>
            <a:pPr algn="ctr"/>
            <a:r>
              <a:rPr lang="en-US" b="1" dirty="0"/>
              <a:t>CE6-related:Transform skip for 2x2 chroma blocks and disable 2x2 chroma blocks in intra slices</a:t>
            </a:r>
          </a:p>
        </p:txBody>
      </p:sp>
      <p:sp>
        <p:nvSpPr>
          <p:cNvPr id="3" name="Subtitle 2"/>
          <p:cNvSpPr>
            <a:spLocks noGrp="1"/>
          </p:cNvSpPr>
          <p:nvPr>
            <p:ph type="subTitle" idx="1"/>
          </p:nvPr>
        </p:nvSpPr>
        <p:spPr>
          <a:xfrm>
            <a:off x="381000" y="5715000"/>
            <a:ext cx="8603470" cy="364390"/>
          </a:xfrm>
        </p:spPr>
        <p:txBody>
          <a:bodyPr/>
          <a:lstStyle/>
          <a:p>
            <a:r>
              <a:rPr lang="en-US" sz="1800" dirty="0"/>
              <a:t>Luong Pham Van, Wei-Jung Chien, Vadim Seregin, Ted Hsieh, Marta Karczewicz</a:t>
            </a:r>
          </a:p>
        </p:txBody>
      </p:sp>
    </p:spTree>
    <p:extLst>
      <p:ext uri="{BB962C8B-B14F-4D97-AF65-F5344CB8AC3E}">
        <p14:creationId xmlns:p14="http://schemas.microsoft.com/office/powerpoint/2010/main" val="2684273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p:txBody>
          <a:bodyPr>
            <a:normAutofit/>
          </a:bodyPr>
          <a:lstStyle/>
          <a:p>
            <a:pPr hangingPunct="0"/>
            <a:endParaRPr lang="en-US" dirty="0"/>
          </a:p>
          <a:p>
            <a:pPr hangingPunct="0"/>
            <a:r>
              <a:rPr lang="en-US" sz="2200" dirty="0"/>
              <a:t>Block partitioning in VVC</a:t>
            </a:r>
          </a:p>
          <a:p>
            <a:pPr hangingPunct="0"/>
            <a:endParaRPr lang="en-US" dirty="0"/>
          </a:p>
          <a:p>
            <a:pPr hangingPunct="0"/>
            <a:endParaRPr lang="en-US" dirty="0"/>
          </a:p>
          <a:p>
            <a:pPr hangingPunct="0"/>
            <a:endParaRPr lang="en-US" dirty="0"/>
          </a:p>
          <a:p>
            <a:pPr marL="0" indent="0" hangingPunct="0">
              <a:buNone/>
            </a:pPr>
            <a:endParaRPr lang="en-US" dirty="0"/>
          </a:p>
          <a:p>
            <a:pPr marL="0" indent="0" algn="ctr" hangingPunct="0">
              <a:buNone/>
            </a:pPr>
            <a:r>
              <a:rPr lang="en-CA" sz="1700" dirty="0"/>
              <a:t>      (a) quad-tree (b) vertical binary-tree (c) horizontal binary-tree (d)</a:t>
            </a:r>
          </a:p>
          <a:p>
            <a:pPr marL="0" indent="0" algn="ctr" hangingPunct="0">
              <a:buNone/>
            </a:pPr>
            <a:r>
              <a:rPr lang="en-CA" sz="1700" dirty="0"/>
              <a:t>      vertical triple-tree (e) horizontal triple-tree.</a:t>
            </a:r>
            <a:endParaRPr lang="en-US" dirty="0"/>
          </a:p>
          <a:p>
            <a:pPr hangingPunct="0"/>
            <a:r>
              <a:rPr lang="en-US" dirty="0"/>
              <a:t>Transform coding for small blocks</a:t>
            </a:r>
          </a:p>
          <a:p>
            <a:pPr hangingPunct="0"/>
            <a:endParaRPr lang="en-US" dirty="0"/>
          </a:p>
          <a:p>
            <a:pPr marL="0" indent="0" hangingPunct="0">
              <a:buNone/>
            </a:pPr>
            <a:endParaRPr lang="en-US" dirty="0"/>
          </a:p>
          <a:p>
            <a:pPr lvl="1" hangingPunct="0"/>
            <a:endParaRPr lang="en-US" dirty="0"/>
          </a:p>
          <a:p>
            <a:pPr lvl="1" hangingPunct="0"/>
            <a:endParaRPr lang="en-US" dirty="0"/>
          </a:p>
          <a:p>
            <a:pPr lvl="1" hangingPunct="0"/>
            <a:endParaRPr lang="en-US" dirty="0"/>
          </a:p>
          <a:p>
            <a:pPr marL="287337" lvl="1" indent="0" hangingPunct="0">
              <a:buNone/>
            </a:pPr>
            <a:endParaRPr lang="en-US" dirty="0"/>
          </a:p>
          <a:p>
            <a:pPr lvl="1" hangingPunct="0"/>
            <a:endParaRPr lang="en-US" dirty="0"/>
          </a:p>
          <a:p>
            <a:pPr lvl="1" hangingPunct="0"/>
            <a:endParaRPr lang="en-US" dirty="0"/>
          </a:p>
          <a:p>
            <a:pPr lvl="1" hangingPunct="0"/>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 name="Picture 9">
            <a:extLst>
              <a:ext uri="{FF2B5EF4-FFF2-40B4-BE49-F238E27FC236}">
                <a16:creationId xmlns:a16="http://schemas.microsoft.com/office/drawing/2014/main" id="{8108B6B8-BFC3-4ED8-943E-CD1A60601061}"/>
              </a:ext>
            </a:extLst>
          </p:cNvPr>
          <p:cNvPicPr/>
          <p:nvPr/>
        </p:nvPicPr>
        <p:blipFill>
          <a:blip r:embed="rId2"/>
          <a:stretch>
            <a:fillRect/>
          </a:stretch>
        </p:blipFill>
        <p:spPr>
          <a:xfrm>
            <a:off x="1550035" y="1988150"/>
            <a:ext cx="6069965" cy="1283335"/>
          </a:xfrm>
          <a:prstGeom prst="rect">
            <a:avLst/>
          </a:prstGeom>
        </p:spPr>
      </p:pic>
      <p:sp>
        <p:nvSpPr>
          <p:cNvPr id="7" name="Rectangle: Rounded Corners 6">
            <a:extLst>
              <a:ext uri="{FF2B5EF4-FFF2-40B4-BE49-F238E27FC236}">
                <a16:creationId xmlns:a16="http://schemas.microsoft.com/office/drawing/2014/main" id="{9B3C7195-AF9A-415E-9C50-CA4029079E86}"/>
              </a:ext>
            </a:extLst>
          </p:cNvPr>
          <p:cNvSpPr/>
          <p:nvPr/>
        </p:nvSpPr>
        <p:spPr bwMode="auto">
          <a:xfrm>
            <a:off x="2924690" y="4715729"/>
            <a:ext cx="1066800" cy="381000"/>
          </a:xfrm>
          <a:prstGeom prst="roundRect">
            <a:avLst/>
          </a:prstGeom>
          <a:ln w="22225">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cs typeface="Arial" charset="0"/>
              </a:rPr>
              <a:t>Transform</a:t>
            </a:r>
          </a:p>
        </p:txBody>
      </p:sp>
      <p:sp>
        <p:nvSpPr>
          <p:cNvPr id="13" name="Rectangle: Rounded Corners 12">
            <a:extLst>
              <a:ext uri="{FF2B5EF4-FFF2-40B4-BE49-F238E27FC236}">
                <a16:creationId xmlns:a16="http://schemas.microsoft.com/office/drawing/2014/main" id="{31606CE9-16E2-4FDF-A217-2A9B362B8824}"/>
              </a:ext>
            </a:extLst>
          </p:cNvPr>
          <p:cNvSpPr/>
          <p:nvPr/>
        </p:nvSpPr>
        <p:spPr bwMode="auto">
          <a:xfrm>
            <a:off x="4233107" y="4715729"/>
            <a:ext cx="1265481" cy="381000"/>
          </a:xfrm>
          <a:prstGeom prst="roundRect">
            <a:avLst/>
          </a:prstGeom>
          <a:ln w="22225">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cs typeface="Arial" charset="0"/>
              </a:rPr>
              <a:t>Quantization</a:t>
            </a:r>
          </a:p>
        </p:txBody>
      </p:sp>
      <p:sp>
        <p:nvSpPr>
          <p:cNvPr id="14" name="Rectangle: Rounded Corners 13">
            <a:extLst>
              <a:ext uri="{FF2B5EF4-FFF2-40B4-BE49-F238E27FC236}">
                <a16:creationId xmlns:a16="http://schemas.microsoft.com/office/drawing/2014/main" id="{F0BA6D65-1018-4A26-B34C-45B042D26B02}"/>
              </a:ext>
            </a:extLst>
          </p:cNvPr>
          <p:cNvSpPr/>
          <p:nvPr/>
        </p:nvSpPr>
        <p:spPr bwMode="auto">
          <a:xfrm>
            <a:off x="5820290" y="4678405"/>
            <a:ext cx="1066800" cy="457200"/>
          </a:xfrm>
          <a:prstGeom prst="roundRect">
            <a:avLst/>
          </a:prstGeom>
          <a:ln w="22225">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cs typeface="Arial" charset="0"/>
              </a:rPr>
              <a:t>Entropy coding</a:t>
            </a:r>
          </a:p>
        </p:txBody>
      </p:sp>
      <p:cxnSp>
        <p:nvCxnSpPr>
          <p:cNvPr id="9" name="Straight Arrow Connector 8">
            <a:extLst>
              <a:ext uri="{FF2B5EF4-FFF2-40B4-BE49-F238E27FC236}">
                <a16:creationId xmlns:a16="http://schemas.microsoft.com/office/drawing/2014/main" id="{CA63BEBE-A8DA-4524-8451-BFF45939A619}"/>
              </a:ext>
            </a:extLst>
          </p:cNvPr>
          <p:cNvCxnSpPr>
            <a:stCxn id="7" idx="3"/>
            <a:endCxn id="13" idx="1"/>
          </p:cNvCxnSpPr>
          <p:nvPr/>
        </p:nvCxnSpPr>
        <p:spPr bwMode="auto">
          <a:xfrm>
            <a:off x="3991490" y="4906229"/>
            <a:ext cx="241617"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3C04231-69EC-48A1-8EB9-C7C8D7EF5398}"/>
              </a:ext>
            </a:extLst>
          </p:cNvPr>
          <p:cNvCxnSpPr>
            <a:cxnSpLocks/>
            <a:stCxn id="13" idx="3"/>
            <a:endCxn id="14" idx="1"/>
          </p:cNvCxnSpPr>
          <p:nvPr/>
        </p:nvCxnSpPr>
        <p:spPr bwMode="auto">
          <a:xfrm>
            <a:off x="5498588" y="4906229"/>
            <a:ext cx="321702" cy="77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0" name="Straight Arrow Connector 19">
            <a:extLst>
              <a:ext uri="{FF2B5EF4-FFF2-40B4-BE49-F238E27FC236}">
                <a16:creationId xmlns:a16="http://schemas.microsoft.com/office/drawing/2014/main" id="{9A31FEED-817E-4A56-BC43-C2E5A32545D4}"/>
              </a:ext>
            </a:extLst>
          </p:cNvPr>
          <p:cNvCxnSpPr>
            <a:cxnSpLocks/>
          </p:cNvCxnSpPr>
          <p:nvPr/>
        </p:nvCxnSpPr>
        <p:spPr bwMode="auto">
          <a:xfrm flipV="1">
            <a:off x="6887090" y="4906229"/>
            <a:ext cx="990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1" name="TextBox 20">
            <a:extLst>
              <a:ext uri="{FF2B5EF4-FFF2-40B4-BE49-F238E27FC236}">
                <a16:creationId xmlns:a16="http://schemas.microsoft.com/office/drawing/2014/main" id="{B7CE2CD6-3977-4894-813B-453116E2FF29}"/>
              </a:ext>
            </a:extLst>
          </p:cNvPr>
          <p:cNvSpPr txBox="1"/>
          <p:nvPr/>
        </p:nvSpPr>
        <p:spPr>
          <a:xfrm>
            <a:off x="7247958" y="4648200"/>
            <a:ext cx="981642" cy="276999"/>
          </a:xfrm>
          <a:prstGeom prst="rect">
            <a:avLst/>
          </a:prstGeom>
          <a:noFill/>
        </p:spPr>
        <p:txBody>
          <a:bodyPr wrap="square" rtlCol="0">
            <a:spAutoFit/>
          </a:bodyPr>
          <a:lstStyle/>
          <a:p>
            <a:r>
              <a:rPr lang="en-US" sz="1200" dirty="0"/>
              <a:t>Bitstream</a:t>
            </a:r>
          </a:p>
        </p:txBody>
      </p:sp>
      <p:cxnSp>
        <p:nvCxnSpPr>
          <p:cNvPr id="23" name="Connector: Elbow 22">
            <a:extLst>
              <a:ext uri="{FF2B5EF4-FFF2-40B4-BE49-F238E27FC236}">
                <a16:creationId xmlns:a16="http://schemas.microsoft.com/office/drawing/2014/main" id="{897AF94F-7C99-467D-BFD2-0FB6F392F6FC}"/>
              </a:ext>
            </a:extLst>
          </p:cNvPr>
          <p:cNvCxnSpPr>
            <a:cxnSpLocks/>
            <a:endCxn id="14" idx="2"/>
          </p:cNvCxnSpPr>
          <p:nvPr/>
        </p:nvCxnSpPr>
        <p:spPr bwMode="auto">
          <a:xfrm flipV="1">
            <a:off x="4116879" y="5135605"/>
            <a:ext cx="2236811" cy="926944"/>
          </a:xfrm>
          <a:prstGeom prst="bentConnector2">
            <a:avLst/>
          </a:prstGeom>
          <a:solidFill>
            <a:schemeClr val="accent1"/>
          </a:solidFill>
          <a:ln w="9525" cap="flat" cmpd="sng" algn="ctr">
            <a:solidFill>
              <a:schemeClr val="tx1"/>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76771DCB-F719-4176-9836-96E51FA0ECFD}"/>
              </a:ext>
            </a:extLst>
          </p:cNvPr>
          <p:cNvCxnSpPr>
            <a:cxnSpLocks/>
            <a:endCxn id="7" idx="1"/>
          </p:cNvCxnSpPr>
          <p:nvPr/>
        </p:nvCxnSpPr>
        <p:spPr bwMode="auto">
          <a:xfrm flipV="1">
            <a:off x="2344180" y="4906229"/>
            <a:ext cx="580510" cy="0"/>
          </a:xfrm>
          <a:prstGeom prst="straightConnector1">
            <a:avLst/>
          </a:prstGeom>
          <a:solidFill>
            <a:schemeClr val="accent1"/>
          </a:solidFill>
          <a:ln w="9525" cap="flat" cmpd="sng" algn="ctr">
            <a:solidFill>
              <a:schemeClr val="tx1"/>
            </a:solidFill>
            <a:prstDash val="solid"/>
            <a:round/>
            <a:headEnd type="oval" w="med" len="med"/>
            <a:tailEnd type="triangle"/>
          </a:ln>
          <a:effectLst/>
        </p:spPr>
      </p:cxnSp>
      <p:sp>
        <p:nvSpPr>
          <p:cNvPr id="30" name="TextBox 29">
            <a:extLst>
              <a:ext uri="{FF2B5EF4-FFF2-40B4-BE49-F238E27FC236}">
                <a16:creationId xmlns:a16="http://schemas.microsoft.com/office/drawing/2014/main" id="{A7CDB166-B0F6-4325-B27C-533856082A2E}"/>
              </a:ext>
            </a:extLst>
          </p:cNvPr>
          <p:cNvSpPr txBox="1"/>
          <p:nvPr/>
        </p:nvSpPr>
        <p:spPr>
          <a:xfrm>
            <a:off x="1181048" y="4954687"/>
            <a:ext cx="981642" cy="276999"/>
          </a:xfrm>
          <a:prstGeom prst="rect">
            <a:avLst/>
          </a:prstGeom>
          <a:noFill/>
        </p:spPr>
        <p:txBody>
          <a:bodyPr wrap="square" rtlCol="0">
            <a:spAutoFit/>
          </a:bodyPr>
          <a:lstStyle/>
          <a:p>
            <a:r>
              <a:rPr lang="en-US" sz="1200" dirty="0"/>
              <a:t>Residual</a:t>
            </a:r>
          </a:p>
        </p:txBody>
      </p:sp>
      <p:cxnSp>
        <p:nvCxnSpPr>
          <p:cNvPr id="35" name="Connector: Elbow 34">
            <a:extLst>
              <a:ext uri="{FF2B5EF4-FFF2-40B4-BE49-F238E27FC236}">
                <a16:creationId xmlns:a16="http://schemas.microsoft.com/office/drawing/2014/main" id="{EDBD44D6-6D89-49B1-9E79-7B42E334CBD1}"/>
              </a:ext>
            </a:extLst>
          </p:cNvPr>
          <p:cNvCxnSpPr>
            <a:cxnSpLocks/>
            <a:endCxn id="13" idx="2"/>
          </p:cNvCxnSpPr>
          <p:nvPr/>
        </p:nvCxnSpPr>
        <p:spPr bwMode="auto">
          <a:xfrm flipV="1">
            <a:off x="2344180" y="5096729"/>
            <a:ext cx="2521668" cy="367527"/>
          </a:xfrm>
          <a:prstGeom prst="bentConnector2">
            <a:avLst/>
          </a:prstGeom>
          <a:solidFill>
            <a:schemeClr val="accent1"/>
          </a:solidFill>
          <a:ln w="9525" cap="flat" cmpd="sng" algn="ctr">
            <a:solidFill>
              <a:schemeClr val="tx1"/>
            </a:solidFill>
            <a:prstDash val="solid"/>
            <a:round/>
            <a:headEnd type="oval" w="med" len="med"/>
            <a:tailEnd type="triangle"/>
          </a:ln>
          <a:effectLst/>
        </p:spPr>
      </p:cxnSp>
      <p:cxnSp>
        <p:nvCxnSpPr>
          <p:cNvPr id="39" name="Straight Arrow Connector 38">
            <a:extLst>
              <a:ext uri="{FF2B5EF4-FFF2-40B4-BE49-F238E27FC236}">
                <a16:creationId xmlns:a16="http://schemas.microsoft.com/office/drawing/2014/main" id="{A2B20601-FBBE-4E88-8A92-D9FE8B9E28AD}"/>
              </a:ext>
            </a:extLst>
          </p:cNvPr>
          <p:cNvCxnSpPr>
            <a:cxnSpLocks/>
          </p:cNvCxnSpPr>
          <p:nvPr/>
        </p:nvCxnSpPr>
        <p:spPr bwMode="auto">
          <a:xfrm flipV="1">
            <a:off x="1172090" y="5233571"/>
            <a:ext cx="990600" cy="0"/>
          </a:xfrm>
          <a:prstGeom prst="straightConnector1">
            <a:avLst/>
          </a:prstGeom>
          <a:solidFill>
            <a:schemeClr val="accent1"/>
          </a:solidFill>
          <a:ln w="9525" cap="flat" cmpd="sng" algn="ctr">
            <a:solidFill>
              <a:schemeClr val="tx1"/>
            </a:solidFill>
            <a:prstDash val="solid"/>
            <a:round/>
            <a:headEnd type="none" w="med" len="med"/>
            <a:tailEnd type="oval"/>
          </a:ln>
          <a:effectLst/>
        </p:spPr>
      </p:cxnSp>
      <p:cxnSp>
        <p:nvCxnSpPr>
          <p:cNvPr id="41" name="Straight Connector 40">
            <a:extLst>
              <a:ext uri="{FF2B5EF4-FFF2-40B4-BE49-F238E27FC236}">
                <a16:creationId xmlns:a16="http://schemas.microsoft.com/office/drawing/2014/main" id="{449B0BF4-F5A2-4B05-A6F6-9E90651629AE}"/>
              </a:ext>
            </a:extLst>
          </p:cNvPr>
          <p:cNvCxnSpPr/>
          <p:nvPr/>
        </p:nvCxnSpPr>
        <p:spPr bwMode="auto">
          <a:xfrm>
            <a:off x="2162690" y="5231686"/>
            <a:ext cx="181490" cy="23257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4" name="TextBox 43">
            <a:extLst>
              <a:ext uri="{FF2B5EF4-FFF2-40B4-BE49-F238E27FC236}">
                <a16:creationId xmlns:a16="http://schemas.microsoft.com/office/drawing/2014/main" id="{4E2459C9-C338-4A90-A76E-FC29F2DF11AA}"/>
              </a:ext>
            </a:extLst>
          </p:cNvPr>
          <p:cNvSpPr txBox="1"/>
          <p:nvPr/>
        </p:nvSpPr>
        <p:spPr>
          <a:xfrm>
            <a:off x="2893169" y="5223803"/>
            <a:ext cx="1339937" cy="276999"/>
          </a:xfrm>
          <a:prstGeom prst="rect">
            <a:avLst/>
          </a:prstGeom>
          <a:noFill/>
        </p:spPr>
        <p:txBody>
          <a:bodyPr wrap="square" rtlCol="0">
            <a:spAutoFit/>
          </a:bodyPr>
          <a:lstStyle/>
          <a:p>
            <a:r>
              <a:rPr lang="en-US" sz="1200" dirty="0"/>
              <a:t>Transform skip</a:t>
            </a:r>
          </a:p>
        </p:txBody>
      </p:sp>
      <p:sp>
        <p:nvSpPr>
          <p:cNvPr id="45" name="TextBox 44">
            <a:extLst>
              <a:ext uri="{FF2B5EF4-FFF2-40B4-BE49-F238E27FC236}">
                <a16:creationId xmlns:a16="http://schemas.microsoft.com/office/drawing/2014/main" id="{6F3E50A0-698D-43C8-A1ED-C240083B95FF}"/>
              </a:ext>
            </a:extLst>
          </p:cNvPr>
          <p:cNvSpPr txBox="1"/>
          <p:nvPr/>
        </p:nvSpPr>
        <p:spPr>
          <a:xfrm>
            <a:off x="4527581" y="5776227"/>
            <a:ext cx="1826109" cy="276999"/>
          </a:xfrm>
          <a:prstGeom prst="rect">
            <a:avLst/>
          </a:prstGeom>
          <a:noFill/>
        </p:spPr>
        <p:txBody>
          <a:bodyPr wrap="square" rtlCol="0">
            <a:spAutoFit/>
          </a:bodyPr>
          <a:lstStyle/>
          <a:p>
            <a:r>
              <a:rPr lang="en-US" sz="1200" dirty="0"/>
              <a:t>Transform skip flag</a:t>
            </a:r>
          </a:p>
        </p:txBody>
      </p:sp>
    </p:spTree>
    <p:extLst>
      <p:ext uri="{BB962C8B-B14F-4D97-AF65-F5344CB8AC3E}">
        <p14:creationId xmlns:p14="http://schemas.microsoft.com/office/powerpoint/2010/main" val="1625454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Proposed</a:t>
            </a:r>
          </a:p>
        </p:txBody>
      </p:sp>
      <p:sp>
        <p:nvSpPr>
          <p:cNvPr id="3" name="Content Placeholder 2"/>
          <p:cNvSpPr>
            <a:spLocks noGrp="1"/>
          </p:cNvSpPr>
          <p:nvPr>
            <p:ph idx="1"/>
          </p:nvPr>
        </p:nvSpPr>
        <p:spPr/>
        <p:txBody>
          <a:bodyPr>
            <a:normAutofit/>
          </a:bodyPr>
          <a:lstStyle/>
          <a:p>
            <a:pPr hangingPunct="0"/>
            <a:endParaRPr lang="en-US" dirty="0"/>
          </a:p>
          <a:p>
            <a:pPr hangingPunct="0"/>
            <a:r>
              <a:rPr lang="en-US" sz="2200" dirty="0"/>
              <a:t>Disable 2x2 chroma in intra slice</a:t>
            </a:r>
          </a:p>
          <a:p>
            <a:pPr hangingPunct="0"/>
            <a:endParaRPr lang="en-US" dirty="0"/>
          </a:p>
          <a:p>
            <a:pPr hangingPunct="0"/>
            <a:endParaRPr lang="en-US" dirty="0"/>
          </a:p>
          <a:p>
            <a:pPr hangingPunct="0"/>
            <a:endParaRPr lang="en-US" dirty="0"/>
          </a:p>
          <a:p>
            <a:pPr hangingPunct="0"/>
            <a:r>
              <a:rPr lang="en-US" dirty="0"/>
              <a:t>Force 2x2 chroma in inter slices to be transform skip</a:t>
            </a:r>
          </a:p>
          <a:p>
            <a:pPr hangingPunct="0"/>
            <a:endParaRPr lang="en-US" dirty="0"/>
          </a:p>
          <a:p>
            <a:pPr marL="0" indent="0" hangingPunct="0">
              <a:buNone/>
            </a:pPr>
            <a:endParaRPr lang="en-US" dirty="0"/>
          </a:p>
          <a:p>
            <a:pPr lvl="1" hangingPunct="0"/>
            <a:endParaRPr lang="en-US" dirty="0"/>
          </a:p>
          <a:p>
            <a:pPr lvl="1" hangingPunct="0"/>
            <a:endParaRPr lang="en-US" dirty="0"/>
          </a:p>
          <a:p>
            <a:pPr lvl="1" hangingPunct="0"/>
            <a:endParaRPr lang="en-US" dirty="0"/>
          </a:p>
          <a:p>
            <a:pPr marL="287337" lvl="1" indent="0" hangingPunct="0">
              <a:buNone/>
            </a:pPr>
            <a:endParaRPr lang="en-US" dirty="0"/>
          </a:p>
          <a:p>
            <a:pPr lvl="1" hangingPunct="0"/>
            <a:endParaRPr lang="en-US" dirty="0"/>
          </a:p>
          <a:p>
            <a:pPr lvl="1" hangingPunct="0"/>
            <a:endParaRPr lang="en-US" dirty="0"/>
          </a:p>
          <a:p>
            <a:pPr lvl="1" hangingPunct="0"/>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5" name="Group 4">
            <a:extLst>
              <a:ext uri="{FF2B5EF4-FFF2-40B4-BE49-F238E27FC236}">
                <a16:creationId xmlns:a16="http://schemas.microsoft.com/office/drawing/2014/main" id="{B05EF8DC-1206-44E6-A77F-E364624CB385}"/>
              </a:ext>
            </a:extLst>
          </p:cNvPr>
          <p:cNvGrpSpPr/>
          <p:nvPr/>
        </p:nvGrpSpPr>
        <p:grpSpPr>
          <a:xfrm>
            <a:off x="1043245" y="3733800"/>
            <a:ext cx="7057510" cy="1414349"/>
            <a:chOff x="1172090" y="3962400"/>
            <a:chExt cx="7057510" cy="1414349"/>
          </a:xfrm>
        </p:grpSpPr>
        <p:sp>
          <p:nvSpPr>
            <p:cNvPr id="7" name="Rectangle: Rounded Corners 6">
              <a:extLst>
                <a:ext uri="{FF2B5EF4-FFF2-40B4-BE49-F238E27FC236}">
                  <a16:creationId xmlns:a16="http://schemas.microsoft.com/office/drawing/2014/main" id="{9B3C7195-AF9A-415E-9C50-CA4029079E86}"/>
                </a:ext>
              </a:extLst>
            </p:cNvPr>
            <p:cNvSpPr/>
            <p:nvPr/>
          </p:nvSpPr>
          <p:spPr bwMode="auto">
            <a:xfrm>
              <a:off x="2924690" y="4029929"/>
              <a:ext cx="1066800" cy="381000"/>
            </a:xfrm>
            <a:prstGeom prst="roundRect">
              <a:avLst/>
            </a:prstGeom>
            <a:ln w="22225">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cs typeface="Arial" charset="0"/>
                </a:rPr>
                <a:t>Transform</a:t>
              </a:r>
            </a:p>
          </p:txBody>
        </p:sp>
        <p:sp>
          <p:nvSpPr>
            <p:cNvPr id="13" name="Rectangle: Rounded Corners 12">
              <a:extLst>
                <a:ext uri="{FF2B5EF4-FFF2-40B4-BE49-F238E27FC236}">
                  <a16:creationId xmlns:a16="http://schemas.microsoft.com/office/drawing/2014/main" id="{31606CE9-16E2-4FDF-A217-2A9B362B8824}"/>
                </a:ext>
              </a:extLst>
            </p:cNvPr>
            <p:cNvSpPr/>
            <p:nvPr/>
          </p:nvSpPr>
          <p:spPr bwMode="auto">
            <a:xfrm>
              <a:off x="4233107" y="4029929"/>
              <a:ext cx="1265481" cy="381000"/>
            </a:xfrm>
            <a:prstGeom prst="roundRect">
              <a:avLst/>
            </a:prstGeom>
            <a:ln w="22225">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cs typeface="Arial" charset="0"/>
                </a:rPr>
                <a:t>Quantization</a:t>
              </a:r>
            </a:p>
          </p:txBody>
        </p:sp>
        <p:sp>
          <p:nvSpPr>
            <p:cNvPr id="14" name="Rectangle: Rounded Corners 13">
              <a:extLst>
                <a:ext uri="{FF2B5EF4-FFF2-40B4-BE49-F238E27FC236}">
                  <a16:creationId xmlns:a16="http://schemas.microsoft.com/office/drawing/2014/main" id="{F0BA6D65-1018-4A26-B34C-45B042D26B02}"/>
                </a:ext>
              </a:extLst>
            </p:cNvPr>
            <p:cNvSpPr/>
            <p:nvPr/>
          </p:nvSpPr>
          <p:spPr bwMode="auto">
            <a:xfrm>
              <a:off x="5820290" y="3992605"/>
              <a:ext cx="1066800" cy="457200"/>
            </a:xfrm>
            <a:prstGeom prst="roundRect">
              <a:avLst/>
            </a:prstGeom>
            <a:ln w="22225">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cs typeface="Arial" charset="0"/>
                </a:rPr>
                <a:t>Entropy coding</a:t>
              </a:r>
            </a:p>
          </p:txBody>
        </p:sp>
        <p:cxnSp>
          <p:nvCxnSpPr>
            <p:cNvPr id="9" name="Straight Arrow Connector 8">
              <a:extLst>
                <a:ext uri="{FF2B5EF4-FFF2-40B4-BE49-F238E27FC236}">
                  <a16:creationId xmlns:a16="http://schemas.microsoft.com/office/drawing/2014/main" id="{CA63BEBE-A8DA-4524-8451-BFF45939A619}"/>
                </a:ext>
              </a:extLst>
            </p:cNvPr>
            <p:cNvCxnSpPr>
              <a:stCxn id="7" idx="3"/>
              <a:endCxn id="13" idx="1"/>
            </p:cNvCxnSpPr>
            <p:nvPr/>
          </p:nvCxnSpPr>
          <p:spPr bwMode="auto">
            <a:xfrm>
              <a:off x="3991490" y="4220429"/>
              <a:ext cx="241617"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3C04231-69EC-48A1-8EB9-C7C8D7EF5398}"/>
                </a:ext>
              </a:extLst>
            </p:cNvPr>
            <p:cNvCxnSpPr>
              <a:cxnSpLocks/>
              <a:stCxn id="13" idx="3"/>
              <a:endCxn id="14" idx="1"/>
            </p:cNvCxnSpPr>
            <p:nvPr/>
          </p:nvCxnSpPr>
          <p:spPr bwMode="auto">
            <a:xfrm>
              <a:off x="5498588" y="4220429"/>
              <a:ext cx="321702" cy="77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0" name="Straight Arrow Connector 19">
              <a:extLst>
                <a:ext uri="{FF2B5EF4-FFF2-40B4-BE49-F238E27FC236}">
                  <a16:creationId xmlns:a16="http://schemas.microsoft.com/office/drawing/2014/main" id="{9A31FEED-817E-4A56-BC43-C2E5A32545D4}"/>
                </a:ext>
              </a:extLst>
            </p:cNvPr>
            <p:cNvCxnSpPr>
              <a:cxnSpLocks/>
            </p:cNvCxnSpPr>
            <p:nvPr/>
          </p:nvCxnSpPr>
          <p:spPr bwMode="auto">
            <a:xfrm flipV="1">
              <a:off x="6887090" y="4220429"/>
              <a:ext cx="990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1" name="TextBox 20">
              <a:extLst>
                <a:ext uri="{FF2B5EF4-FFF2-40B4-BE49-F238E27FC236}">
                  <a16:creationId xmlns:a16="http://schemas.microsoft.com/office/drawing/2014/main" id="{B7CE2CD6-3977-4894-813B-453116E2FF29}"/>
                </a:ext>
              </a:extLst>
            </p:cNvPr>
            <p:cNvSpPr txBox="1"/>
            <p:nvPr/>
          </p:nvSpPr>
          <p:spPr>
            <a:xfrm>
              <a:off x="7247958" y="3962400"/>
              <a:ext cx="981642" cy="276999"/>
            </a:xfrm>
            <a:prstGeom prst="rect">
              <a:avLst/>
            </a:prstGeom>
            <a:noFill/>
          </p:spPr>
          <p:txBody>
            <a:bodyPr wrap="square" rtlCol="0">
              <a:spAutoFit/>
            </a:bodyPr>
            <a:lstStyle/>
            <a:p>
              <a:r>
                <a:rPr lang="en-US" sz="1200" dirty="0"/>
                <a:t>Bitstream</a:t>
              </a:r>
            </a:p>
          </p:txBody>
        </p:sp>
        <p:cxnSp>
          <p:nvCxnSpPr>
            <p:cNvPr id="23" name="Connector: Elbow 22">
              <a:extLst>
                <a:ext uri="{FF2B5EF4-FFF2-40B4-BE49-F238E27FC236}">
                  <a16:creationId xmlns:a16="http://schemas.microsoft.com/office/drawing/2014/main" id="{897AF94F-7C99-467D-BFD2-0FB6F392F6FC}"/>
                </a:ext>
              </a:extLst>
            </p:cNvPr>
            <p:cNvCxnSpPr>
              <a:cxnSpLocks/>
              <a:endCxn id="14" idx="2"/>
            </p:cNvCxnSpPr>
            <p:nvPr/>
          </p:nvCxnSpPr>
          <p:spPr bwMode="auto">
            <a:xfrm flipV="1">
              <a:off x="4116879" y="4449805"/>
              <a:ext cx="2236811" cy="926944"/>
            </a:xfrm>
            <a:prstGeom prst="bentConnector2">
              <a:avLst/>
            </a:prstGeom>
            <a:solidFill>
              <a:schemeClr val="accent1"/>
            </a:solidFill>
            <a:ln w="9525" cap="flat" cmpd="sng" algn="ctr">
              <a:solidFill>
                <a:schemeClr val="tx1"/>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76771DCB-F719-4176-9836-96E51FA0ECFD}"/>
                </a:ext>
              </a:extLst>
            </p:cNvPr>
            <p:cNvCxnSpPr>
              <a:cxnSpLocks/>
              <a:endCxn id="7" idx="1"/>
            </p:cNvCxnSpPr>
            <p:nvPr/>
          </p:nvCxnSpPr>
          <p:spPr bwMode="auto">
            <a:xfrm flipV="1">
              <a:off x="2344180" y="4220429"/>
              <a:ext cx="580510" cy="0"/>
            </a:xfrm>
            <a:prstGeom prst="straightConnector1">
              <a:avLst/>
            </a:prstGeom>
            <a:solidFill>
              <a:schemeClr val="accent1"/>
            </a:solidFill>
            <a:ln w="9525" cap="flat" cmpd="sng" algn="ctr">
              <a:solidFill>
                <a:schemeClr val="tx1"/>
              </a:solidFill>
              <a:prstDash val="solid"/>
              <a:round/>
              <a:headEnd type="oval" w="med" len="med"/>
              <a:tailEnd type="triangle"/>
            </a:ln>
            <a:effectLst/>
          </p:spPr>
        </p:cxnSp>
        <p:sp>
          <p:nvSpPr>
            <p:cNvPr id="30" name="TextBox 29">
              <a:extLst>
                <a:ext uri="{FF2B5EF4-FFF2-40B4-BE49-F238E27FC236}">
                  <a16:creationId xmlns:a16="http://schemas.microsoft.com/office/drawing/2014/main" id="{A7CDB166-B0F6-4325-B27C-533856082A2E}"/>
                </a:ext>
              </a:extLst>
            </p:cNvPr>
            <p:cNvSpPr txBox="1"/>
            <p:nvPr/>
          </p:nvSpPr>
          <p:spPr>
            <a:xfrm>
              <a:off x="1181048" y="4268887"/>
              <a:ext cx="981642" cy="276999"/>
            </a:xfrm>
            <a:prstGeom prst="rect">
              <a:avLst/>
            </a:prstGeom>
            <a:noFill/>
          </p:spPr>
          <p:txBody>
            <a:bodyPr wrap="square" rtlCol="0">
              <a:spAutoFit/>
            </a:bodyPr>
            <a:lstStyle/>
            <a:p>
              <a:r>
                <a:rPr lang="en-US" sz="1200" dirty="0"/>
                <a:t>Residual</a:t>
              </a:r>
            </a:p>
          </p:txBody>
        </p:sp>
        <p:cxnSp>
          <p:nvCxnSpPr>
            <p:cNvPr id="35" name="Connector: Elbow 34">
              <a:extLst>
                <a:ext uri="{FF2B5EF4-FFF2-40B4-BE49-F238E27FC236}">
                  <a16:creationId xmlns:a16="http://schemas.microsoft.com/office/drawing/2014/main" id="{EDBD44D6-6D89-49B1-9E79-7B42E334CBD1}"/>
                </a:ext>
              </a:extLst>
            </p:cNvPr>
            <p:cNvCxnSpPr>
              <a:cxnSpLocks/>
              <a:endCxn id="13" idx="2"/>
            </p:cNvCxnSpPr>
            <p:nvPr/>
          </p:nvCxnSpPr>
          <p:spPr bwMode="auto">
            <a:xfrm flipV="1">
              <a:off x="2344180" y="4410929"/>
              <a:ext cx="2521668" cy="367527"/>
            </a:xfrm>
            <a:prstGeom prst="bentConnector2">
              <a:avLst/>
            </a:prstGeom>
            <a:solidFill>
              <a:schemeClr val="accent1"/>
            </a:solidFill>
            <a:ln w="9525" cap="flat" cmpd="sng" algn="ctr">
              <a:solidFill>
                <a:schemeClr val="tx1"/>
              </a:solidFill>
              <a:prstDash val="solid"/>
              <a:round/>
              <a:headEnd type="oval" w="med" len="med"/>
              <a:tailEnd type="triangle"/>
            </a:ln>
            <a:effectLst/>
          </p:spPr>
        </p:cxnSp>
        <p:cxnSp>
          <p:nvCxnSpPr>
            <p:cNvPr id="39" name="Straight Arrow Connector 38">
              <a:extLst>
                <a:ext uri="{FF2B5EF4-FFF2-40B4-BE49-F238E27FC236}">
                  <a16:creationId xmlns:a16="http://schemas.microsoft.com/office/drawing/2014/main" id="{A2B20601-FBBE-4E88-8A92-D9FE8B9E28AD}"/>
                </a:ext>
              </a:extLst>
            </p:cNvPr>
            <p:cNvCxnSpPr>
              <a:cxnSpLocks/>
            </p:cNvCxnSpPr>
            <p:nvPr/>
          </p:nvCxnSpPr>
          <p:spPr bwMode="auto">
            <a:xfrm flipV="1">
              <a:off x="1172090" y="4547771"/>
              <a:ext cx="990600" cy="0"/>
            </a:xfrm>
            <a:prstGeom prst="straightConnector1">
              <a:avLst/>
            </a:prstGeom>
            <a:solidFill>
              <a:schemeClr val="accent1"/>
            </a:solidFill>
            <a:ln w="9525" cap="flat" cmpd="sng" algn="ctr">
              <a:solidFill>
                <a:schemeClr val="tx1"/>
              </a:solidFill>
              <a:prstDash val="solid"/>
              <a:round/>
              <a:headEnd type="none" w="med" len="med"/>
              <a:tailEnd type="oval"/>
            </a:ln>
            <a:effectLst/>
          </p:spPr>
        </p:cxnSp>
        <p:cxnSp>
          <p:nvCxnSpPr>
            <p:cNvPr id="41" name="Straight Connector 40">
              <a:extLst>
                <a:ext uri="{FF2B5EF4-FFF2-40B4-BE49-F238E27FC236}">
                  <a16:creationId xmlns:a16="http://schemas.microsoft.com/office/drawing/2014/main" id="{449B0BF4-F5A2-4B05-A6F6-9E90651629AE}"/>
                </a:ext>
              </a:extLst>
            </p:cNvPr>
            <p:cNvCxnSpPr/>
            <p:nvPr/>
          </p:nvCxnSpPr>
          <p:spPr bwMode="auto">
            <a:xfrm>
              <a:off x="2162690" y="4545886"/>
              <a:ext cx="181490" cy="23257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4" name="TextBox 43">
              <a:extLst>
                <a:ext uri="{FF2B5EF4-FFF2-40B4-BE49-F238E27FC236}">
                  <a16:creationId xmlns:a16="http://schemas.microsoft.com/office/drawing/2014/main" id="{4E2459C9-C338-4A90-A76E-FC29F2DF11AA}"/>
                </a:ext>
              </a:extLst>
            </p:cNvPr>
            <p:cNvSpPr txBox="1"/>
            <p:nvPr/>
          </p:nvSpPr>
          <p:spPr>
            <a:xfrm>
              <a:off x="2893169" y="4538003"/>
              <a:ext cx="1339937" cy="276999"/>
            </a:xfrm>
            <a:prstGeom prst="rect">
              <a:avLst/>
            </a:prstGeom>
            <a:noFill/>
          </p:spPr>
          <p:txBody>
            <a:bodyPr wrap="square" rtlCol="0">
              <a:spAutoFit/>
            </a:bodyPr>
            <a:lstStyle/>
            <a:p>
              <a:r>
                <a:rPr lang="en-US" sz="1200" dirty="0"/>
                <a:t>Transform skip</a:t>
              </a:r>
            </a:p>
          </p:txBody>
        </p:sp>
        <p:sp>
          <p:nvSpPr>
            <p:cNvPr id="45" name="TextBox 44">
              <a:extLst>
                <a:ext uri="{FF2B5EF4-FFF2-40B4-BE49-F238E27FC236}">
                  <a16:creationId xmlns:a16="http://schemas.microsoft.com/office/drawing/2014/main" id="{6F3E50A0-698D-43C8-A1ED-C240083B95FF}"/>
                </a:ext>
              </a:extLst>
            </p:cNvPr>
            <p:cNvSpPr txBox="1"/>
            <p:nvPr/>
          </p:nvSpPr>
          <p:spPr>
            <a:xfrm>
              <a:off x="4527581" y="5090427"/>
              <a:ext cx="1826109" cy="276999"/>
            </a:xfrm>
            <a:prstGeom prst="rect">
              <a:avLst/>
            </a:prstGeom>
            <a:noFill/>
          </p:spPr>
          <p:txBody>
            <a:bodyPr wrap="square" rtlCol="0">
              <a:spAutoFit/>
            </a:bodyPr>
            <a:lstStyle/>
            <a:p>
              <a:r>
                <a:rPr lang="en-US" sz="1200" dirty="0"/>
                <a:t>Transform skip flag</a:t>
              </a:r>
            </a:p>
          </p:txBody>
        </p:sp>
      </p:grpSp>
      <p:grpSp>
        <p:nvGrpSpPr>
          <p:cNvPr id="22" name="Group 21">
            <a:extLst>
              <a:ext uri="{FF2B5EF4-FFF2-40B4-BE49-F238E27FC236}">
                <a16:creationId xmlns:a16="http://schemas.microsoft.com/office/drawing/2014/main" id="{BE893F47-3C42-4082-979A-D03DEC0E4B3E}"/>
              </a:ext>
            </a:extLst>
          </p:cNvPr>
          <p:cNvGrpSpPr/>
          <p:nvPr/>
        </p:nvGrpSpPr>
        <p:grpSpPr>
          <a:xfrm>
            <a:off x="1038352" y="3729919"/>
            <a:ext cx="7057510" cy="487405"/>
            <a:chOff x="1172090" y="3962400"/>
            <a:chExt cx="7057510" cy="487405"/>
          </a:xfrm>
        </p:grpSpPr>
        <p:sp>
          <p:nvSpPr>
            <p:cNvPr id="26" name="Rectangle: Rounded Corners 25">
              <a:extLst>
                <a:ext uri="{FF2B5EF4-FFF2-40B4-BE49-F238E27FC236}">
                  <a16:creationId xmlns:a16="http://schemas.microsoft.com/office/drawing/2014/main" id="{6703CC29-8946-48D0-98E7-804F64A87C3C}"/>
                </a:ext>
              </a:extLst>
            </p:cNvPr>
            <p:cNvSpPr/>
            <p:nvPr/>
          </p:nvSpPr>
          <p:spPr bwMode="auto">
            <a:xfrm>
              <a:off x="5820290" y="3992605"/>
              <a:ext cx="1066800" cy="457200"/>
            </a:xfrm>
            <a:prstGeom prst="roundRect">
              <a:avLst/>
            </a:prstGeom>
            <a:ln w="22225">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cs typeface="Arial" charset="0"/>
                </a:rPr>
                <a:t>Entropy coding</a:t>
              </a:r>
            </a:p>
          </p:txBody>
        </p:sp>
        <p:cxnSp>
          <p:nvCxnSpPr>
            <p:cNvPr id="31" name="Straight Arrow Connector 30">
              <a:extLst>
                <a:ext uri="{FF2B5EF4-FFF2-40B4-BE49-F238E27FC236}">
                  <a16:creationId xmlns:a16="http://schemas.microsoft.com/office/drawing/2014/main" id="{9722B74F-EA85-45A8-938C-CADB4307369A}"/>
                </a:ext>
              </a:extLst>
            </p:cNvPr>
            <p:cNvCxnSpPr>
              <a:cxnSpLocks/>
            </p:cNvCxnSpPr>
            <p:nvPr/>
          </p:nvCxnSpPr>
          <p:spPr bwMode="auto">
            <a:xfrm flipV="1">
              <a:off x="6887090" y="4220429"/>
              <a:ext cx="990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2" name="TextBox 31">
              <a:extLst>
                <a:ext uri="{FF2B5EF4-FFF2-40B4-BE49-F238E27FC236}">
                  <a16:creationId xmlns:a16="http://schemas.microsoft.com/office/drawing/2014/main" id="{83F64EBD-2397-44AE-AF1D-DDDCDBF8CE71}"/>
                </a:ext>
              </a:extLst>
            </p:cNvPr>
            <p:cNvSpPr txBox="1"/>
            <p:nvPr/>
          </p:nvSpPr>
          <p:spPr>
            <a:xfrm>
              <a:off x="7247958" y="3962400"/>
              <a:ext cx="981642" cy="276999"/>
            </a:xfrm>
            <a:prstGeom prst="rect">
              <a:avLst/>
            </a:prstGeom>
            <a:noFill/>
          </p:spPr>
          <p:txBody>
            <a:bodyPr wrap="square" rtlCol="0">
              <a:spAutoFit/>
            </a:bodyPr>
            <a:lstStyle/>
            <a:p>
              <a:r>
                <a:rPr lang="en-US" sz="1200" dirty="0"/>
                <a:t>Bitstream</a:t>
              </a:r>
            </a:p>
          </p:txBody>
        </p:sp>
        <p:sp>
          <p:nvSpPr>
            <p:cNvPr id="36" name="TextBox 35">
              <a:extLst>
                <a:ext uri="{FF2B5EF4-FFF2-40B4-BE49-F238E27FC236}">
                  <a16:creationId xmlns:a16="http://schemas.microsoft.com/office/drawing/2014/main" id="{78A20ED0-74F4-4649-AD7B-EBEAAE32E02D}"/>
                </a:ext>
              </a:extLst>
            </p:cNvPr>
            <p:cNvSpPr txBox="1"/>
            <p:nvPr/>
          </p:nvSpPr>
          <p:spPr>
            <a:xfrm>
              <a:off x="1172090" y="3990521"/>
              <a:ext cx="981642" cy="276999"/>
            </a:xfrm>
            <a:prstGeom prst="rect">
              <a:avLst/>
            </a:prstGeom>
            <a:noFill/>
          </p:spPr>
          <p:txBody>
            <a:bodyPr wrap="square" rtlCol="0">
              <a:spAutoFit/>
            </a:bodyPr>
            <a:lstStyle/>
            <a:p>
              <a:r>
                <a:rPr lang="en-US" sz="1200" dirty="0"/>
                <a:t>Residual</a:t>
              </a:r>
            </a:p>
          </p:txBody>
        </p:sp>
        <p:cxnSp>
          <p:nvCxnSpPr>
            <p:cNvPr id="38" name="Straight Arrow Connector 37">
              <a:extLst>
                <a:ext uri="{FF2B5EF4-FFF2-40B4-BE49-F238E27FC236}">
                  <a16:creationId xmlns:a16="http://schemas.microsoft.com/office/drawing/2014/main" id="{3D3E68B0-B0F7-43A3-9809-3C9AEA55D8F7}"/>
                </a:ext>
              </a:extLst>
            </p:cNvPr>
            <p:cNvCxnSpPr>
              <a:cxnSpLocks/>
            </p:cNvCxnSpPr>
            <p:nvPr/>
          </p:nvCxnSpPr>
          <p:spPr bwMode="auto">
            <a:xfrm>
              <a:off x="1272073" y="4235314"/>
              <a:ext cx="4548217" cy="408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42" name="TextBox 41">
              <a:extLst>
                <a:ext uri="{FF2B5EF4-FFF2-40B4-BE49-F238E27FC236}">
                  <a16:creationId xmlns:a16="http://schemas.microsoft.com/office/drawing/2014/main" id="{C95DF60A-7733-49BB-95D4-B74D98BA9A3B}"/>
                </a:ext>
              </a:extLst>
            </p:cNvPr>
            <p:cNvSpPr txBox="1"/>
            <p:nvPr/>
          </p:nvSpPr>
          <p:spPr>
            <a:xfrm>
              <a:off x="2876938" y="3994082"/>
              <a:ext cx="1339937" cy="276999"/>
            </a:xfrm>
            <a:prstGeom prst="rect">
              <a:avLst/>
            </a:prstGeom>
            <a:noFill/>
          </p:spPr>
          <p:txBody>
            <a:bodyPr wrap="square" rtlCol="0">
              <a:spAutoFit/>
            </a:bodyPr>
            <a:lstStyle/>
            <a:p>
              <a:r>
                <a:rPr lang="en-US" sz="1200" dirty="0"/>
                <a:t>Transform skip</a:t>
              </a:r>
            </a:p>
          </p:txBody>
        </p:sp>
      </p:grpSp>
    </p:spTree>
    <p:extLst>
      <p:ext uri="{BB962C8B-B14F-4D97-AF65-F5344CB8AC3E}">
        <p14:creationId xmlns:p14="http://schemas.microsoft.com/office/powerpoint/2010/main" val="2674848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Experimental Results</a:t>
            </a:r>
          </a:p>
        </p:txBody>
      </p:sp>
      <p:sp>
        <p:nvSpPr>
          <p:cNvPr id="3" name="Content Placeholder 2"/>
          <p:cNvSpPr>
            <a:spLocks noGrp="1"/>
          </p:cNvSpPr>
          <p:nvPr>
            <p:ph idx="1"/>
          </p:nvPr>
        </p:nvSpPr>
        <p:spPr/>
        <p:txBody>
          <a:bodyPr/>
          <a:lstStyle/>
          <a:p>
            <a:pPr hangingPunct="0"/>
            <a:endParaRPr lang="en-US" dirty="0"/>
          </a:p>
          <a:p>
            <a:pPr hangingPunct="0"/>
            <a:r>
              <a:rPr lang="en-US" dirty="0"/>
              <a:t>Reference software: VTM-2.0.1, VTM configuration</a:t>
            </a:r>
          </a:p>
          <a:p>
            <a:pPr hangingPunct="0"/>
            <a:endParaRPr lang="en-US" dirty="0"/>
          </a:p>
          <a:p>
            <a:pPr hangingPunct="0"/>
            <a:r>
              <a:rPr lang="en-US" dirty="0"/>
              <a:t>Provided results to assess the proposed methods:</a:t>
            </a:r>
          </a:p>
          <a:p>
            <a:pPr hangingPunct="0"/>
            <a:endParaRPr lang="en-US" dirty="0"/>
          </a:p>
          <a:p>
            <a:endParaRPr lang="en-US" dirty="0"/>
          </a:p>
        </p:txBody>
      </p:sp>
      <p:graphicFrame>
        <p:nvGraphicFramePr>
          <p:cNvPr id="4" name="Table 3">
            <a:extLst>
              <a:ext uri="{FF2B5EF4-FFF2-40B4-BE49-F238E27FC236}">
                <a16:creationId xmlns:a16="http://schemas.microsoft.com/office/drawing/2014/main" id="{EBB3710A-3FA9-4F19-A341-9F04E354BB49}"/>
              </a:ext>
            </a:extLst>
          </p:cNvPr>
          <p:cNvGraphicFramePr>
            <a:graphicFrameLocks noGrp="1"/>
          </p:cNvGraphicFramePr>
          <p:nvPr>
            <p:extLst>
              <p:ext uri="{D42A27DB-BD31-4B8C-83A1-F6EECF244321}">
                <p14:modId xmlns:p14="http://schemas.microsoft.com/office/powerpoint/2010/main" val="943004376"/>
              </p:ext>
            </p:extLst>
          </p:nvPr>
        </p:nvGraphicFramePr>
        <p:xfrm>
          <a:off x="1676400" y="2667000"/>
          <a:ext cx="5539740" cy="2926080"/>
        </p:xfrm>
        <a:graphic>
          <a:graphicData uri="http://schemas.openxmlformats.org/drawingml/2006/table">
            <a:tbl>
              <a:tblPr firstRow="1" firstCol="1" bandRow="1">
                <a:tableStyleId>{5C22544A-7EE6-4342-B048-85BDC9FD1C3A}</a:tableStyleId>
              </a:tblPr>
              <a:tblGrid>
                <a:gridCol w="1463574">
                  <a:extLst>
                    <a:ext uri="{9D8B030D-6E8A-4147-A177-3AD203B41FA5}">
                      <a16:colId xmlns:a16="http://schemas.microsoft.com/office/drawing/2014/main" val="1497324819"/>
                    </a:ext>
                  </a:extLst>
                </a:gridCol>
                <a:gridCol w="899064">
                  <a:extLst>
                    <a:ext uri="{9D8B030D-6E8A-4147-A177-3AD203B41FA5}">
                      <a16:colId xmlns:a16="http://schemas.microsoft.com/office/drawing/2014/main" val="501385808"/>
                    </a:ext>
                  </a:extLst>
                </a:gridCol>
                <a:gridCol w="809080">
                  <a:extLst>
                    <a:ext uri="{9D8B030D-6E8A-4147-A177-3AD203B41FA5}">
                      <a16:colId xmlns:a16="http://schemas.microsoft.com/office/drawing/2014/main" val="3104850085"/>
                    </a:ext>
                  </a:extLst>
                </a:gridCol>
                <a:gridCol w="899064">
                  <a:extLst>
                    <a:ext uri="{9D8B030D-6E8A-4147-A177-3AD203B41FA5}">
                      <a16:colId xmlns:a16="http://schemas.microsoft.com/office/drawing/2014/main" val="3363210526"/>
                    </a:ext>
                  </a:extLst>
                </a:gridCol>
                <a:gridCol w="734479">
                  <a:extLst>
                    <a:ext uri="{9D8B030D-6E8A-4147-A177-3AD203B41FA5}">
                      <a16:colId xmlns:a16="http://schemas.microsoft.com/office/drawing/2014/main" val="2172391479"/>
                    </a:ext>
                  </a:extLst>
                </a:gridCol>
                <a:gridCol w="734479">
                  <a:extLst>
                    <a:ext uri="{9D8B030D-6E8A-4147-A177-3AD203B41FA5}">
                      <a16:colId xmlns:a16="http://schemas.microsoft.com/office/drawing/2014/main" val="4014813745"/>
                    </a:ext>
                  </a:extLst>
                </a:gridCol>
              </a:tblGrid>
              <a:tr h="161925">
                <a:tc>
                  <a:txBody>
                    <a:bodyPr/>
                    <a:lstStyle/>
                    <a:p>
                      <a:endParaRPr lang="en-US" sz="1600">
                        <a:effectLst/>
                        <a:latin typeface="Times New Roman" panose="02020603050405020304" pitchFamily="18" charset="0"/>
                      </a:endParaRPr>
                    </a:p>
                  </a:txBody>
                  <a:tcPr marL="68580" marR="68580" marT="0" marB="0" anchor="ctr"/>
                </a:tc>
                <a:tc gridSpan="5">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All Intra Main10 </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31104524"/>
                  </a:ext>
                </a:extLst>
              </a:tr>
              <a:tr h="161925">
                <a:tc>
                  <a:txBody>
                    <a:bodyPr/>
                    <a:lstStyle/>
                    <a:p>
                      <a:endParaRPr lang="en-US" sz="1600">
                        <a:effectLst/>
                        <a:latin typeface="Times New Roman" panose="02020603050405020304" pitchFamily="18" charset="0"/>
                      </a:endParaRPr>
                    </a:p>
                  </a:txBody>
                  <a:tcPr marL="68580" marR="68580" marT="0" marB="0" anchor="ctr"/>
                </a:tc>
                <a:tc gridSpan="5">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Over VTM-2.0.1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45139509"/>
                  </a:ext>
                </a:extLst>
              </a:tr>
              <a:tr h="161925">
                <a:tc>
                  <a:txBody>
                    <a:bodyPr/>
                    <a:lstStyle/>
                    <a:p>
                      <a:endParaRPr lang="en-US" sz="1600">
                        <a:effectLst/>
                        <a:latin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Y</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U</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V</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EncT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DecT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829270696"/>
                  </a:ext>
                </a:extLst>
              </a:tr>
              <a:tr h="161925">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A1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0.05%</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0.03%</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99%</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67683791"/>
                  </a:ext>
                </a:extLst>
              </a:tr>
              <a:tr h="161925">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A2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99%</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18988242"/>
                  </a:ext>
                </a:extLst>
              </a:tr>
              <a:tr h="161925">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B</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0.06%</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58206355"/>
                  </a:ext>
                </a:extLst>
              </a:tr>
              <a:tr h="161925">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C</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0.13%</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0.36%</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99%</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50639325"/>
                  </a:ext>
                </a:extLst>
              </a:tr>
              <a:tr h="161925">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E</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0.05%</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-0.06%</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79728761"/>
                  </a:ext>
                </a:extLst>
              </a:tr>
              <a:tr h="161925">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Overall </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0.05%</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0.09%</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738517075"/>
                  </a:ext>
                </a:extLst>
              </a:tr>
              <a:tr h="161925">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D</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0.21%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0.23%</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99%</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99%</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80390001"/>
                  </a:ext>
                </a:extLst>
              </a:tr>
              <a:tr h="161925">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F (optional)</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0.26%</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0.45%</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99%</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102%</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52210460"/>
                  </a:ext>
                </a:extLst>
              </a:tr>
            </a:tbl>
          </a:graphicData>
        </a:graphic>
      </p:graphicFrame>
    </p:spTree>
    <p:extLst>
      <p:ext uri="{BB962C8B-B14F-4D97-AF65-F5344CB8AC3E}">
        <p14:creationId xmlns:p14="http://schemas.microsoft.com/office/powerpoint/2010/main" val="3467438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Experimental Results</a:t>
            </a:r>
          </a:p>
        </p:txBody>
      </p:sp>
      <p:sp>
        <p:nvSpPr>
          <p:cNvPr id="3" name="Content Placeholder 2"/>
          <p:cNvSpPr>
            <a:spLocks noGrp="1"/>
          </p:cNvSpPr>
          <p:nvPr>
            <p:ph idx="1"/>
          </p:nvPr>
        </p:nvSpPr>
        <p:spPr>
          <a:xfrm>
            <a:off x="163512" y="904108"/>
            <a:ext cx="9132887" cy="5314950"/>
          </a:xfrm>
        </p:spPr>
        <p:txBody>
          <a:bodyPr/>
          <a:lstStyle/>
          <a:p>
            <a:pPr hangingPunct="0"/>
            <a:endParaRPr lang="en-US" dirty="0"/>
          </a:p>
          <a:p>
            <a:pPr hangingPunct="0"/>
            <a:r>
              <a:rPr lang="en-US" dirty="0"/>
              <a:t>Disable 2x2 chroma in intra slices + 2x2 chroma transform skip in inter slices</a:t>
            </a:r>
          </a:p>
          <a:p>
            <a:pPr hangingPunct="0"/>
            <a:endParaRPr lang="en-US" dirty="0"/>
          </a:p>
          <a:p>
            <a:endParaRPr lang="en-US" dirty="0"/>
          </a:p>
        </p:txBody>
      </p:sp>
      <p:graphicFrame>
        <p:nvGraphicFramePr>
          <p:cNvPr id="5" name="Table 4">
            <a:extLst>
              <a:ext uri="{FF2B5EF4-FFF2-40B4-BE49-F238E27FC236}">
                <a16:creationId xmlns:a16="http://schemas.microsoft.com/office/drawing/2014/main" id="{A0E66C3F-2567-4AD4-BE52-8016BD093124}"/>
              </a:ext>
            </a:extLst>
          </p:cNvPr>
          <p:cNvGraphicFramePr>
            <a:graphicFrameLocks noGrp="1"/>
          </p:cNvGraphicFramePr>
          <p:nvPr>
            <p:extLst>
              <p:ext uri="{D42A27DB-BD31-4B8C-83A1-F6EECF244321}">
                <p14:modId xmlns:p14="http://schemas.microsoft.com/office/powerpoint/2010/main" val="1354087279"/>
              </p:ext>
            </p:extLst>
          </p:nvPr>
        </p:nvGraphicFramePr>
        <p:xfrm>
          <a:off x="1066800" y="1767840"/>
          <a:ext cx="7238999" cy="4480560"/>
        </p:xfrm>
        <a:graphic>
          <a:graphicData uri="http://schemas.openxmlformats.org/drawingml/2006/table">
            <a:tbl>
              <a:tblPr firstRow="1" firstCol="1" bandRow="1">
                <a:tableStyleId>{5C22544A-7EE6-4342-B048-85BDC9FD1C3A}</a:tableStyleId>
              </a:tblPr>
              <a:tblGrid>
                <a:gridCol w="1912512">
                  <a:extLst>
                    <a:ext uri="{9D8B030D-6E8A-4147-A177-3AD203B41FA5}">
                      <a16:colId xmlns:a16="http://schemas.microsoft.com/office/drawing/2014/main" val="946385757"/>
                    </a:ext>
                  </a:extLst>
                </a:gridCol>
                <a:gridCol w="1149717">
                  <a:extLst>
                    <a:ext uri="{9D8B030D-6E8A-4147-A177-3AD203B41FA5}">
                      <a16:colId xmlns:a16="http://schemas.microsoft.com/office/drawing/2014/main" val="239709661"/>
                    </a:ext>
                  </a:extLst>
                </a:gridCol>
                <a:gridCol w="1149717">
                  <a:extLst>
                    <a:ext uri="{9D8B030D-6E8A-4147-A177-3AD203B41FA5}">
                      <a16:colId xmlns:a16="http://schemas.microsoft.com/office/drawing/2014/main" val="3831842570"/>
                    </a:ext>
                  </a:extLst>
                </a:gridCol>
                <a:gridCol w="1149717">
                  <a:extLst>
                    <a:ext uri="{9D8B030D-6E8A-4147-A177-3AD203B41FA5}">
                      <a16:colId xmlns:a16="http://schemas.microsoft.com/office/drawing/2014/main" val="3423757221"/>
                    </a:ext>
                  </a:extLst>
                </a:gridCol>
                <a:gridCol w="938668">
                  <a:extLst>
                    <a:ext uri="{9D8B030D-6E8A-4147-A177-3AD203B41FA5}">
                      <a16:colId xmlns:a16="http://schemas.microsoft.com/office/drawing/2014/main" val="998549571"/>
                    </a:ext>
                  </a:extLst>
                </a:gridCol>
                <a:gridCol w="938668">
                  <a:extLst>
                    <a:ext uri="{9D8B030D-6E8A-4147-A177-3AD203B41FA5}">
                      <a16:colId xmlns:a16="http://schemas.microsoft.com/office/drawing/2014/main" val="1071401209"/>
                    </a:ext>
                  </a:extLst>
                </a:gridCol>
              </a:tblGrid>
              <a:tr h="193673">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 Main 10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38322597"/>
                  </a:ext>
                </a:extLst>
              </a:tr>
              <a:tr h="193673">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err="1">
                          <a:effectLst/>
                        </a:rPr>
                        <a:t>DecT</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580950215"/>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59298726"/>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71340949"/>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61818910"/>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0.32%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0.50%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75896512"/>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4259773"/>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67825145"/>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0.40%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0.43%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98%</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85207834"/>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F (optional)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0.02%</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0.33%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0.44%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891492"/>
                  </a:ext>
                </a:extLst>
              </a:tr>
              <a:tr h="193673">
                <a:tc>
                  <a:txBody>
                    <a:bodyPr/>
                    <a:lstStyle/>
                    <a:p>
                      <a:endParaRPr lang="en-US" sz="1400">
                        <a:effectLst/>
                        <a:latin typeface="Times New Roman" panose="02020603050405020304" pitchFamily="18" charset="0"/>
                      </a:endParaRPr>
                    </a:p>
                  </a:txBody>
                  <a:tcPr marL="68580" marR="68580" marT="0" marB="0" anchor="ctr"/>
                </a:tc>
                <a:tc>
                  <a:txBody>
                    <a:bodyPr/>
                    <a:lstStyle/>
                    <a:p>
                      <a:endParaRPr lang="en-US" sz="1400">
                        <a:effectLst/>
                        <a:latin typeface="Times New Roman" panose="02020603050405020304" pitchFamily="18" charset="0"/>
                      </a:endParaRPr>
                    </a:p>
                  </a:txBody>
                  <a:tcPr marL="68580" marR="68580" marT="0" marB="0" anchor="b"/>
                </a:tc>
                <a:tc>
                  <a:txBody>
                    <a:bodyPr/>
                    <a:lstStyle/>
                    <a:p>
                      <a:endParaRPr lang="en-US" sz="1400">
                        <a:effectLst/>
                        <a:latin typeface="Times New Roman" panose="02020603050405020304" pitchFamily="18" charset="0"/>
                      </a:endParaRPr>
                    </a:p>
                  </a:txBody>
                  <a:tcPr marL="68580" marR="68580" marT="0" marB="0" anchor="b"/>
                </a:tc>
                <a:tc>
                  <a:txBody>
                    <a:bodyPr/>
                    <a:lstStyle/>
                    <a:p>
                      <a:endParaRPr lang="en-US" sz="1400">
                        <a:effectLst/>
                        <a:latin typeface="Times New Roman" panose="02020603050405020304" pitchFamily="18" charset="0"/>
                      </a:endParaRPr>
                    </a:p>
                  </a:txBody>
                  <a:tcPr marL="68580" marR="68580" marT="0" marB="0" anchor="b"/>
                </a:tc>
                <a:tc>
                  <a:txBody>
                    <a:bodyPr/>
                    <a:lstStyle/>
                    <a:p>
                      <a:endParaRPr lang="en-US" sz="1400">
                        <a:effectLst/>
                        <a:latin typeface="Times New Roman" panose="02020603050405020304" pitchFamily="18" charset="0"/>
                      </a:endParaRPr>
                    </a:p>
                  </a:txBody>
                  <a:tcPr marL="68580" marR="68580" marT="0" marB="0" anchor="b"/>
                </a:tc>
                <a:tc>
                  <a:txBody>
                    <a:bodyPr/>
                    <a:lstStyle/>
                    <a:p>
                      <a:endParaRPr lang="en-US" sz="1400">
                        <a:effectLst/>
                        <a:latin typeface="Times New Roman" panose="02020603050405020304" pitchFamily="18" charset="0"/>
                      </a:endParaRPr>
                    </a:p>
                  </a:txBody>
                  <a:tcPr marL="68580" marR="68580" marT="0" marB="0" anchor="b"/>
                </a:tc>
                <a:extLst>
                  <a:ext uri="{0D108BD9-81ED-4DB2-BD59-A6C34878D82A}">
                    <a16:rowId xmlns:a16="http://schemas.microsoft.com/office/drawing/2014/main" val="3744095935"/>
                  </a:ext>
                </a:extLst>
              </a:tr>
              <a:tr h="193673">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Low delay B Main10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69256753"/>
                  </a:ext>
                </a:extLst>
              </a:tr>
              <a:tr h="193673">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Y</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err="1">
                          <a:effectLst/>
                        </a:rPr>
                        <a:t>DecT</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66835704"/>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42093106"/>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33815565"/>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119%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38581393"/>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0.28%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60714525"/>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-0.63%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-0.81%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84809717"/>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141782086"/>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0.75%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0.30%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779130347"/>
                  </a:ext>
                </a:extLst>
              </a:tr>
              <a:tr h="193673">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F (optional)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0.36%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0.60%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99%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68291885"/>
                  </a:ext>
                </a:extLst>
              </a:tr>
            </a:tbl>
          </a:graphicData>
        </a:graphic>
      </p:graphicFrame>
    </p:spTree>
    <p:extLst>
      <p:ext uri="{BB962C8B-B14F-4D97-AF65-F5344CB8AC3E}">
        <p14:creationId xmlns:p14="http://schemas.microsoft.com/office/powerpoint/2010/main" val="3616694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a:t>
            </a:r>
          </a:p>
        </p:txBody>
      </p:sp>
      <p:sp>
        <p:nvSpPr>
          <p:cNvPr id="3" name="Content Placeholder 2"/>
          <p:cNvSpPr>
            <a:spLocks noGrp="1"/>
          </p:cNvSpPr>
          <p:nvPr>
            <p:ph idx="1"/>
          </p:nvPr>
        </p:nvSpPr>
        <p:spPr/>
        <p:txBody>
          <a:bodyPr/>
          <a:lstStyle/>
          <a:p>
            <a:endParaRPr lang="en-US" dirty="0"/>
          </a:p>
          <a:p>
            <a:pPr>
              <a:lnSpc>
                <a:spcPct val="200000"/>
              </a:lnSpc>
            </a:pPr>
            <a:r>
              <a:rPr lang="en-US" dirty="0"/>
              <a:t>Two proposed techniques for simplification 2x2 chroma blocks</a:t>
            </a:r>
          </a:p>
          <a:p>
            <a:pPr lvl="1">
              <a:lnSpc>
                <a:spcPct val="200000"/>
              </a:lnSpc>
            </a:pPr>
            <a:r>
              <a:rPr lang="en-US" dirty="0"/>
              <a:t>Disable 2x2 chroma in intra slice</a:t>
            </a:r>
          </a:p>
          <a:p>
            <a:pPr lvl="1" hangingPunct="0">
              <a:lnSpc>
                <a:spcPct val="200000"/>
              </a:lnSpc>
            </a:pPr>
            <a:r>
              <a:rPr lang="en-CA" dirty="0"/>
              <a:t>Transform skip is forced to 2x2 chroma block in inter slices</a:t>
            </a:r>
          </a:p>
          <a:p>
            <a:pPr lvl="1" hangingPunct="0"/>
            <a:endParaRPr lang="en-CA" dirty="0"/>
          </a:p>
          <a:p>
            <a:pPr lvl="1" hangingPunct="0"/>
            <a:endParaRPr lang="en-CA" dirty="0"/>
          </a:p>
          <a:p>
            <a:pPr lvl="1" hangingPunct="0"/>
            <a:endParaRPr lang="en-CA" dirty="0"/>
          </a:p>
          <a:p>
            <a:pPr lvl="1"/>
            <a:endParaRPr lang="en-US" dirty="0"/>
          </a:p>
        </p:txBody>
      </p:sp>
    </p:spTree>
    <p:extLst>
      <p:ext uri="{BB962C8B-B14F-4D97-AF65-F5344CB8AC3E}">
        <p14:creationId xmlns:p14="http://schemas.microsoft.com/office/powerpoint/2010/main" val="2144014796"/>
      </p:ext>
    </p:extLst>
  </p:cSld>
  <p:clrMapOvr>
    <a:masterClrMapping/>
  </p:clrMapOvr>
</p:sld>
</file>

<file path=ppt/theme/theme1.xml><?xml version="1.0" encoding="utf-8"?>
<a:theme xmlns:a="http://schemas.openxmlformats.org/drawingml/2006/main" name="JCTVC-D257">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topics_8th_JCTVC_2011_12</Template>
  <TotalTime>8140</TotalTime>
  <Words>477</Words>
  <Application>Microsoft Office PowerPoint</Application>
  <PresentationFormat>On-screen Show (4:3)</PresentationFormat>
  <Paragraphs>227</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Lucida Grande</vt:lpstr>
      <vt:lpstr>Times New Roman</vt:lpstr>
      <vt:lpstr>Wingdings</vt:lpstr>
      <vt:lpstr>JCTVC-D257</vt:lpstr>
      <vt:lpstr>CE6-related:Transform skip for 2x2 chroma blocks and disable 2x2 chroma blocks in intra slices</vt:lpstr>
      <vt:lpstr>Introduction</vt:lpstr>
      <vt:lpstr>Proposed</vt:lpstr>
      <vt:lpstr>Experimental Results</vt:lpstr>
      <vt:lpstr>Experimental Results</vt:lpstr>
      <vt:lpstr>Conclusions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Vadim Seregin</dc:creator>
  <cp:lastModifiedBy>Luong Pham Van</cp:lastModifiedBy>
  <cp:revision>368</cp:revision>
  <dcterms:created xsi:type="dcterms:W3CDTF">2011-12-07T01:29:30Z</dcterms:created>
  <dcterms:modified xsi:type="dcterms:W3CDTF">2018-09-30T21:38:49Z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423574391</vt:i4>
  </property>
  <property fmtid="{D5CDD505-2E9C-101B-9397-08002B2CF9AE}" pid="3" name="_NewReviewCycle">
    <vt:lpwstr/>
  </property>
  <property fmtid="{D5CDD505-2E9C-101B-9397-08002B2CF9AE}" pid="4" name="_EmailSubject">
    <vt:lpwstr>Intra MC</vt:lpwstr>
  </property>
  <property fmtid="{D5CDD505-2E9C-101B-9397-08002B2CF9AE}" pid="5" name="_AuthorEmail">
    <vt:lpwstr>cpang@qti.qualcomm.com</vt:lpwstr>
  </property>
  <property fmtid="{D5CDD505-2E9C-101B-9397-08002B2CF9AE}" pid="6" name="_AuthorEmailDisplayName">
    <vt:lpwstr>Pang, Chao</vt:lpwstr>
  </property>
  <property fmtid="{D5CDD505-2E9C-101B-9397-08002B2CF9AE}" pid="7" name="_PreviousAdHocReviewCycleID">
    <vt:i4>861242673</vt:i4>
  </property>
</Properties>
</file>