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3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71" r:id="rId9"/>
    <p:sldId id="262" r:id="rId10"/>
    <p:sldId id="263" r:id="rId11"/>
  </p:sldIdLst>
  <p:sldSz cx="12192000" cy="6858000"/>
  <p:notesSz cx="6805613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D4FDCCA-A216-4EE3-B6DD-6638EF89744B}">
  <a:tblStyle styleId="{5D4FDCCA-A216-4EE3-B6DD-6638EF89744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585" autoAdjust="0"/>
  </p:normalViewPr>
  <p:slideViewPr>
    <p:cSldViewPr snapToGrid="0">
      <p:cViewPr varScale="1">
        <p:scale>
          <a:sx n="51" d="100"/>
          <a:sy n="51" d="100"/>
        </p:scale>
        <p:origin x="116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4939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9" name="Google Shape;169;p12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2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2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42f80382d5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42f80382d5_0_8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00" cy="391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/>
            <a:endParaRPr lang="en-US" altLang="zh-TW" b="0" dirty="0">
              <a:effectLst/>
            </a:endParaRPr>
          </a:p>
        </p:txBody>
      </p:sp>
      <p:sp>
        <p:nvSpPr>
          <p:cNvPr id="125" name="Google Shape;125;g42f80382d5_0_8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00" cy="498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431038cb1b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431038cb1b_1_6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00" cy="391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/>
            <a:endParaRPr dirty="0"/>
          </a:p>
        </p:txBody>
      </p:sp>
      <p:sp>
        <p:nvSpPr>
          <p:cNvPr id="133" name="Google Shape;133;g431038cb1b_1_6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00" cy="498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43842fffdf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43842fffdf_1_15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00" cy="391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141" name="Google Shape;141;g43842fffdf_1_15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00" cy="498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31038cb1b_1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431038cb1b_1_44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00" cy="391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151" name="Google Shape;151;g431038cb1b_1_44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00" cy="498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321c9e485_1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4321c9e485_1_56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00" cy="391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1" name="Google Shape;161;g4321c9e485_1_56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00" cy="498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4321c9e485_1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00" cy="3354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4321c9e485_1_68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00" cy="391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g4321c9e485_1_68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00" cy="498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11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1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3" name="Google Shape;23;p2"/>
          <p:cNvPicPr preferRelativeResize="0"/>
          <p:nvPr/>
        </p:nvPicPr>
        <p:blipFill rotWithShape="1">
          <a:blip r:embed="rId2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標題投影片">
  <p:cSld name="1_標題投影片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4178301" y="5895975"/>
            <a:ext cx="382270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7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ctrTitle"/>
          </p:nvPr>
        </p:nvSpPr>
        <p:spPr>
          <a:xfrm>
            <a:off x="1013790" y="1787744"/>
            <a:ext cx="10164417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5000">
                <a:solidFill>
                  <a:schemeClr val="dk2"/>
                </a:solidFill>
              </a:rPr>
              <a:t>JVET-K0389</a:t>
            </a:r>
            <a:endParaRPr sz="5000">
              <a:solidFill>
                <a:schemeClr val="dk2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5000">
                <a:solidFill>
                  <a:schemeClr val="dk2"/>
                </a:solidFill>
              </a:rPr>
              <a:t>CE4-related: Control point MV offset for Affine merge mode</a:t>
            </a:r>
            <a:endParaRPr sz="50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7"/>
          <p:cNvSpPr txBox="1">
            <a:spLocks noGrp="1"/>
          </p:cNvSpPr>
          <p:nvPr>
            <p:ph type="subTitle" idx="1"/>
          </p:nvPr>
        </p:nvSpPr>
        <p:spPr>
          <a:xfrm>
            <a:off x="1523998" y="397647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3600" b="1">
                <a:solidFill>
                  <a:srgbClr val="28AECF"/>
                </a:solidFill>
              </a:rPr>
              <a:t>Yu-Chiao Yang</a:t>
            </a:r>
            <a:r>
              <a:rPr lang="en-US" sz="3600" b="1" i="0" u="none" strike="noStrike" cap="none">
                <a:solidFill>
                  <a:srgbClr val="28AECF"/>
                </a:solidFill>
                <a:latin typeface="Calibri"/>
                <a:ea typeface="Calibri"/>
                <a:cs typeface="Calibri"/>
                <a:sym typeface="Calibri"/>
              </a:rPr>
              <a:t>, Yao-Jen Chang</a:t>
            </a:r>
            <a:endParaRPr/>
          </a:p>
          <a:p>
            <a: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28AEC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/>
              <a:t>Macao, China</a:t>
            </a:r>
            <a:endParaRPr/>
          </a:p>
          <a:p>
            <a: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/>
              <a:t>Oct.</a:t>
            </a: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2018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8AEC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72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Thank you!</a:t>
            </a:r>
            <a:endParaRPr sz="7200" b="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dirty="0"/>
              <a:t>Affine Merge Common Base</a:t>
            </a:r>
            <a:endParaRPr sz="44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8"/>
          <p:cNvSpPr txBox="1">
            <a:spLocks noGrp="1"/>
          </p:cNvSpPr>
          <p:nvPr>
            <p:ph type="body" idx="1"/>
          </p:nvPr>
        </p:nvSpPr>
        <p:spPr>
          <a:xfrm>
            <a:off x="531450" y="941850"/>
            <a:ext cx="11129100" cy="56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1" indent="-4064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US" sz="2800"/>
              <a:t>Affine merge mode derives control point MVs (CPMVs) based on the MV information of the neighboring blocks </a:t>
            </a:r>
            <a:endParaRPr sz="2800"/>
          </a:p>
          <a:p>
            <a:pPr marL="457200" marR="0" lvl="1" indent="-4064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US" sz="2800"/>
              <a:t>Affine merge common base (CE4.2.1) includes 5 spatially inherited candidates and 10 constructed candidates:</a:t>
            </a:r>
            <a:endParaRPr sz="2800"/>
          </a:p>
          <a:p>
            <a:pPr marL="914400" marR="0" lvl="1" indent="-37084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Calibri"/>
              <a:buChar char="➢"/>
            </a:pPr>
            <a:r>
              <a:rPr lang="en-US" b="1">
                <a:solidFill>
                  <a:srgbClr val="FF0000"/>
                </a:solidFill>
              </a:rPr>
              <a:t>Affine merge list size = 5</a:t>
            </a:r>
            <a:endParaRPr b="1">
              <a:solidFill>
                <a:srgbClr val="FF0000"/>
              </a:solidFill>
            </a:endParaRPr>
          </a:p>
          <a:p>
            <a:pPr marL="914400" marR="0" lvl="1" indent="-37084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➢"/>
            </a:pPr>
            <a:r>
              <a:rPr lang="en-US"/>
              <a:t>Inherited </a:t>
            </a:r>
            <a:r>
              <a:rPr lang="en-US">
                <a:solidFill>
                  <a:srgbClr val="000000"/>
                </a:solidFill>
              </a:rPr>
              <a:t>candidates (5):</a:t>
            </a:r>
            <a:endParaRPr>
              <a:solidFill>
                <a:srgbClr val="000000"/>
              </a:solidFill>
            </a:endParaRPr>
          </a:p>
          <a:p>
            <a:pPr marL="1371600" marR="0" lvl="2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Char char="•"/>
            </a:pPr>
            <a:r>
              <a:rPr lang="en-US" sz="2400">
                <a:solidFill>
                  <a:srgbClr val="000000"/>
                </a:solidFill>
              </a:rPr>
              <a:t>{L, A, AR, LB, AL}</a:t>
            </a:r>
            <a:endParaRPr sz="2400">
              <a:solidFill>
                <a:srgbClr val="000000"/>
              </a:solidFill>
            </a:endParaRPr>
          </a:p>
          <a:p>
            <a:pPr marL="914400" lvl="1" indent="-3708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Char char="➢"/>
            </a:pPr>
            <a:r>
              <a:rPr lang="en-US">
                <a:solidFill>
                  <a:srgbClr val="000000"/>
                </a:solidFill>
              </a:rPr>
              <a:t>Constructed candidates (10): </a:t>
            </a:r>
            <a:endParaRPr>
              <a:solidFill>
                <a:srgbClr val="000000"/>
              </a:solidFill>
            </a:endParaRPr>
          </a:p>
          <a:p>
            <a:pPr marL="1371600" marR="0" lvl="2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>
                <a:solidFill>
                  <a:srgbClr val="000000"/>
                </a:solidFill>
              </a:rPr>
              <a:t>{CP1, CP2, CP3}, {CP1, CP2, CP4}, {CP1, CP3, CP4}, {CP2, CP3, CP4}, {CP1, CP2}, {CP2, CP3}, {CP1, CP4}, {CP1, CP</a:t>
            </a:r>
            <a:r>
              <a:rPr lang="en-US" sz="2400"/>
              <a:t>3}, {CP2, CP4}, {CP3, CP4}</a:t>
            </a:r>
            <a:endParaRPr sz="2400" i="0" u="none" strike="noStrike" cap="none">
              <a:solidFill>
                <a:schemeClr val="dk1"/>
              </a:solidFill>
            </a:endParaRPr>
          </a:p>
        </p:txBody>
      </p:sp>
      <p:sp>
        <p:nvSpPr>
          <p:cNvPr id="119" name="Google Shape;119;p1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72575" y="2549801"/>
            <a:ext cx="2668975" cy="230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Proposed Affine CPMV offset candidates</a:t>
            </a:r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body" idx="1"/>
          </p:nvPr>
        </p:nvSpPr>
        <p:spPr>
          <a:xfrm>
            <a:off x="641450" y="1117975"/>
            <a:ext cx="11141400" cy="51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Calibri"/>
              <a:buChar char="•"/>
            </a:pPr>
            <a:r>
              <a:rPr lang="en-US" dirty="0"/>
              <a:t>An Affine merge candidate is generated by adding the same </a:t>
            </a:r>
            <a:r>
              <a:rPr lang="en-US" dirty="0" err="1"/>
              <a:t>MVoffset</a:t>
            </a:r>
            <a:r>
              <a:rPr lang="en-US" dirty="0"/>
              <a:t> to each CPMV of the first Affine merge candidate.</a:t>
            </a:r>
            <a:endParaRPr dirty="0"/>
          </a:p>
          <a:p>
            <a:pPr marL="914400" lvl="1" indent="-37084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Char char="➢"/>
            </a:pPr>
            <a:r>
              <a:rPr lang="en-US" dirty="0" err="1">
                <a:solidFill>
                  <a:srgbClr val="000000"/>
                </a:solidFill>
              </a:rPr>
              <a:t>MVoffset</a:t>
            </a:r>
            <a:r>
              <a:rPr lang="en-US" dirty="0">
                <a:solidFill>
                  <a:srgbClr val="000000"/>
                </a:solidFill>
              </a:rPr>
              <a:t> could be any element shown in the following set: </a:t>
            </a: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0000"/>
                </a:solidFill>
              </a:rPr>
              <a:t>          { (M, 0), (0, M), (-M</a:t>
            </a:r>
            <a:r>
              <a:rPr lang="en-US" sz="2400" dirty="0"/>
              <a:t>, 0), (0, -M), (-M, -M), (M, -M), (M, M), (-M, M) }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 dirty="0"/>
              <a:t>		where M could be 4, 8, etc.</a:t>
            </a:r>
            <a:endParaRPr sz="2400" dirty="0"/>
          </a:p>
          <a:p>
            <a:pPr marL="914400" lvl="1" indent="-37084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Calibri"/>
              <a:buChar char="➢"/>
            </a:pPr>
            <a:r>
              <a:rPr lang="en-US" dirty="0"/>
              <a:t>If List 0 and List 1 on the </a:t>
            </a:r>
            <a:r>
              <a:rPr lang="en-US" b="1" u="sng" dirty="0">
                <a:solidFill>
                  <a:srgbClr val="FF0000"/>
                </a:solidFill>
              </a:rPr>
              <a:t>same </a:t>
            </a:r>
            <a:r>
              <a:rPr lang="en-US" dirty="0"/>
              <a:t>direction:</a:t>
            </a:r>
            <a:endParaRPr dirty="0"/>
          </a:p>
          <a:p>
            <a:pPr marL="1371600" lvl="2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Calibri"/>
              <a:buChar char="•"/>
            </a:pPr>
            <a:r>
              <a:rPr lang="en-US" sz="2400" dirty="0" err="1"/>
              <a:t>MVnew</a:t>
            </a:r>
            <a:r>
              <a:rPr lang="en-US" sz="2400" dirty="0"/>
              <a:t>(L0), </a:t>
            </a:r>
            <a:r>
              <a:rPr lang="en-US" sz="2400" dirty="0" err="1"/>
              <a:t>i</a:t>
            </a:r>
            <a:r>
              <a:rPr lang="en-US" sz="2400" dirty="0"/>
              <a:t> = </a:t>
            </a:r>
            <a:r>
              <a:rPr lang="en-US" sz="2400" dirty="0" err="1"/>
              <a:t>MVold</a:t>
            </a:r>
            <a:r>
              <a:rPr lang="en-US" sz="2400" dirty="0"/>
              <a:t>(L0) + </a:t>
            </a:r>
            <a:r>
              <a:rPr lang="en-US" sz="2400" dirty="0" err="1"/>
              <a:t>MVoffset</a:t>
            </a:r>
            <a:r>
              <a:rPr lang="en-US" sz="2400" dirty="0"/>
              <a:t>(</a:t>
            </a:r>
            <a:r>
              <a:rPr lang="en-US" sz="2400" dirty="0" err="1"/>
              <a:t>i</a:t>
            </a:r>
            <a:r>
              <a:rPr lang="en-US" sz="2400" dirty="0"/>
              <a:t>)</a:t>
            </a:r>
            <a:endParaRPr sz="2400" dirty="0"/>
          </a:p>
          <a:p>
            <a:pPr marL="1371600" lvl="2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Times New Roman"/>
              <a:buChar char="•"/>
            </a:pPr>
            <a:r>
              <a:rPr lang="en-US" sz="2400" dirty="0" err="1"/>
              <a:t>MVnew</a:t>
            </a:r>
            <a:r>
              <a:rPr lang="en-US" sz="2400" dirty="0"/>
              <a:t>(L1), </a:t>
            </a:r>
            <a:r>
              <a:rPr lang="en-US" sz="2400" dirty="0" err="1"/>
              <a:t>i</a:t>
            </a:r>
            <a:r>
              <a:rPr lang="en-US" sz="2400" dirty="0"/>
              <a:t> = </a:t>
            </a:r>
            <a:r>
              <a:rPr lang="en-US" sz="2400" dirty="0" err="1"/>
              <a:t>MVold</a:t>
            </a:r>
            <a:r>
              <a:rPr lang="en-US" sz="2400" dirty="0"/>
              <a:t>(L1) </a:t>
            </a:r>
            <a:r>
              <a:rPr lang="en-US" sz="2400" b="1" dirty="0">
                <a:solidFill>
                  <a:srgbClr val="FF0000"/>
                </a:solidFill>
              </a:rPr>
              <a:t>+ </a:t>
            </a:r>
            <a:r>
              <a:rPr lang="en-US" sz="2400" b="1" dirty="0" err="1">
                <a:solidFill>
                  <a:srgbClr val="FF0000"/>
                </a:solidFill>
              </a:rPr>
              <a:t>MVoffset</a:t>
            </a:r>
            <a:r>
              <a:rPr lang="en-US" sz="2400" b="1" dirty="0">
                <a:solidFill>
                  <a:srgbClr val="FF0000"/>
                </a:solidFill>
              </a:rPr>
              <a:t>(</a:t>
            </a:r>
            <a:r>
              <a:rPr lang="en-US" sz="2400" b="1" dirty="0" err="1">
                <a:solidFill>
                  <a:srgbClr val="FF0000"/>
                </a:solidFill>
              </a:rPr>
              <a:t>i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  <a:endParaRPr sz="2400" b="1" dirty="0">
              <a:solidFill>
                <a:srgbClr val="FF0000"/>
              </a:solidFill>
            </a:endParaRPr>
          </a:p>
          <a:p>
            <a:pPr marL="914400" lvl="1" indent="-37084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Calibri"/>
              <a:buChar char="➢"/>
            </a:pPr>
            <a:r>
              <a:rPr lang="en-US" dirty="0"/>
              <a:t>If List 0 and List 1 on the </a:t>
            </a:r>
            <a:r>
              <a:rPr lang="en-US" b="1" u="sng" dirty="0">
                <a:solidFill>
                  <a:srgbClr val="FF0000"/>
                </a:solidFill>
              </a:rPr>
              <a:t>opposite </a:t>
            </a:r>
            <a:r>
              <a:rPr lang="en-US" dirty="0"/>
              <a:t>direction:</a:t>
            </a:r>
            <a:endParaRPr dirty="0"/>
          </a:p>
          <a:p>
            <a:pPr marL="1371600" lvl="2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Calibri"/>
              <a:buChar char="•"/>
            </a:pPr>
            <a:r>
              <a:rPr lang="en-US" sz="2400" dirty="0" err="1"/>
              <a:t>MVnew</a:t>
            </a:r>
            <a:r>
              <a:rPr lang="en-US" sz="2400" dirty="0"/>
              <a:t>(L0), </a:t>
            </a:r>
            <a:r>
              <a:rPr lang="en-US" sz="2400" dirty="0" err="1"/>
              <a:t>i</a:t>
            </a:r>
            <a:r>
              <a:rPr lang="en-US" sz="2400" dirty="0"/>
              <a:t> = </a:t>
            </a:r>
            <a:r>
              <a:rPr lang="en-US" sz="2400" dirty="0" err="1"/>
              <a:t>MVold</a:t>
            </a:r>
            <a:r>
              <a:rPr lang="en-US" sz="2400" dirty="0"/>
              <a:t>(L0) + </a:t>
            </a:r>
            <a:r>
              <a:rPr lang="en-US" sz="2400" dirty="0" err="1"/>
              <a:t>MVoffset</a:t>
            </a:r>
            <a:r>
              <a:rPr lang="en-US" sz="2400" dirty="0"/>
              <a:t>(</a:t>
            </a:r>
            <a:r>
              <a:rPr lang="en-US" sz="2400" dirty="0" err="1"/>
              <a:t>i</a:t>
            </a:r>
            <a:r>
              <a:rPr lang="en-US" sz="2400" dirty="0"/>
              <a:t>)</a:t>
            </a:r>
            <a:endParaRPr sz="2400" dirty="0"/>
          </a:p>
          <a:p>
            <a:pPr marL="1371600" lvl="2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Times New Roman"/>
              <a:buChar char="•"/>
            </a:pPr>
            <a:r>
              <a:rPr lang="en-US" sz="2400" dirty="0" err="1"/>
              <a:t>MVnew</a:t>
            </a:r>
            <a:r>
              <a:rPr lang="en-US" sz="2400" dirty="0"/>
              <a:t>(L1), </a:t>
            </a:r>
            <a:r>
              <a:rPr lang="en-US" sz="2400" dirty="0" err="1"/>
              <a:t>i</a:t>
            </a:r>
            <a:r>
              <a:rPr lang="en-US" sz="2400" dirty="0"/>
              <a:t> = </a:t>
            </a:r>
            <a:r>
              <a:rPr lang="en-US" sz="2400" dirty="0" err="1"/>
              <a:t>MVold</a:t>
            </a:r>
            <a:r>
              <a:rPr lang="en-US" sz="2400" dirty="0"/>
              <a:t>(L1) </a:t>
            </a:r>
            <a:r>
              <a:rPr lang="en-US" sz="2400" b="1" dirty="0">
                <a:solidFill>
                  <a:srgbClr val="FF0000"/>
                </a:solidFill>
              </a:rPr>
              <a:t>- </a:t>
            </a:r>
            <a:r>
              <a:rPr lang="en-US" sz="2400" b="1" dirty="0" err="1">
                <a:solidFill>
                  <a:srgbClr val="FF0000"/>
                </a:solidFill>
              </a:rPr>
              <a:t>MVoffset</a:t>
            </a:r>
            <a:r>
              <a:rPr lang="en-US" sz="2400" b="1" dirty="0">
                <a:solidFill>
                  <a:srgbClr val="FF0000"/>
                </a:solidFill>
              </a:rPr>
              <a:t>(</a:t>
            </a:r>
            <a:r>
              <a:rPr lang="en-US" sz="2400" b="1" dirty="0" err="1">
                <a:solidFill>
                  <a:srgbClr val="FF0000"/>
                </a:solidFill>
              </a:rPr>
              <a:t>i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  <a:endParaRPr sz="2400" b="1" dirty="0">
              <a:solidFill>
                <a:srgbClr val="FF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29" name="Google Shape;129;p1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Summary of experiments</a:t>
            </a:r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body" idx="1"/>
          </p:nvPr>
        </p:nvSpPr>
        <p:spPr>
          <a:xfrm>
            <a:off x="614250" y="3608479"/>
            <a:ext cx="10963500" cy="236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All implementations on top of Affine merge common base (CE4.2.1)</a:t>
            </a:r>
            <a:endParaRPr sz="2400" dirty="0">
              <a:solidFill>
                <a:srgbClr val="000000"/>
              </a:solidFill>
            </a:endParaRPr>
          </a:p>
          <a:p>
            <a:pPr marL="457200" lvl="1" indent="-3810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Char char="•"/>
            </a:pPr>
            <a:r>
              <a:rPr lang="en-US" dirty="0">
                <a:solidFill>
                  <a:srgbClr val="000000"/>
                </a:solidFill>
              </a:rPr>
              <a:t>Offset candidates</a:t>
            </a:r>
            <a:endParaRPr dirty="0">
              <a:solidFill>
                <a:srgbClr val="000000"/>
              </a:solidFill>
            </a:endParaRPr>
          </a:p>
          <a:p>
            <a:pPr marL="914400" lvl="1" indent="-37084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Char char="➢"/>
            </a:pPr>
            <a:r>
              <a:rPr lang="en-US" dirty="0">
                <a:solidFill>
                  <a:srgbClr val="000000"/>
                </a:solidFill>
              </a:rPr>
              <a:t>4 offset candidates: { (4, 0), (0, 4), (-4, 0), (0, -4) }</a:t>
            </a:r>
            <a:endParaRPr dirty="0">
              <a:solidFill>
                <a:srgbClr val="000000"/>
              </a:solidFill>
            </a:endParaRPr>
          </a:p>
          <a:p>
            <a:pPr marL="914400" lvl="1" indent="-370840" algn="l" rtl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0000"/>
              </a:buClr>
              <a:buSzPts val="2400"/>
              <a:buFont typeface="Calibri"/>
              <a:buChar char="➢"/>
            </a:pPr>
            <a:r>
              <a:rPr lang="en-US" dirty="0">
                <a:solidFill>
                  <a:srgbClr val="000000"/>
                </a:solidFill>
              </a:rPr>
              <a:t>16 offset candidates: { (4, 0), (0, 4), (-4, 0), (0, -4), (-4, -4), (4, -4), (4, 4), (-4, 4), (8, 0), (0, 8), (-8, 0), (0, -8), (-8, -8), (8, -8), (8, 8), (-8, 8) }</a:t>
            </a:r>
            <a:endParaRPr sz="2400" dirty="0">
              <a:solidFill>
                <a:srgbClr val="000000"/>
              </a:solidFill>
            </a:endParaRPr>
          </a:p>
        </p:txBody>
      </p:sp>
      <p:graphicFrame>
        <p:nvGraphicFramePr>
          <p:cNvPr id="137" name="Google Shape;137;p20"/>
          <p:cNvGraphicFramePr/>
          <p:nvPr>
            <p:extLst>
              <p:ext uri="{D42A27DB-BD31-4B8C-83A1-F6EECF244321}">
                <p14:modId xmlns:p14="http://schemas.microsoft.com/office/powerpoint/2010/main" val="3423629964"/>
              </p:ext>
            </p:extLst>
          </p:nvPr>
        </p:nvGraphicFramePr>
        <p:xfrm>
          <a:off x="1953488" y="1516081"/>
          <a:ext cx="6995400" cy="1974725"/>
        </p:xfrm>
        <a:graphic>
          <a:graphicData uri="http://schemas.openxmlformats.org/drawingml/2006/table">
            <a:tbl>
              <a:tblPr>
                <a:noFill/>
                <a:tableStyleId>{5D4FDCCA-A216-4EE3-B6DD-6638EF89744B}</a:tableStyleId>
              </a:tblPr>
              <a:tblGrid>
                <a:gridCol w="1195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8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2275">
                <a:tc row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dirty="0"/>
                    </a:p>
                  </a:txBody>
                  <a:tcPr marL="91425" marR="91425" marT="91425" marB="91425"/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Merge list size</a:t>
                      </a:r>
                      <a:endParaRPr sz="2000"/>
                    </a:p>
                  </a:txBody>
                  <a:tcPr marL="91425" marR="91425" marT="91425" marB="91425" anchor="ctr"/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# of Potential candidates</a:t>
                      </a:r>
                      <a:endParaRPr sz="2000" dirty="0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7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Inherited</a:t>
                      </a:r>
                      <a:endParaRPr sz="2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Constructed</a:t>
                      </a:r>
                      <a:endParaRPr sz="2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Offset</a:t>
                      </a:r>
                      <a:endParaRPr sz="2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Test 1</a:t>
                      </a:r>
                      <a:endParaRPr sz="2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20</a:t>
                      </a:r>
                      <a:endParaRPr sz="2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</a:t>
                      </a:r>
                      <a:endParaRPr sz="2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10</a:t>
                      </a:r>
                      <a:endParaRPr sz="2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16</a:t>
                      </a:r>
                      <a:endParaRPr sz="2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Test 2</a:t>
                      </a:r>
                      <a:endParaRPr sz="2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</a:t>
                      </a:r>
                      <a:endParaRPr sz="2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5</a:t>
                      </a:r>
                      <a:endParaRPr sz="2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6</a:t>
                      </a:r>
                      <a:endParaRPr sz="20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4</a:t>
                      </a:r>
                      <a:endParaRPr sz="2000" dirty="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Summary of RA</a:t>
            </a:r>
            <a:r>
              <a:rPr lang="en-US"/>
              <a:t> results</a:t>
            </a:r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145" name="Google Shape;145;p21"/>
          <p:cNvSpPr txBox="1"/>
          <p:nvPr/>
        </p:nvSpPr>
        <p:spPr>
          <a:xfrm>
            <a:off x="800400" y="4951275"/>
            <a:ext cx="105912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21"/>
          <p:cNvSpPr txBox="1"/>
          <p:nvPr/>
        </p:nvSpPr>
        <p:spPr>
          <a:xfrm>
            <a:off x="1321350" y="5295975"/>
            <a:ext cx="9549300" cy="9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2004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➢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4.2.1: Affine merge common base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2004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➢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4.2.2.e: Potential candidates: inherited (2) + constructed (6) + removal of comparisons &amp; scaling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20040" algn="l" rtl="0">
              <a:spcBef>
                <a:spcPts val="100"/>
              </a:spcBef>
              <a:spcAft>
                <a:spcPts val="100"/>
              </a:spcAft>
              <a:buClr>
                <a:schemeClr val="dk1"/>
              </a:buClr>
              <a:buSzPts val="1600"/>
              <a:buFont typeface="Calibri"/>
              <a:buChar char="➢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4.2.5.a: Potential candidates: inherited (5) + constructed (10) + removal of comparisons &amp; scaling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99FE12B-439A-4ECE-BC28-78D07485EC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74" y="1388563"/>
            <a:ext cx="11329092" cy="29420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2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Summary of LB</a:t>
            </a:r>
            <a:r>
              <a:rPr lang="en-US"/>
              <a:t> results</a:t>
            </a:r>
            <a:endParaRPr/>
          </a:p>
        </p:txBody>
      </p:sp>
      <p:sp>
        <p:nvSpPr>
          <p:cNvPr id="154" name="Google Shape;154;p2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155" name="Google Shape;155;p22"/>
          <p:cNvSpPr txBox="1"/>
          <p:nvPr/>
        </p:nvSpPr>
        <p:spPr>
          <a:xfrm>
            <a:off x="1066800" y="4924775"/>
            <a:ext cx="105912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2"/>
          <p:cNvSpPr txBox="1"/>
          <p:nvPr/>
        </p:nvSpPr>
        <p:spPr>
          <a:xfrm>
            <a:off x="1321350" y="5295975"/>
            <a:ext cx="9549300" cy="9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2004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➢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4.2.1: Affine merge common base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2004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➢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4.2.2.e: Potential candidates: inherited (2) + constructed (6) + removal of comparisons &amp; scaling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20040" algn="l" rtl="0">
              <a:spcBef>
                <a:spcPts val="100"/>
              </a:spcBef>
              <a:spcAft>
                <a:spcPts val="100"/>
              </a:spcAft>
              <a:buClr>
                <a:schemeClr val="dk1"/>
              </a:buClr>
              <a:buSzPts val="1600"/>
              <a:buFont typeface="Calibri"/>
              <a:buChar char="➢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4.2.5.a: Potential candidates: inherited (5) + constructed (10) + removal of comparisons &amp; scaling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7D06697D-D329-4428-9B84-C3CFFAA52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70" y="1396325"/>
            <a:ext cx="11345887" cy="29459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Simulation results - Test 1</a:t>
            </a:r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165" name="Google Shape;16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6300" y="1058088"/>
            <a:ext cx="5888253" cy="265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6301" y="3990700"/>
            <a:ext cx="5888198" cy="265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Simulation results - Test 2</a:t>
            </a:r>
            <a:endParaRPr/>
          </a:p>
        </p:txBody>
      </p:sp>
      <p:sp>
        <p:nvSpPr>
          <p:cNvPr id="173" name="Google Shape;173;p2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174" name="Google Shape;17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5102" y="1010800"/>
            <a:ext cx="6124725" cy="2674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5089" y="3931552"/>
            <a:ext cx="6124725" cy="26774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Conclusion</a:t>
            </a:r>
            <a:endParaRPr sz="44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3"/>
          <p:cNvSpPr txBox="1">
            <a:spLocks noGrp="1"/>
          </p:cNvSpPr>
          <p:nvPr>
            <p:ph type="body" idx="1"/>
          </p:nvPr>
        </p:nvSpPr>
        <p:spPr>
          <a:xfrm>
            <a:off x="496525" y="1113975"/>
            <a:ext cx="11260500" cy="5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contribution </a:t>
            </a:r>
            <a:r>
              <a:rPr lang="en-US" dirty="0"/>
              <a:t>proposes to generate new Affine merge candidates by adding offsets to CPMVs of the first available candidate</a:t>
            </a:r>
            <a:endParaRPr dirty="0"/>
          </a:p>
          <a:p>
            <a:pPr marL="4572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dirty="0"/>
              <a:t>16 CPMV offset candidates can provide -1.16% gain compared to VTM2.0.1</a:t>
            </a:r>
            <a:endParaRPr dirty="0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dirty="0"/>
              <a:t>4 CPMV offset candidates can provide -0.85% gain </a:t>
            </a:r>
            <a:r>
              <a:rPr lang="en-US" dirty="0">
                <a:highlight>
                  <a:srgbClr val="FFFFFF"/>
                </a:highlight>
              </a:rPr>
              <a:t>compared to VTM2.0.1 </a:t>
            </a:r>
            <a:endParaRPr dirty="0">
              <a:highlight>
                <a:srgbClr val="FFFFFF"/>
              </a:highlight>
            </a:endParaRPr>
          </a:p>
          <a:p>
            <a:pPr marL="914400" lvl="1" indent="-381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dirty="0">
                <a:highlight>
                  <a:srgbClr val="FFFFFF"/>
                </a:highlight>
              </a:rPr>
              <a:t>More gains </a:t>
            </a:r>
            <a:r>
              <a:rPr lang="en-US" dirty="0"/>
              <a:t>with no complexity increase as compared to similar proposals in CE4-2 category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2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35E602-3D1A-4D1D-8755-EE3F7340D556}"/>
              </a:ext>
            </a:extLst>
          </p:cNvPr>
          <p:cNvSpPr/>
          <p:nvPr/>
        </p:nvSpPr>
        <p:spPr>
          <a:xfrm>
            <a:off x="4660349" y="6206196"/>
            <a:ext cx="58239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228600">
              <a:buSzPts val="1400"/>
            </a:pPr>
            <a:r>
              <a:rPr lang="en-US" altLang="zh-TW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Thanks for Tencent for crosscheck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597</Words>
  <Application>Microsoft Office PowerPoint</Application>
  <PresentationFormat>寬螢幕</PresentationFormat>
  <Paragraphs>81</Paragraphs>
  <Slides>10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1_Office Theme</vt:lpstr>
      <vt:lpstr>JVET-K0389 CE4-related: Control point MV offset for Affine merge mode</vt:lpstr>
      <vt:lpstr>Affine Merge Common Base</vt:lpstr>
      <vt:lpstr>Proposed Affine CPMV offset candidates</vt:lpstr>
      <vt:lpstr>Summary of experiments</vt:lpstr>
      <vt:lpstr>Summary of RA results</vt:lpstr>
      <vt:lpstr>Summary of LB results</vt:lpstr>
      <vt:lpstr>Simulation results - Test 1</vt:lpstr>
      <vt:lpstr>Simulation results - Test 2</vt:lpstr>
      <vt:lpstr>Conclusion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JVET-K0389 CE4-related: Control point MV offset for Affine merge mode</dc:title>
  <cp:lastModifiedBy>鴻通韜略研發處研發四處二部DA3G58(楊雨樵)</cp:lastModifiedBy>
  <cp:revision>41</cp:revision>
  <dcterms:modified xsi:type="dcterms:W3CDTF">2018-10-05T13:21:20Z</dcterms:modified>
</cp:coreProperties>
</file>