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87" r:id="rId3"/>
    <p:sldId id="274" r:id="rId4"/>
    <p:sldId id="1088" r:id="rId5"/>
    <p:sldId id="1084"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14" d="100"/>
          <a:sy n="114" d="100"/>
        </p:scale>
        <p:origin x="150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10/6/2018</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1542983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2820556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JVET-K0337</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a:t>JVET-K0337</a:t>
            </a:r>
            <a:endParaRPr lang="en-US" dirty="0"/>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093479"/>
            <a:ext cx="5513750" cy="1461939"/>
          </a:xfrm>
        </p:spPr>
        <p:txBody>
          <a:bodyPr/>
          <a:lstStyle/>
          <a:p>
            <a:r>
              <a:rPr lang="en-CA" sz="3200" b="1" dirty="0"/>
              <a:t>Adaptive Motion Vector Resolution Rounding Align </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380999" y="3626927"/>
            <a:ext cx="5504677" cy="961930"/>
          </a:xfrm>
        </p:spPr>
        <p:txBody>
          <a:bodyPr/>
          <a:lstStyle/>
          <a:p>
            <a:r>
              <a:rPr lang="en-CA" sz="1800" dirty="0"/>
              <a:t>Yan Zhang, Chun-Chi Chen, Han Huang, Yu Han, Wei-Jung Chien, and Marta Karczewicz</a:t>
            </a:r>
            <a:endParaRPr lang="en-US" sz="18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proposes to align the AMVR Motion Vector rounding implementation in the VTM test model with the description of the VVC specification draft.</a:t>
            </a:r>
          </a:p>
          <a:p>
            <a:r>
              <a:rPr lang="en-CA" sz="2000" dirty="0"/>
              <a:t>This contribution also presents the simulation results of the proposed changes tested on VTM2.0.1. T</a:t>
            </a:r>
            <a:r>
              <a:rPr lang="en-CA" dirty="0"/>
              <a:t>he reported average Y BD-rate numbers are 0.02% in RA and -0.01% in LB.</a:t>
            </a:r>
            <a:endParaRPr lang="en-US" dirty="0"/>
          </a:p>
          <a:p>
            <a:endParaRPr lang="en-CA"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a:xfrm>
            <a:off x="381000" y="78690"/>
            <a:ext cx="8380809" cy="429028"/>
          </a:xfrm>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78285" y="592690"/>
            <a:ext cx="8383524" cy="5824887"/>
          </a:xfrm>
        </p:spPr>
        <p:txBody>
          <a:bodyPr/>
          <a:lstStyle/>
          <a:p>
            <a:pPr>
              <a:lnSpc>
                <a:spcPct val="125000"/>
              </a:lnSpc>
            </a:pPr>
            <a:r>
              <a:rPr lang="en-CA" sz="2000" b="1" dirty="0"/>
              <a:t>The negative MV component rounding in AMVR is different from the MV rounding used in all other modes as defined in the spec draft:</a:t>
            </a:r>
          </a:p>
          <a:p>
            <a:pPr lvl="1" hangingPunct="0"/>
            <a:endParaRPr lang="en-CA" sz="1800" dirty="0"/>
          </a:p>
          <a:p>
            <a:pPr lvl="1" hangingPunct="0"/>
            <a:r>
              <a:rPr lang="en-CA" sz="1800" dirty="0"/>
              <a:t>For AMVR MV rounding:</a:t>
            </a:r>
            <a:endParaRPr lang="en-US" sz="1800" dirty="0"/>
          </a:p>
          <a:p>
            <a:pPr marL="0" indent="0" hangingPunct="0">
              <a:lnSpc>
                <a:spcPct val="150000"/>
              </a:lnSpc>
              <a:buNone/>
            </a:pPr>
            <a:r>
              <a:rPr lang="en-US" sz="1800" dirty="0"/>
              <a:t> 	 </a:t>
            </a:r>
            <a:r>
              <a:rPr lang="en-US" sz="1800" dirty="0" err="1"/>
              <a:t>mvX</a:t>
            </a:r>
            <a:r>
              <a:rPr lang="en-US" sz="1800" dirty="0"/>
              <a:t> = (</a:t>
            </a:r>
            <a:r>
              <a:rPr lang="en-US" sz="1800" dirty="0" err="1"/>
              <a:t>mvX</a:t>
            </a:r>
            <a:r>
              <a:rPr lang="en-US" sz="1800" dirty="0"/>
              <a:t> + Offset) &gt;&gt; Shift;</a:t>
            </a:r>
          </a:p>
          <a:p>
            <a:pPr lvl="1" hangingPunct="0">
              <a:lnSpc>
                <a:spcPct val="150000"/>
              </a:lnSpc>
            </a:pPr>
            <a:r>
              <a:rPr lang="en-CA" sz="1800" dirty="0"/>
              <a:t>For Affine MV rounding:</a:t>
            </a:r>
            <a:endParaRPr lang="en-US" sz="1800" dirty="0"/>
          </a:p>
          <a:p>
            <a:pPr marL="0" indent="0" hangingPunct="0">
              <a:buNone/>
            </a:pPr>
            <a:r>
              <a:rPr lang="en-US" sz="1800" dirty="0"/>
              <a:t> 	 </a:t>
            </a:r>
            <a:r>
              <a:rPr lang="en-US" sz="1800" dirty="0" err="1"/>
              <a:t>mvX</a:t>
            </a:r>
            <a:r>
              <a:rPr lang="en-US" sz="1800" dirty="0"/>
              <a:t> = (</a:t>
            </a:r>
            <a:r>
              <a:rPr lang="en-US" sz="1800" dirty="0" err="1"/>
              <a:t>mvX</a:t>
            </a:r>
            <a:r>
              <a:rPr lang="en-US" sz="1800" dirty="0"/>
              <a:t> &gt;= 0) ? (</a:t>
            </a:r>
            <a:r>
              <a:rPr lang="en-US" sz="1800" dirty="0" err="1"/>
              <a:t>mvX</a:t>
            </a:r>
            <a:r>
              <a:rPr lang="en-US" sz="1800" dirty="0"/>
              <a:t> + Offset) &gt;&gt; Shift : -((-</a:t>
            </a:r>
            <a:r>
              <a:rPr lang="en-US" sz="1800" dirty="0" err="1"/>
              <a:t>mvX</a:t>
            </a:r>
            <a:r>
              <a:rPr lang="en-US" sz="1800" dirty="0"/>
              <a:t> + Offset) &gt;&gt; Shift);</a:t>
            </a:r>
          </a:p>
          <a:p>
            <a:pPr marL="0" indent="0" hangingPunct="0">
              <a:buNone/>
            </a:pPr>
            <a:endParaRPr lang="en-US" sz="1800" dirty="0"/>
          </a:p>
          <a:p>
            <a:pPr marL="0" indent="0">
              <a:buNone/>
            </a:pPr>
            <a:r>
              <a:rPr lang="en-CA" sz="1800" dirty="0"/>
              <a:t>	</a:t>
            </a:r>
            <a:r>
              <a:rPr lang="en-CA" sz="2000" b="1" dirty="0"/>
              <a:t>Propose to align the negative MV component rounding in software</a:t>
            </a:r>
            <a:endParaRPr lang="en-CA" sz="1400"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Arrow: Right 5">
            <a:extLst>
              <a:ext uri="{FF2B5EF4-FFF2-40B4-BE49-F238E27FC236}">
                <a16:creationId xmlns:a16="http://schemas.microsoft.com/office/drawing/2014/main" id="{AD85A5CC-7280-4212-98B5-C40BC1C11ECA}"/>
              </a:ext>
            </a:extLst>
          </p:cNvPr>
          <p:cNvSpPr/>
          <p:nvPr/>
        </p:nvSpPr>
        <p:spPr>
          <a:xfrm>
            <a:off x="537676" y="3842158"/>
            <a:ext cx="494951" cy="24328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44712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a:xfrm>
            <a:off x="381000" y="78690"/>
            <a:ext cx="8380809" cy="429028"/>
          </a:xfrm>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78285" y="592690"/>
            <a:ext cx="8383524" cy="5824887"/>
          </a:xfrm>
        </p:spPr>
        <p:txBody>
          <a:bodyPr/>
          <a:lstStyle/>
          <a:p>
            <a:pPr>
              <a:lnSpc>
                <a:spcPct val="125000"/>
              </a:lnSpc>
            </a:pPr>
            <a:r>
              <a:rPr lang="en-US" sz="2000" b="1" dirty="0"/>
              <a:t>A two-stage rounding is performed when constructing the AMVP candidate list for MV in 1/16-pel precision:</a:t>
            </a:r>
            <a:endParaRPr lang="en-CA" sz="1400" dirty="0"/>
          </a:p>
          <a:p>
            <a:pPr lvl="1" hangingPunct="0">
              <a:lnSpc>
                <a:spcPct val="150000"/>
              </a:lnSpc>
            </a:pPr>
            <a:r>
              <a:rPr lang="en-CA" sz="1800" dirty="0"/>
              <a:t>AMVR rounding (</a:t>
            </a:r>
            <a:r>
              <a:rPr lang="en-US" sz="1800" dirty="0" err="1"/>
              <a:t>roundMv</a:t>
            </a:r>
            <a:r>
              <a:rPr lang="en-US" sz="1800" dirty="0"/>
              <a:t>()</a:t>
            </a:r>
            <a:r>
              <a:rPr lang="en-CA" sz="1800" dirty="0"/>
              <a:t>): </a:t>
            </a:r>
          </a:p>
          <a:p>
            <a:pPr marL="122777" lvl="1" indent="0" hangingPunct="0">
              <a:lnSpc>
                <a:spcPct val="150000"/>
              </a:lnSpc>
              <a:buNone/>
            </a:pPr>
            <a:r>
              <a:rPr lang="en-CA" sz="1800" dirty="0"/>
              <a:t>	round MV according to the current IMV flag</a:t>
            </a:r>
          </a:p>
          <a:p>
            <a:pPr lvl="1" hangingPunct="0">
              <a:lnSpc>
                <a:spcPct val="150000"/>
              </a:lnSpc>
            </a:pPr>
            <a:r>
              <a:rPr lang="en-CA" sz="1800" dirty="0"/>
              <a:t>Set to low precision (</a:t>
            </a:r>
            <a:r>
              <a:rPr lang="en-US" sz="1800" dirty="0" err="1"/>
              <a:t>setLowPrec</a:t>
            </a:r>
            <a:r>
              <a:rPr lang="en-US" sz="1800" dirty="0"/>
              <a:t>()</a:t>
            </a:r>
            <a:r>
              <a:rPr lang="en-CA" sz="1800" dirty="0"/>
              <a:t>): </a:t>
            </a:r>
          </a:p>
          <a:p>
            <a:pPr marL="122777" lvl="1" indent="0" hangingPunct="0">
              <a:lnSpc>
                <a:spcPct val="150000"/>
              </a:lnSpc>
              <a:buNone/>
            </a:pPr>
            <a:r>
              <a:rPr lang="en-CA" sz="1800" dirty="0"/>
              <a:t>	</a:t>
            </a:r>
            <a:r>
              <a:rPr lang="en-US" sz="1800" dirty="0"/>
              <a:t>set the MV representation to ¼-</a:t>
            </a:r>
            <a:r>
              <a:rPr lang="en-US" sz="1800"/>
              <a:t>pel precision</a:t>
            </a:r>
            <a:endParaRPr lang="en-US" sz="1800" dirty="0"/>
          </a:p>
          <a:p>
            <a:pPr marL="122777" lvl="1" indent="0">
              <a:buNone/>
            </a:pPr>
            <a:endParaRPr lang="en-CA" sz="1200" dirty="0"/>
          </a:p>
          <a:p>
            <a:pPr marL="122777" lvl="1" indent="0">
              <a:buNone/>
            </a:pPr>
            <a:r>
              <a:rPr lang="en-US" sz="2000" b="1" dirty="0"/>
              <a:t>However in the spec draft these two rounding are jointly performed:</a:t>
            </a:r>
          </a:p>
          <a:p>
            <a:pPr marL="122777" lvl="1" indent="0">
              <a:buNone/>
            </a:pPr>
            <a:endParaRPr lang="en-US" sz="2000" b="1" dirty="0"/>
          </a:p>
          <a:p>
            <a:pPr marL="122777" lvl="1" indent="0">
              <a:buNone/>
            </a:pPr>
            <a:r>
              <a:rPr lang="en-CA" sz="1800" dirty="0"/>
              <a:t>	</a:t>
            </a:r>
            <a:r>
              <a:rPr lang="en-CA" sz="1800" dirty="0" err="1"/>
              <a:t>mvX</a:t>
            </a:r>
            <a:r>
              <a:rPr lang="en-CA" sz="1800" dirty="0"/>
              <a:t> = ( </a:t>
            </a:r>
            <a:r>
              <a:rPr lang="en-CA" sz="1800" dirty="0" err="1"/>
              <a:t>mvX</a:t>
            </a:r>
            <a:r>
              <a:rPr lang="en-CA" sz="1800" dirty="0"/>
              <a:t> &gt;= 0 ? ( </a:t>
            </a:r>
            <a:r>
              <a:rPr lang="en-CA" sz="1800" dirty="0" err="1"/>
              <a:t>mvX</a:t>
            </a:r>
            <a:r>
              <a:rPr lang="en-CA" sz="1800" dirty="0"/>
              <a:t> + Offset) &gt;&gt; </a:t>
            </a:r>
            <a:r>
              <a:rPr lang="en-CA" sz="1800" dirty="0" err="1"/>
              <a:t>rightShift</a:t>
            </a:r>
            <a:r>
              <a:rPr lang="en-CA" sz="1800" dirty="0"/>
              <a:t> : 	</a:t>
            </a:r>
            <a:br>
              <a:rPr lang="en-CA" sz="1800" dirty="0"/>
            </a:br>
            <a:r>
              <a:rPr lang="en-CA" sz="1800" dirty="0"/>
              <a:t>	   	− ( (− </a:t>
            </a:r>
            <a:r>
              <a:rPr lang="en-CA" sz="1800" dirty="0" err="1"/>
              <a:t>mvX</a:t>
            </a:r>
            <a:r>
              <a:rPr lang="en-CA" sz="1800" dirty="0"/>
              <a:t> + Offset ) &gt;&gt;</a:t>
            </a:r>
            <a:r>
              <a:rPr lang="en-CA" sz="1800" dirty="0" err="1"/>
              <a:t>rightShift</a:t>
            </a:r>
            <a:r>
              <a:rPr lang="en-CA" sz="1800" dirty="0"/>
              <a:t> ) ) ) &lt;&lt; </a:t>
            </a:r>
            <a:r>
              <a:rPr lang="en-CA" sz="1800" dirty="0" err="1"/>
              <a:t>leftShift</a:t>
            </a:r>
            <a:endParaRPr lang="en-CA" sz="1800" dirty="0"/>
          </a:p>
          <a:p>
            <a:pPr marL="122777" lvl="1" indent="0">
              <a:buNone/>
            </a:pPr>
            <a:endParaRPr lang="en-CA" sz="1800" dirty="0"/>
          </a:p>
          <a:p>
            <a:pPr marL="122777" lvl="1" indent="0">
              <a:buNone/>
            </a:pPr>
            <a:r>
              <a:rPr lang="en-CA" sz="2000" b="1" dirty="0"/>
              <a:t>	Propose to merge the two MV rounding in software</a:t>
            </a:r>
            <a:endParaRPr lang="en-US" sz="2000" b="1"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Arrow: Right 8">
            <a:extLst>
              <a:ext uri="{FF2B5EF4-FFF2-40B4-BE49-F238E27FC236}">
                <a16:creationId xmlns:a16="http://schemas.microsoft.com/office/drawing/2014/main" id="{387AAA33-1ADE-481E-845C-FCE9882AE241}"/>
              </a:ext>
            </a:extLst>
          </p:cNvPr>
          <p:cNvSpPr/>
          <p:nvPr/>
        </p:nvSpPr>
        <p:spPr>
          <a:xfrm>
            <a:off x="537676" y="4555222"/>
            <a:ext cx="494951" cy="24328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4091462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JVET-L0377</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7"/>
            <a:ext cx="8380809" cy="686834"/>
          </a:xfrm>
        </p:spPr>
        <p:txBody>
          <a:bodyPr/>
          <a:lstStyle/>
          <a:p>
            <a:r>
              <a:rPr lang="en-CA" sz="1600" dirty="0"/>
              <a:t>The proposed changes are implemented on VTM2.0.1 and tested. Tests were preformed with high cluster load which will affect the encoding/decoding time. Crosschecker’s number might be more accurate. Thanks Huawei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77433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CA" dirty="0"/>
              <a:t>Simulation results for proposed AMVR rounding align</a:t>
            </a:r>
            <a:endParaRPr lang="en-US" dirty="0"/>
          </a:p>
        </p:txBody>
      </p:sp>
      <p:graphicFrame>
        <p:nvGraphicFramePr>
          <p:cNvPr id="4" name="Table 3">
            <a:extLst>
              <a:ext uri="{FF2B5EF4-FFF2-40B4-BE49-F238E27FC236}">
                <a16:creationId xmlns:a16="http://schemas.microsoft.com/office/drawing/2014/main" id="{E9AF13B1-6910-4D38-AF79-DEF8281ECE5F}"/>
              </a:ext>
            </a:extLst>
          </p:cNvPr>
          <p:cNvGraphicFramePr>
            <a:graphicFrameLocks noGrp="1"/>
          </p:cNvGraphicFramePr>
          <p:nvPr>
            <p:extLst>
              <p:ext uri="{D42A27DB-BD31-4B8C-83A1-F6EECF244321}">
                <p14:modId xmlns:p14="http://schemas.microsoft.com/office/powerpoint/2010/main" val="4054470418"/>
              </p:ext>
            </p:extLst>
          </p:nvPr>
        </p:nvGraphicFramePr>
        <p:xfrm>
          <a:off x="2069711" y="2189186"/>
          <a:ext cx="5004578" cy="4145198"/>
        </p:xfrm>
        <a:graphic>
          <a:graphicData uri="http://schemas.openxmlformats.org/drawingml/2006/table">
            <a:tbl>
              <a:tblPr/>
              <a:tblGrid>
                <a:gridCol w="1178393">
                  <a:extLst>
                    <a:ext uri="{9D8B030D-6E8A-4147-A177-3AD203B41FA5}">
                      <a16:colId xmlns:a16="http://schemas.microsoft.com/office/drawing/2014/main" val="441384130"/>
                    </a:ext>
                  </a:extLst>
                </a:gridCol>
                <a:gridCol w="765237">
                  <a:extLst>
                    <a:ext uri="{9D8B030D-6E8A-4147-A177-3AD203B41FA5}">
                      <a16:colId xmlns:a16="http://schemas.microsoft.com/office/drawing/2014/main" val="1803256537"/>
                    </a:ext>
                  </a:extLst>
                </a:gridCol>
                <a:gridCol w="765237">
                  <a:extLst>
                    <a:ext uri="{9D8B030D-6E8A-4147-A177-3AD203B41FA5}">
                      <a16:colId xmlns:a16="http://schemas.microsoft.com/office/drawing/2014/main" val="1411772823"/>
                    </a:ext>
                  </a:extLst>
                </a:gridCol>
                <a:gridCol w="765237">
                  <a:extLst>
                    <a:ext uri="{9D8B030D-6E8A-4147-A177-3AD203B41FA5}">
                      <a16:colId xmlns:a16="http://schemas.microsoft.com/office/drawing/2014/main" val="2667438717"/>
                    </a:ext>
                  </a:extLst>
                </a:gridCol>
                <a:gridCol w="765237">
                  <a:extLst>
                    <a:ext uri="{9D8B030D-6E8A-4147-A177-3AD203B41FA5}">
                      <a16:colId xmlns:a16="http://schemas.microsoft.com/office/drawing/2014/main" val="2367767479"/>
                    </a:ext>
                  </a:extLst>
                </a:gridCol>
                <a:gridCol w="765237">
                  <a:extLst>
                    <a:ext uri="{9D8B030D-6E8A-4147-A177-3AD203B41FA5}">
                      <a16:colId xmlns:a16="http://schemas.microsoft.com/office/drawing/2014/main" val="1819672340"/>
                    </a:ext>
                  </a:extLst>
                </a:gridCol>
              </a:tblGrid>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71272773"/>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VTM-2.0.1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57293128"/>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2769126"/>
                  </a:ext>
                </a:extLst>
              </a:tr>
              <a:tr h="180226">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3571718"/>
                  </a:ext>
                </a:extLst>
              </a:tr>
              <a:tr h="180226">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287517"/>
                  </a:ext>
                </a:extLst>
              </a:tr>
              <a:tr h="180226">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24596070"/>
                  </a:ext>
                </a:extLst>
              </a:tr>
              <a:tr h="180226">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51574280"/>
                  </a:ext>
                </a:extLst>
              </a:tr>
              <a:tr h="180226">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4710955"/>
                  </a:ext>
                </a:extLst>
              </a:tr>
              <a:tr h="180226">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665173"/>
                  </a:ext>
                </a:extLst>
              </a:tr>
              <a:tr h="180226">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10963116"/>
                  </a:ext>
                </a:extLst>
              </a:tr>
              <a:tr h="180226">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7902884"/>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926702"/>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3354377"/>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VTM-2.0.1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0494336"/>
                  </a:ext>
                </a:extLst>
              </a:tr>
              <a:tr h="180226">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783817"/>
                  </a:ext>
                </a:extLst>
              </a:tr>
              <a:tr h="180226">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94514447"/>
                  </a:ext>
                </a:extLst>
              </a:tr>
              <a:tr h="180226">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4152812"/>
                  </a:ext>
                </a:extLst>
              </a:tr>
              <a:tr h="180226">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6682025"/>
                  </a:ext>
                </a:extLst>
              </a:tr>
              <a:tr h="180226">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5640516"/>
                  </a:ext>
                </a:extLst>
              </a:tr>
              <a:tr h="180226">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2095286"/>
                  </a:ext>
                </a:extLst>
              </a:tr>
              <a:tr h="180226">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1708936"/>
                  </a:ext>
                </a:extLst>
              </a:tr>
              <a:tr h="180226">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9752732"/>
                  </a:ext>
                </a:extLst>
              </a:tr>
              <a:tr h="180226">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5920175"/>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627</TotalTime>
  <Words>412</Words>
  <Application>Microsoft Office PowerPoint</Application>
  <PresentationFormat>On-screen Show (4:3)</PresentationFormat>
  <Paragraphs>145</Paragraphs>
  <Slides>6</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Qualcomm_2018</vt:lpstr>
      <vt:lpstr>Adaptive Motion Vector Resolution Rounding Align </vt:lpstr>
      <vt:lpstr>Abstract </vt:lpstr>
      <vt:lpstr>Technical description</vt:lpstr>
      <vt:lpstr>Technical description</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Yan Zhang</cp:lastModifiedBy>
  <cp:revision>308</cp:revision>
  <dcterms:created xsi:type="dcterms:W3CDTF">2018-07-05T06:58:17Z</dcterms:created>
  <dcterms:modified xsi:type="dcterms:W3CDTF">2018-10-06T03:52:59Z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