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20"/>
  </p:handoutMasterIdLst>
  <p:sldIdLst>
    <p:sldId id="262" r:id="rId10"/>
    <p:sldId id="258" r:id="rId11"/>
    <p:sldId id="268" r:id="rId12"/>
    <p:sldId id="269" r:id="rId13"/>
    <p:sldId id="271" r:id="rId14"/>
    <p:sldId id="272" r:id="rId15"/>
    <p:sldId id="273" r:id="rId16"/>
    <p:sldId id="274" r:id="rId17"/>
    <p:sldId id="270" r:id="rId18"/>
    <p:sldId id="275" r:id="rId1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0" d="100"/>
          <a:sy n="70" d="100"/>
        </p:scale>
        <p:origin x="1492" y="68"/>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2018/10/7</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标题 10"/>
          <p:cNvSpPr>
            <a:spLocks noGrp="1"/>
          </p:cNvSpPr>
          <p:nvPr>
            <p:ph type="title"/>
          </p:nvPr>
        </p:nvSpPr>
        <p:spPr>
          <a:xfrm>
            <a:off x="587151" y="1686941"/>
            <a:ext cx="7992888" cy="1941173"/>
          </a:xfrm>
        </p:spPr>
        <p:txBody>
          <a:bodyPr/>
          <a:lstStyle/>
          <a:p>
            <a:pPr algn="ctr"/>
            <a:r>
              <a:rPr lang="en-US" altLang="zh-CN" sz="3600" dirty="0" smtClean="0">
                <a:solidFill>
                  <a:schemeClr val="tx1"/>
                </a:solidFill>
              </a:rPr>
              <a:t>JVET-L0371: </a:t>
            </a:r>
            <a:r>
              <a:rPr lang="en-US" altLang="zh-CN" sz="4000" b="0" dirty="0">
                <a:solidFill>
                  <a:schemeClr val="tx1"/>
                </a:solidFill>
              </a:rPr>
              <a:t>CE4-related: Reducing worst case memory bandwidth in inter prediction</a:t>
            </a:r>
            <a:endParaRPr lang="zh-CN" altLang="en-US" sz="3600" b="0" dirty="0">
              <a:solidFill>
                <a:schemeClr val="tx1"/>
              </a:solidFill>
            </a:endParaRPr>
          </a:p>
        </p:txBody>
      </p:sp>
      <p:sp>
        <p:nvSpPr>
          <p:cNvPr id="6" name="TextBox 5"/>
          <p:cNvSpPr txBox="1"/>
          <p:nvPr/>
        </p:nvSpPr>
        <p:spPr>
          <a:xfrm>
            <a:off x="1277024" y="3861048"/>
            <a:ext cx="6613141" cy="348813"/>
          </a:xfrm>
          <a:prstGeom prst="rect">
            <a:avLst/>
          </a:prstGeom>
          <a:noFill/>
        </p:spPr>
        <p:txBody>
          <a:bodyPr wrap="square" lIns="0" rtlCol="0">
            <a:spAutoFit/>
          </a:bodyPr>
          <a:lstStyle/>
          <a:p>
            <a:pPr lvl="0" algn="ctr" fontAlgn="t">
              <a:lnSpc>
                <a:spcPts val="2000"/>
              </a:lnSpc>
            </a:pPr>
            <a:r>
              <a:rPr lang="en-US" altLang="zh-CN" sz="2000" dirty="0" err="1" smtClean="0">
                <a:latin typeface="FrutigerNext LT Medium"/>
              </a:rPr>
              <a:t>Huanbang</a:t>
            </a:r>
            <a:r>
              <a:rPr lang="en-US" altLang="zh-CN" sz="2000" dirty="0" smtClean="0">
                <a:latin typeface="FrutigerNext LT Medium"/>
              </a:rPr>
              <a:t> Chen, </a:t>
            </a:r>
            <a:r>
              <a:rPr lang="en-US" altLang="zh-CN" sz="2000" dirty="0" err="1" smtClean="0">
                <a:latin typeface="FrutigerNext LT Medium"/>
              </a:rPr>
              <a:t>Haitao</a:t>
            </a:r>
            <a:r>
              <a:rPr lang="en-US" altLang="zh-CN" sz="2000" dirty="0" smtClean="0">
                <a:latin typeface="FrutigerNext LT Medium"/>
              </a:rPr>
              <a:t> Yang, </a:t>
            </a:r>
            <a:r>
              <a:rPr lang="en-US" altLang="zh-CN" sz="2000" dirty="0" err="1" smtClean="0">
                <a:latin typeface="FrutigerNext LT Medium"/>
              </a:rPr>
              <a:t>Jianle</a:t>
            </a:r>
            <a:r>
              <a:rPr lang="en-US" altLang="zh-CN" sz="2000" dirty="0" smtClean="0">
                <a:latin typeface="FrutigerNext LT Medium"/>
              </a:rPr>
              <a:t> Chen (Huawei)</a:t>
            </a:r>
            <a:endParaRPr lang="zh-CN" altLang="zh-CN" sz="2000" dirty="0" smtClean="0">
              <a:latin typeface="FrutigerNext LT Medium"/>
            </a:endParaRPr>
          </a:p>
        </p:txBody>
      </p:sp>
    </p:spTree>
  </p:cSld>
  <p:clrMapOvr>
    <a:masterClrMapping/>
  </p:clrMapOvr>
  <p:transition advClick="0" advTm="8000">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1760" y="2852936"/>
            <a:ext cx="4031809" cy="1200329"/>
          </a:xfrm>
          <a:prstGeom prst="rect">
            <a:avLst/>
          </a:prstGeom>
          <a:noFill/>
        </p:spPr>
        <p:txBody>
          <a:bodyPr wrap="none" rtlCol="0">
            <a:spAutoFit/>
          </a:bodyPr>
          <a:lstStyle/>
          <a:p>
            <a:r>
              <a:rPr lang="en-US" altLang="zh-CN" sz="7200" dirty="0" smtClean="0"/>
              <a:t>Thank You</a:t>
            </a:r>
            <a:endParaRPr lang="zh-CN" altLang="en-US" sz="7200" dirty="0"/>
          </a:p>
        </p:txBody>
      </p:sp>
    </p:spTree>
    <p:extLst>
      <p:ext uri="{BB962C8B-B14F-4D97-AF65-F5344CB8AC3E}">
        <p14:creationId xmlns:p14="http://schemas.microsoft.com/office/powerpoint/2010/main" val="3692025448"/>
      </p:ext>
    </p:extLst>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smtClean="0">
                <a:solidFill>
                  <a:schemeClr val="tx1"/>
                </a:solidFill>
              </a:rPr>
              <a:t>Problems</a:t>
            </a:r>
            <a:endParaRPr lang="zh-CN" altLang="en-US" dirty="0" smtClean="0">
              <a:solidFill>
                <a:schemeClr val="tx1"/>
              </a:solidFill>
            </a:endParaRPr>
          </a:p>
        </p:txBody>
      </p:sp>
      <p:sp>
        <p:nvSpPr>
          <p:cNvPr id="14339" name="Rectangle 3"/>
          <p:cNvSpPr>
            <a:spLocks noGrp="1" noChangeArrowheads="1"/>
          </p:cNvSpPr>
          <p:nvPr>
            <p:ph idx="1"/>
          </p:nvPr>
        </p:nvSpPr>
        <p:spPr>
          <a:xfrm>
            <a:off x="323528" y="1159629"/>
            <a:ext cx="8424936" cy="2773427"/>
          </a:xfrm>
        </p:spPr>
        <p:txBody>
          <a:bodyPr/>
          <a:lstStyle/>
          <a:p>
            <a:r>
              <a:rPr lang="en-US" altLang="zh-CN" dirty="0"/>
              <a:t>In VTM, the worst case of memory bandwidth of motion compensation is for 4x4 bi-prediction, which is used by following modes: </a:t>
            </a:r>
            <a:endParaRPr lang="en-US" altLang="zh-CN" dirty="0" smtClean="0"/>
          </a:p>
          <a:p>
            <a:pPr lvl="1"/>
            <a:r>
              <a:rPr lang="en-US" altLang="zh-CN" dirty="0" smtClean="0"/>
              <a:t>Bi-prediction </a:t>
            </a:r>
            <a:r>
              <a:rPr lang="en-US" altLang="zh-CN" dirty="0"/>
              <a:t>4x4 inter </a:t>
            </a:r>
            <a:r>
              <a:rPr lang="en-US" altLang="zh-CN" dirty="0" smtClean="0"/>
              <a:t>CUs</a:t>
            </a:r>
          </a:p>
          <a:p>
            <a:pPr lvl="1"/>
            <a:r>
              <a:rPr lang="en-US" altLang="zh-CN" dirty="0"/>
              <a:t>ATMVP with bi-prediction 4x4 size of </a:t>
            </a:r>
            <a:r>
              <a:rPr lang="en-US" altLang="zh-CN" dirty="0" smtClean="0"/>
              <a:t>sub-blocks</a:t>
            </a:r>
            <a:endParaRPr lang="en-US" altLang="zh-CN" dirty="0"/>
          </a:p>
          <a:p>
            <a:pPr lvl="1"/>
            <a:r>
              <a:rPr lang="en-US" altLang="zh-CN" dirty="0"/>
              <a:t>Bi-prediction affine </a:t>
            </a:r>
            <a:r>
              <a:rPr lang="en-US" altLang="zh-CN" dirty="0" smtClean="0"/>
              <a:t>CUs</a:t>
            </a:r>
            <a:endParaRPr lang="zh-CN" altLang="zh-CN" dirty="0"/>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dirty="0" smtClean="0">
                <a:solidFill>
                  <a:schemeClr val="tx1"/>
                </a:solidFill>
              </a:rPr>
              <a:t>Proposal</a:t>
            </a:r>
            <a:endParaRPr lang="zh-CN" altLang="en-US" dirty="0" smtClean="0">
              <a:solidFill>
                <a:schemeClr val="tx1"/>
              </a:solidFill>
            </a:endParaRPr>
          </a:p>
        </p:txBody>
      </p:sp>
      <p:sp>
        <p:nvSpPr>
          <p:cNvPr id="2" name="内容占位符 1"/>
          <p:cNvSpPr>
            <a:spLocks noGrp="1"/>
          </p:cNvSpPr>
          <p:nvPr>
            <p:ph idx="1"/>
          </p:nvPr>
        </p:nvSpPr>
        <p:spPr>
          <a:xfrm>
            <a:off x="683568" y="1412776"/>
            <a:ext cx="7632700" cy="4194175"/>
          </a:xfrm>
        </p:spPr>
        <p:txBody>
          <a:bodyPr/>
          <a:lstStyle/>
          <a:p>
            <a:r>
              <a:rPr lang="en-US" altLang="zh-CN" b="1" dirty="0" smtClean="0"/>
              <a:t>4x4 inter CU</a:t>
            </a:r>
            <a:r>
              <a:rPr lang="en-US" altLang="zh-CN" dirty="0" smtClean="0"/>
              <a:t>: Bi-prediction </a:t>
            </a:r>
            <a:r>
              <a:rPr lang="en-US" altLang="zh-CN" dirty="0"/>
              <a:t>is </a:t>
            </a:r>
            <a:r>
              <a:rPr lang="en-US" altLang="zh-CN" dirty="0" smtClean="0"/>
              <a:t>disabled</a:t>
            </a:r>
          </a:p>
          <a:p>
            <a:r>
              <a:rPr lang="en-US" altLang="zh-CN" b="1" dirty="0" smtClean="0"/>
              <a:t>ATMVP</a:t>
            </a:r>
            <a:r>
              <a:rPr lang="en-US" altLang="zh-CN" dirty="0" smtClean="0"/>
              <a:t>:</a:t>
            </a:r>
          </a:p>
          <a:p>
            <a:pPr lvl="1"/>
            <a:r>
              <a:rPr lang="en-US" altLang="zh-CN" dirty="0" smtClean="0"/>
              <a:t>the </a:t>
            </a:r>
            <a:r>
              <a:rPr lang="en-US" altLang="zh-CN" dirty="0"/>
              <a:t>sub-block size is fixed to 8x8</a:t>
            </a:r>
            <a:r>
              <a:rPr lang="en-US" altLang="zh-CN" dirty="0" smtClean="0"/>
              <a:t>.</a:t>
            </a:r>
          </a:p>
          <a:p>
            <a:r>
              <a:rPr lang="en-US" altLang="zh-CN" b="1" dirty="0" smtClean="0"/>
              <a:t>Affine</a:t>
            </a:r>
            <a:r>
              <a:rPr lang="en-US" altLang="zh-CN" dirty="0" smtClean="0"/>
              <a:t>:</a:t>
            </a:r>
          </a:p>
          <a:p>
            <a:pPr lvl="1"/>
            <a:r>
              <a:rPr lang="en-US" altLang="zh-CN" dirty="0" smtClean="0"/>
              <a:t>Different </a:t>
            </a:r>
            <a:r>
              <a:rPr lang="en-US" altLang="zh-CN" dirty="0"/>
              <a:t>sub-block shapes are </a:t>
            </a:r>
            <a:r>
              <a:rPr lang="en-US" altLang="zh-CN" dirty="0" smtClean="0"/>
              <a:t>used</a:t>
            </a:r>
          </a:p>
          <a:p>
            <a:pPr lvl="1"/>
            <a:r>
              <a:rPr lang="en-US" altLang="zh-CN" dirty="0" smtClean="0"/>
              <a:t>In </a:t>
            </a:r>
            <a:r>
              <a:rPr lang="en-US" altLang="zh-CN" dirty="0"/>
              <a:t>affine merge mode, if the CU size is equal to 8x8, the motion vector in L1 direction is discarded for bi-prediction candidates</a:t>
            </a:r>
          </a:p>
        </p:txBody>
      </p:sp>
      <p:graphicFrame>
        <p:nvGraphicFramePr>
          <p:cNvPr id="4" name="表格 3"/>
          <p:cNvGraphicFramePr>
            <a:graphicFrameLocks noGrp="1"/>
          </p:cNvGraphicFramePr>
          <p:nvPr>
            <p:extLst>
              <p:ext uri="{D42A27DB-BD31-4B8C-83A1-F6EECF244321}">
                <p14:modId xmlns:p14="http://schemas.microsoft.com/office/powerpoint/2010/main" val="174357795"/>
              </p:ext>
            </p:extLst>
          </p:nvPr>
        </p:nvGraphicFramePr>
        <p:xfrm>
          <a:off x="1907704" y="4958879"/>
          <a:ext cx="5616624" cy="1296144"/>
        </p:xfrm>
        <a:graphic>
          <a:graphicData uri="http://schemas.openxmlformats.org/drawingml/2006/table">
            <a:tbl>
              <a:tblPr firstRow="1" firstCol="1" bandRow="1"/>
              <a:tblGrid>
                <a:gridCol w="3883250"/>
                <a:gridCol w="1733374"/>
              </a:tblGrid>
              <a:tr h="324036">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dirty="0">
                          <a:effectLst/>
                          <a:latin typeface="Times New Roman" panose="02020603050405020304" pitchFamily="18" charset="0"/>
                          <a:ea typeface="等线" panose="02010600030101010101" pitchFamily="2" charset="-122"/>
                        </a:rPr>
                        <a:t>Prediction direction and CU size</a:t>
                      </a:r>
                      <a:endParaRPr lang="zh-CN" sz="16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a:effectLst/>
                          <a:latin typeface="Times New Roman" panose="02020603050405020304" pitchFamily="18" charset="0"/>
                          <a:ea typeface="等线" panose="02010600030101010101" pitchFamily="2" charset="-122"/>
                        </a:rPr>
                        <a:t>Sub-block size</a:t>
                      </a:r>
                      <a:endParaRPr lang="zh-CN" sz="16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036">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err="1">
                          <a:effectLst/>
                          <a:latin typeface="Times New Roman" panose="02020603050405020304" pitchFamily="18" charset="0"/>
                          <a:ea typeface="等线" panose="02010600030101010101" pitchFamily="2" charset="-122"/>
                        </a:rPr>
                        <a:t>uni</a:t>
                      </a:r>
                      <a:r>
                        <a:rPr lang="en-US" sz="1600" dirty="0">
                          <a:effectLst/>
                          <a:latin typeface="Times New Roman" panose="02020603050405020304" pitchFamily="18" charset="0"/>
                          <a:ea typeface="等线" panose="02010600030101010101" pitchFamily="2" charset="-122"/>
                        </a:rPr>
                        <a:t>-prediction</a:t>
                      </a:r>
                      <a:endParaRPr lang="zh-CN" sz="16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effectLst/>
                          <a:latin typeface="Times New Roman" panose="02020603050405020304" pitchFamily="18" charset="0"/>
                          <a:ea typeface="等线" panose="02010600030101010101" pitchFamily="2" charset="-122"/>
                        </a:rPr>
                        <a:t>4x4</a:t>
                      </a:r>
                      <a:endParaRPr lang="zh-CN" sz="16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036">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ea typeface="等线" panose="02010600030101010101" pitchFamily="2" charset="-122"/>
                        </a:rPr>
                        <a:t>bi-prediction, CU width &gt;= CU height</a:t>
                      </a:r>
                      <a:endParaRPr lang="zh-CN" sz="16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effectLst/>
                          <a:latin typeface="Times New Roman" panose="02020603050405020304" pitchFamily="18" charset="0"/>
                          <a:ea typeface="等线" panose="02010600030101010101" pitchFamily="2" charset="-122"/>
                        </a:rPr>
                        <a:t>8x4</a:t>
                      </a:r>
                      <a:endParaRPr lang="zh-CN" sz="16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036">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ea typeface="等线" panose="02010600030101010101" pitchFamily="2" charset="-122"/>
                        </a:rPr>
                        <a:t>bi-prediction, CU width &lt; CU height</a:t>
                      </a:r>
                      <a:endParaRPr lang="zh-CN" sz="16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ea typeface="等线" panose="02010600030101010101" pitchFamily="2" charset="-122"/>
                        </a:rPr>
                        <a:t>4x8</a:t>
                      </a:r>
                      <a:endParaRPr lang="zh-CN" sz="16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31513302"/>
      </p:ext>
    </p:extLst>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dirty="0" smtClean="0">
                <a:solidFill>
                  <a:schemeClr val="tx1"/>
                </a:solidFill>
              </a:rPr>
              <a:t>Simulation Results</a:t>
            </a:r>
            <a:endParaRPr lang="zh-CN" altLang="en-US" dirty="0" smtClean="0">
              <a:solidFill>
                <a:schemeClr val="tx1"/>
              </a:solidFill>
            </a:endParaRPr>
          </a:p>
        </p:txBody>
      </p:sp>
      <p:graphicFrame>
        <p:nvGraphicFramePr>
          <p:cNvPr id="7" name="内容占位符 6"/>
          <p:cNvGraphicFramePr>
            <a:graphicFrameLocks noGrp="1"/>
          </p:cNvGraphicFramePr>
          <p:nvPr>
            <p:ph idx="1"/>
            <p:extLst>
              <p:ext uri="{D42A27DB-BD31-4B8C-83A1-F6EECF244321}">
                <p14:modId xmlns:p14="http://schemas.microsoft.com/office/powerpoint/2010/main" val="1244458215"/>
              </p:ext>
            </p:extLst>
          </p:nvPr>
        </p:nvGraphicFramePr>
        <p:xfrm>
          <a:off x="740681" y="1628800"/>
          <a:ext cx="3744416" cy="1219200"/>
        </p:xfrm>
        <a:graphic>
          <a:graphicData uri="http://schemas.openxmlformats.org/drawingml/2006/table">
            <a:tbl>
              <a:tblPr firstRow="1" firstCol="1" bandRow="1"/>
              <a:tblGrid>
                <a:gridCol w="1043117"/>
                <a:gridCol w="2701299"/>
              </a:tblGrid>
              <a:tr h="22303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dirty="0">
                          <a:effectLst/>
                          <a:latin typeface="Times New Roman" panose="02020603050405020304" pitchFamily="18" charset="0"/>
                          <a:ea typeface="等线" panose="02010600030101010101" pitchFamily="2" charset="-122"/>
                        </a:rPr>
                        <a:t>Test #</a:t>
                      </a:r>
                      <a:endParaRPr lang="zh-CN" sz="1600" dirty="0">
                        <a:effectLst/>
                        <a:latin typeface="Times New Roman" panose="02020603050405020304" pitchFamily="18" charset="0"/>
                        <a:ea typeface="等线" panose="02010600030101010101" pitchFamily="2" charset="-122"/>
                      </a:endParaRPr>
                    </a:p>
                  </a:txBody>
                  <a:tcPr marL="49617" marR="496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a:effectLst/>
                          <a:latin typeface="Times New Roman" panose="02020603050405020304" pitchFamily="18" charset="0"/>
                          <a:ea typeface="等线" panose="02010600030101010101" pitchFamily="2" charset="-122"/>
                        </a:rPr>
                        <a:t>Test description</a:t>
                      </a:r>
                      <a:endParaRPr lang="zh-CN" sz="1600">
                        <a:effectLst/>
                        <a:latin typeface="Times New Roman" panose="02020603050405020304" pitchFamily="18" charset="0"/>
                        <a:ea typeface="等线" panose="02010600030101010101" pitchFamily="2" charset="-122"/>
                      </a:endParaRPr>
                    </a:p>
                  </a:txBody>
                  <a:tcPr marL="49617" marR="496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03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等线" panose="02010600030101010101" pitchFamily="2" charset="-122"/>
                        </a:rPr>
                        <a:t>a</a:t>
                      </a:r>
                      <a:endParaRPr lang="zh-CN" sz="1600" dirty="0">
                        <a:effectLst/>
                        <a:latin typeface="Times New Roman" panose="02020603050405020304" pitchFamily="18" charset="0"/>
                        <a:ea typeface="等线" panose="02010600030101010101" pitchFamily="2" charset="-122"/>
                      </a:endParaRPr>
                    </a:p>
                  </a:txBody>
                  <a:tcPr marL="49617" marR="496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等线" panose="02010600030101010101" pitchFamily="2" charset="-122"/>
                        </a:rPr>
                        <a:t>Restrictions in 4x4 CU</a:t>
                      </a:r>
                      <a:endParaRPr lang="zh-CN" sz="1600" dirty="0">
                        <a:effectLst/>
                        <a:latin typeface="Times New Roman" panose="02020603050405020304" pitchFamily="18" charset="0"/>
                        <a:ea typeface="等线" panose="02010600030101010101" pitchFamily="2" charset="-122"/>
                      </a:endParaRPr>
                    </a:p>
                  </a:txBody>
                  <a:tcPr marL="49617" marR="496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03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等线" panose="02010600030101010101" pitchFamily="2" charset="-122"/>
                        </a:rPr>
                        <a:t>b</a:t>
                      </a:r>
                      <a:endParaRPr lang="zh-CN" sz="1600" dirty="0">
                        <a:effectLst/>
                        <a:latin typeface="Times New Roman" panose="02020603050405020304" pitchFamily="18" charset="0"/>
                        <a:ea typeface="等线" panose="02010600030101010101" pitchFamily="2" charset="-122"/>
                      </a:endParaRPr>
                    </a:p>
                  </a:txBody>
                  <a:tcPr marL="49617" marR="496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等线" panose="02010600030101010101" pitchFamily="2" charset="-122"/>
                        </a:rPr>
                        <a:t>Restrictions in ATMVP</a:t>
                      </a:r>
                      <a:endParaRPr lang="zh-CN" sz="1600" dirty="0">
                        <a:effectLst/>
                        <a:latin typeface="Times New Roman" panose="02020603050405020304" pitchFamily="18" charset="0"/>
                        <a:ea typeface="等线" panose="02010600030101010101" pitchFamily="2" charset="-122"/>
                      </a:endParaRPr>
                    </a:p>
                  </a:txBody>
                  <a:tcPr marL="49617" marR="496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03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等线" panose="02010600030101010101" pitchFamily="2" charset="-122"/>
                        </a:rPr>
                        <a:t>c</a:t>
                      </a:r>
                      <a:endParaRPr lang="zh-CN" sz="1600">
                        <a:effectLst/>
                        <a:latin typeface="Times New Roman" panose="02020603050405020304" pitchFamily="18" charset="0"/>
                        <a:ea typeface="等线" panose="02010600030101010101" pitchFamily="2" charset="-122"/>
                      </a:endParaRPr>
                    </a:p>
                  </a:txBody>
                  <a:tcPr marL="49617" marR="496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等线" panose="02010600030101010101" pitchFamily="2" charset="-122"/>
                        </a:rPr>
                        <a:t>Restrictions in affine</a:t>
                      </a:r>
                      <a:endParaRPr lang="zh-CN" sz="1600" dirty="0">
                        <a:effectLst/>
                        <a:latin typeface="Times New Roman" panose="02020603050405020304" pitchFamily="18" charset="0"/>
                        <a:ea typeface="等线" panose="02010600030101010101" pitchFamily="2" charset="-122"/>
                      </a:endParaRPr>
                    </a:p>
                  </a:txBody>
                  <a:tcPr marL="49617" marR="496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03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等线" panose="02010600030101010101" pitchFamily="2" charset="-122"/>
                        </a:rPr>
                        <a:t>d</a:t>
                      </a:r>
                      <a:endParaRPr lang="zh-CN" sz="1600">
                        <a:effectLst/>
                        <a:latin typeface="Times New Roman" panose="02020603050405020304" pitchFamily="18" charset="0"/>
                        <a:ea typeface="等线" panose="02010600030101010101" pitchFamily="2" charset="-122"/>
                      </a:endParaRPr>
                    </a:p>
                  </a:txBody>
                  <a:tcPr marL="49617" marR="496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ea typeface="等线" panose="02010600030101010101" pitchFamily="2" charset="-122"/>
                        </a:rPr>
                        <a:t>a + b + c</a:t>
                      </a:r>
                      <a:endParaRPr lang="zh-CN" sz="1600" dirty="0">
                        <a:effectLst/>
                        <a:latin typeface="Times New Roman" panose="02020603050405020304" pitchFamily="18" charset="0"/>
                        <a:ea typeface="等线" panose="02010600030101010101" pitchFamily="2" charset="-122"/>
                      </a:endParaRPr>
                    </a:p>
                  </a:txBody>
                  <a:tcPr marL="49617" marR="496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129684059"/>
              </p:ext>
            </p:extLst>
          </p:nvPr>
        </p:nvGraphicFramePr>
        <p:xfrm>
          <a:off x="755576" y="3573016"/>
          <a:ext cx="7632702" cy="1310640"/>
        </p:xfrm>
        <a:graphic>
          <a:graphicData uri="http://schemas.openxmlformats.org/drawingml/2006/table">
            <a:tbl>
              <a:tblPr firstRow="1" firstCol="1" bandRow="1"/>
              <a:tblGrid>
                <a:gridCol w="693882"/>
                <a:gridCol w="693882"/>
                <a:gridCol w="693882"/>
                <a:gridCol w="693882"/>
                <a:gridCol w="693882"/>
                <a:gridCol w="693882"/>
                <a:gridCol w="693882"/>
                <a:gridCol w="693882"/>
                <a:gridCol w="693882"/>
                <a:gridCol w="693882"/>
                <a:gridCol w="693882"/>
              </a:tblGrid>
              <a:tr h="161925">
                <a:tc>
                  <a:txBody>
                    <a:bodyPr/>
                    <a:lstStyle/>
                    <a:p>
                      <a:endParaRPr lang="zh-CN" sz="16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rgbClr val="000000"/>
                          </a:solidFill>
                          <a:effectLst/>
                          <a:latin typeface="Times New Roman" panose="02020603050405020304" pitchFamily="18" charset="0"/>
                          <a:ea typeface="等线" panose="02010600030101010101" pitchFamily="2" charset="-122"/>
                        </a:rPr>
                        <a:t>Random Access Main 10</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5">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rgbClr val="000000"/>
                          </a:solidFill>
                          <a:effectLst/>
                          <a:latin typeface="Times New Roman" panose="02020603050405020304" pitchFamily="18" charset="0"/>
                          <a:ea typeface="等线" panose="02010600030101010101" pitchFamily="2" charset="-122"/>
                        </a:rPr>
                        <a:t>Low delay B Main10 </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1">
                          <a:solidFill>
                            <a:srgbClr val="000000"/>
                          </a:solidFill>
                          <a:effectLst/>
                          <a:latin typeface="Times New Roman" panose="02020603050405020304" pitchFamily="18" charset="0"/>
                          <a:ea typeface="等线" panose="02010600030101010101" pitchFamily="2" charset="-122"/>
                        </a:rPr>
                        <a:t>Test#</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rgbClr val="000000"/>
                          </a:solidFill>
                          <a:effectLst/>
                          <a:latin typeface="Times New Roman" panose="02020603050405020304" pitchFamily="18" charset="0"/>
                          <a:ea typeface="等线" panose="02010600030101010101" pitchFamily="2" charset="-122"/>
                        </a:rPr>
                        <a:t>Y</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rgbClr val="000000"/>
                          </a:solidFill>
                          <a:effectLst/>
                          <a:latin typeface="Times New Roman" panose="02020603050405020304" pitchFamily="18" charset="0"/>
                          <a:ea typeface="等线" panose="02010600030101010101" pitchFamily="2" charset="-122"/>
                        </a:rPr>
                        <a:t>U</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rgbClr val="000000"/>
                          </a:solidFill>
                          <a:effectLst/>
                          <a:latin typeface="Times New Roman" panose="02020603050405020304" pitchFamily="18" charset="0"/>
                          <a:ea typeface="等线" panose="02010600030101010101" pitchFamily="2" charset="-122"/>
                        </a:rPr>
                        <a:t>V</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rgbClr val="000000"/>
                          </a:solidFill>
                          <a:effectLst/>
                          <a:latin typeface="Times New Roman" panose="02020603050405020304" pitchFamily="18" charset="0"/>
                          <a:ea typeface="等线" panose="02010600030101010101" pitchFamily="2" charset="-122"/>
                        </a:rPr>
                        <a:t>EncT</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rgbClr val="000000"/>
                          </a:solidFill>
                          <a:effectLst/>
                          <a:latin typeface="Times New Roman" panose="02020603050405020304" pitchFamily="18" charset="0"/>
                          <a:ea typeface="等线" panose="02010600030101010101" pitchFamily="2" charset="-122"/>
                        </a:rPr>
                        <a:t>DecT</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rgbClr val="000000"/>
                          </a:solidFill>
                          <a:effectLst/>
                          <a:latin typeface="Times New Roman" panose="02020603050405020304" pitchFamily="18" charset="0"/>
                          <a:ea typeface="等线" panose="02010600030101010101" pitchFamily="2" charset="-122"/>
                        </a:rPr>
                        <a:t>Y</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rgbClr val="000000"/>
                          </a:solidFill>
                          <a:effectLst/>
                          <a:latin typeface="Times New Roman" panose="02020603050405020304" pitchFamily="18" charset="0"/>
                          <a:ea typeface="等线" panose="02010600030101010101" pitchFamily="2" charset="-122"/>
                        </a:rPr>
                        <a:t>U</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rgbClr val="000000"/>
                          </a:solidFill>
                          <a:effectLst/>
                          <a:latin typeface="Times New Roman" panose="02020603050405020304" pitchFamily="18" charset="0"/>
                          <a:ea typeface="等线" panose="02010600030101010101" pitchFamily="2" charset="-122"/>
                        </a:rPr>
                        <a:t>V</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rgbClr val="000000"/>
                          </a:solidFill>
                          <a:effectLst/>
                          <a:latin typeface="Times New Roman" panose="02020603050405020304" pitchFamily="18" charset="0"/>
                          <a:ea typeface="等线" panose="02010600030101010101" pitchFamily="2" charset="-122"/>
                        </a:rPr>
                        <a:t>EncT</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rgbClr val="000000"/>
                          </a:solidFill>
                          <a:effectLst/>
                          <a:latin typeface="Times New Roman" panose="02020603050405020304" pitchFamily="18" charset="0"/>
                          <a:ea typeface="等线" panose="02010600030101010101" pitchFamily="2" charset="-122"/>
                        </a:rPr>
                        <a:t>DecT</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a</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0.03%</a:t>
                      </a:r>
                      <a:endParaRPr lang="zh-CN" sz="20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0.04%</a:t>
                      </a:r>
                      <a:endParaRPr lang="zh-CN" sz="20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0.02%</a:t>
                      </a:r>
                      <a:endParaRPr lang="zh-CN" sz="20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100%</a:t>
                      </a:r>
                      <a:endParaRPr lang="zh-CN" sz="20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100%</a:t>
                      </a:r>
                      <a:endParaRPr lang="zh-CN" sz="20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0.02%</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-0.01%</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-0.15%</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100%</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99%</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b</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0.00%</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0.02%</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-0.03%</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99%</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100%</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-0.03%</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0.01%</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-0.19%</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99%</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98%</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c</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0.10%</a:t>
                      </a:r>
                      <a:endParaRPr lang="zh-CN" sz="20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0.10%</a:t>
                      </a:r>
                      <a:endParaRPr lang="zh-CN" sz="20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等线" panose="02010600030101010101" pitchFamily="2" charset="-122"/>
                        </a:rPr>
                        <a:t>0.05%</a:t>
                      </a:r>
                      <a:endParaRPr lang="zh-CN" sz="2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99%</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97%</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0.11%</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0.05%</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-0.02%</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98%</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98%</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d</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0.12%</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0.16%</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0.05%</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98%</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96%</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0.14%</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0.13%</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-0.12%</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等线" panose="02010600030101010101" pitchFamily="2" charset="-122"/>
                        </a:rPr>
                        <a:t>97%</a:t>
                      </a:r>
                      <a:endParaRPr lang="zh-CN" sz="2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等线" panose="02010600030101010101" pitchFamily="2" charset="-122"/>
                        </a:rPr>
                        <a:t>95%</a:t>
                      </a:r>
                      <a:endParaRPr lang="zh-CN" sz="2000" dirty="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71949678"/>
      </p:ext>
    </p:extLst>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dirty="0" smtClean="0">
                <a:solidFill>
                  <a:schemeClr val="tx1"/>
                </a:solidFill>
              </a:rPr>
              <a:t>Test a</a:t>
            </a:r>
            <a:endParaRPr lang="zh-CN" altLang="en-US" dirty="0" smtClean="0">
              <a:solidFill>
                <a:schemeClr val="tx1"/>
              </a:solidFill>
            </a:endParaRPr>
          </a:p>
        </p:txBody>
      </p:sp>
      <p:graphicFrame>
        <p:nvGraphicFramePr>
          <p:cNvPr id="5" name="表格 4"/>
          <p:cNvGraphicFramePr>
            <a:graphicFrameLocks noGrp="1"/>
          </p:cNvGraphicFramePr>
          <p:nvPr>
            <p:extLst>
              <p:ext uri="{D42A27DB-BD31-4B8C-83A1-F6EECF244321}">
                <p14:modId xmlns:p14="http://schemas.microsoft.com/office/powerpoint/2010/main" val="593685724"/>
              </p:ext>
            </p:extLst>
          </p:nvPr>
        </p:nvGraphicFramePr>
        <p:xfrm>
          <a:off x="1367569" y="1150587"/>
          <a:ext cx="6120681" cy="5390304"/>
        </p:xfrm>
        <a:graphic>
          <a:graphicData uri="http://schemas.openxmlformats.org/drawingml/2006/table">
            <a:tbl>
              <a:tblPr firstRow="1" firstCol="1" bandRow="1"/>
              <a:tblGrid>
                <a:gridCol w="1446385"/>
                <a:gridCol w="1008942"/>
                <a:gridCol w="1008942"/>
                <a:gridCol w="1008942"/>
                <a:gridCol w="823735"/>
                <a:gridCol w="823735"/>
              </a:tblGrid>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Random Access Main 10</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 VTM-2.0.1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Y</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U</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V</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EncT</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DecT</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0.09%</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0.04%</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A2</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0.02%</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-0.03%</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-0.02%</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B</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0.03%</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0.04%</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-0.02%</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99%</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99%</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C</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0.04%</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0.07%</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0.07%</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99%</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E</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等线" panose="02010600030101010101" pitchFamily="2" charset="-122"/>
                          <a:ea typeface="等线" panose="02010600030101010101" pitchFamily="2" charset="-122"/>
                          <a:cs typeface="Arial" panose="020B0604020202020204" pitchFamily="34" charset="0"/>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等线" panose="02010600030101010101" pitchFamily="2" charset="-122"/>
                          <a:ea typeface="等线" panose="02010600030101010101" pitchFamily="2" charset="-122"/>
                          <a:cs typeface="Arial" panose="020B0604020202020204" pitchFamily="34" charset="0"/>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等线" panose="02010600030101010101" pitchFamily="2" charset="-122"/>
                          <a:ea typeface="等线" panose="02010600030101010101" pitchFamily="2" charset="-122"/>
                          <a:cs typeface="Arial" panose="020B0604020202020204" pitchFamily="34" charset="0"/>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等线" panose="02010600030101010101" pitchFamily="2" charset="-122"/>
                          <a:ea typeface="等线" panose="02010600030101010101" pitchFamily="2" charset="-122"/>
                          <a:cs typeface="Arial" panose="020B0604020202020204" pitchFamily="34" charset="0"/>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Overall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0.03%</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0.04%</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0.02%</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D</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0.08%</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0.09%</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0.17%</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99%</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768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F (optional)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-0.02%</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0.03%</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0.06%</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99%</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endParaRPr lang="zh-CN" sz="12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Low delay B Main10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 VTM-2.0.1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Y</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U</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V</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EncT</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DecT</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A2</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B</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0.04%</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-0.13%</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-0.19%</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C</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0.08%</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0.11%</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0.20%</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99%</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99%</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E</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00"/>
                          </a:solidFill>
                          <a:effectLst/>
                          <a:latin typeface="Arial" panose="020B0604020202020204" pitchFamily="34" charset="0"/>
                          <a:ea typeface="等线" panose="02010600030101010101" pitchFamily="2" charset="-122"/>
                        </a:rPr>
                        <a:t>-0.11%</a:t>
                      </a:r>
                      <a:endParaRPr lang="zh-CN" sz="1600" dirty="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0.06%</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-0.54%</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99%</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Overall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0.02%</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-0.01%</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-0.15%</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99%</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D</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00"/>
                          </a:solidFill>
                          <a:effectLst/>
                          <a:latin typeface="Arial" panose="020B0604020202020204" pitchFamily="34" charset="0"/>
                          <a:ea typeface="等线" panose="02010600030101010101" pitchFamily="2" charset="-122"/>
                        </a:rPr>
                        <a:t>0.14%</a:t>
                      </a:r>
                      <a:endParaRPr lang="zh-CN" sz="1600" dirty="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0.46%</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-0.22%</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98%</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768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F (optional)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-0.05%</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0.29%</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0.19%</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99%</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00"/>
                          </a:solidFill>
                          <a:effectLst/>
                          <a:latin typeface="Arial" panose="020B0604020202020204" pitchFamily="34" charset="0"/>
                          <a:ea typeface="等线" panose="02010600030101010101" pitchFamily="2" charset="-122"/>
                        </a:rPr>
                        <a:t>100%</a:t>
                      </a:r>
                      <a:endParaRPr lang="zh-CN" sz="1600" dirty="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88698595"/>
      </p:ext>
    </p:extLst>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dirty="0" smtClean="0">
                <a:solidFill>
                  <a:schemeClr val="tx1"/>
                </a:solidFill>
              </a:rPr>
              <a:t>Test b</a:t>
            </a:r>
            <a:endParaRPr lang="zh-CN" altLang="en-US" dirty="0" smtClean="0">
              <a:solidFill>
                <a:schemeClr val="tx1"/>
              </a:solidFill>
            </a:endParaRPr>
          </a:p>
        </p:txBody>
      </p:sp>
      <p:graphicFrame>
        <p:nvGraphicFramePr>
          <p:cNvPr id="5" name="表格 4"/>
          <p:cNvGraphicFramePr>
            <a:graphicFrameLocks noGrp="1"/>
          </p:cNvGraphicFramePr>
          <p:nvPr>
            <p:extLst>
              <p:ext uri="{D42A27DB-BD31-4B8C-83A1-F6EECF244321}">
                <p14:modId xmlns:p14="http://schemas.microsoft.com/office/powerpoint/2010/main" val="4172532204"/>
              </p:ext>
            </p:extLst>
          </p:nvPr>
        </p:nvGraphicFramePr>
        <p:xfrm>
          <a:off x="1367569" y="1150587"/>
          <a:ext cx="6120681" cy="5390304"/>
        </p:xfrm>
        <a:graphic>
          <a:graphicData uri="http://schemas.openxmlformats.org/drawingml/2006/table">
            <a:tbl>
              <a:tblPr firstRow="1" firstCol="1" bandRow="1"/>
              <a:tblGrid>
                <a:gridCol w="1446385"/>
                <a:gridCol w="1008942"/>
                <a:gridCol w="1008942"/>
                <a:gridCol w="1008942"/>
                <a:gridCol w="823735"/>
                <a:gridCol w="823735"/>
              </a:tblGrid>
              <a:tr h="220788">
                <a:tc>
                  <a:txBody>
                    <a:bodyPr/>
                    <a:lstStyle/>
                    <a:p>
                      <a:endParaRPr lang="zh-CN" sz="12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Random Access Main 10</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 VTM-2.0.1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Y</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U</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V</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EncT</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DecT</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-0.09%</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A2</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B</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C</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0.09%</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E</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Overall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D</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-0.07%</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768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F (optional)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endParaRPr lang="zh-CN" sz="12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Low delay B Main10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 VTM-2.0.1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Y</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U</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V</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EncT</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DecT</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A2</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B</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-0.24%</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C</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-0.08%</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E</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-0.14%</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0.09%</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-0.24%</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Overall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D</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0.59%</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768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F (optional)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0.13%</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-0.09%</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98%</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61581924"/>
      </p:ext>
    </p:extLst>
  </p:cSld>
  <p:clrMapOvr>
    <a:masterClrMapping/>
  </p:clrMapOvr>
  <p:transition advClick="0" advTm="8000">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dirty="0" smtClean="0">
                <a:solidFill>
                  <a:schemeClr val="tx1"/>
                </a:solidFill>
              </a:rPr>
              <a:t>Test c</a:t>
            </a:r>
            <a:endParaRPr lang="zh-CN" altLang="en-US" dirty="0" smtClean="0">
              <a:solidFill>
                <a:schemeClr val="tx1"/>
              </a:solidFill>
            </a:endParaRPr>
          </a:p>
        </p:txBody>
      </p:sp>
      <p:graphicFrame>
        <p:nvGraphicFramePr>
          <p:cNvPr id="5" name="表格 4"/>
          <p:cNvGraphicFramePr>
            <a:graphicFrameLocks noGrp="1"/>
          </p:cNvGraphicFramePr>
          <p:nvPr>
            <p:extLst>
              <p:ext uri="{D42A27DB-BD31-4B8C-83A1-F6EECF244321}">
                <p14:modId xmlns:p14="http://schemas.microsoft.com/office/powerpoint/2010/main" val="3212646902"/>
              </p:ext>
            </p:extLst>
          </p:nvPr>
        </p:nvGraphicFramePr>
        <p:xfrm>
          <a:off x="1367569" y="1150587"/>
          <a:ext cx="6120681" cy="5390304"/>
        </p:xfrm>
        <a:graphic>
          <a:graphicData uri="http://schemas.openxmlformats.org/drawingml/2006/table">
            <a:tbl>
              <a:tblPr firstRow="1" firstCol="1" bandRow="1"/>
              <a:tblGrid>
                <a:gridCol w="1446385"/>
                <a:gridCol w="1008942"/>
                <a:gridCol w="1008942"/>
                <a:gridCol w="1008942"/>
                <a:gridCol w="823735"/>
                <a:gridCol w="823735"/>
              </a:tblGrid>
              <a:tr h="220788">
                <a:tc>
                  <a:txBody>
                    <a:bodyPr/>
                    <a:lstStyle/>
                    <a:p>
                      <a:endParaRPr lang="zh-CN" sz="12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Random Access Main 10</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 VTM-2.0.1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Y</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U</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V</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EncT</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DecT</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A2</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0.17%</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94%</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B</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0.11%</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96%</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C</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0.13%</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0.14%</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E</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Overall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0.10%</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D</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0.24%</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0.20%</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0.18%</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768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F (optional)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0.17%</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0.14%</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0.12%</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endParaRPr lang="zh-CN" sz="12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Low delay B Main10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 VTM-2.0.1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Y</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U</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V</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EncT</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DecT</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A2</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B</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0.17%</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0.08%</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C</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0.07%</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E</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0.09%</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-0.11%</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Overall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D</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0.25%</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0.71%</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0.18%</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768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F (optional)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0.40%</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0.18%</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98%</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01136442"/>
      </p:ext>
    </p:extLst>
  </p:cSld>
  <p:clrMapOvr>
    <a:masterClrMapping/>
  </p:clrMapOvr>
  <p:transition advClick="0" advTm="8000">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dirty="0" smtClean="0">
                <a:solidFill>
                  <a:schemeClr val="tx1"/>
                </a:solidFill>
              </a:rPr>
              <a:t>Test d</a:t>
            </a:r>
            <a:endParaRPr lang="zh-CN" altLang="en-US" dirty="0" smtClean="0">
              <a:solidFill>
                <a:schemeClr val="tx1"/>
              </a:solidFill>
            </a:endParaRPr>
          </a:p>
        </p:txBody>
      </p:sp>
      <p:graphicFrame>
        <p:nvGraphicFramePr>
          <p:cNvPr id="5" name="表格 4"/>
          <p:cNvGraphicFramePr>
            <a:graphicFrameLocks noGrp="1"/>
          </p:cNvGraphicFramePr>
          <p:nvPr>
            <p:extLst>
              <p:ext uri="{D42A27DB-BD31-4B8C-83A1-F6EECF244321}">
                <p14:modId xmlns:p14="http://schemas.microsoft.com/office/powerpoint/2010/main" val="263333936"/>
              </p:ext>
            </p:extLst>
          </p:nvPr>
        </p:nvGraphicFramePr>
        <p:xfrm>
          <a:off x="1367569" y="1150587"/>
          <a:ext cx="6120681" cy="5390304"/>
        </p:xfrm>
        <a:graphic>
          <a:graphicData uri="http://schemas.openxmlformats.org/drawingml/2006/table">
            <a:tbl>
              <a:tblPr firstRow="1" firstCol="1" bandRow="1"/>
              <a:tblGrid>
                <a:gridCol w="1446385"/>
                <a:gridCol w="1008942"/>
                <a:gridCol w="1008942"/>
                <a:gridCol w="1008942"/>
                <a:gridCol w="823735"/>
                <a:gridCol w="823735"/>
              </a:tblGrid>
              <a:tr h="220788">
                <a:tc>
                  <a:txBody>
                    <a:bodyPr/>
                    <a:lstStyle/>
                    <a:p>
                      <a:endParaRPr lang="zh-CN" sz="12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Random Access Main 10</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 VTM-2.0.1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Y</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U</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V</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EncT</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DecT</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0.13%</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A2</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0.17%</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0.07%</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94%</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B</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0.09%</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96%</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C</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0.16%</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0.27%</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E</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Overall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0.16%</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96%</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D</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0.34%</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0.23%</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0.33%</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96%</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768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F (optional)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0.16%</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0.18%</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0.17%</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98%</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endParaRPr lang="zh-CN" sz="12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Low delay B Main10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 VTM-2.0.1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0788">
                <a:tc>
                  <a:txBody>
                    <a:bodyPr/>
                    <a:lstStyle/>
                    <a:p>
                      <a:endParaRPr lang="zh-CN"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Y</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U</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V</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EncT</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DecT</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A1</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A2</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 </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B</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0.20%</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0.31%</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96%</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C</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0.17%</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0.08%</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96%</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E</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-0.10%</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-0.60%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95%</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a:solidFill>
                            <a:srgbClr val="000000"/>
                          </a:solidFill>
                          <a:effectLst/>
                          <a:latin typeface="Arial" panose="020B0604020202020204" pitchFamily="34" charset="0"/>
                          <a:ea typeface="宋体" panose="02010600030101010101" pitchFamily="2" charset="-122"/>
                        </a:rPr>
                        <a:t>Overall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0.14%</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0.13%</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-0.12%</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95%</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78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D</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0.44%</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0.52%</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0.31%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95%</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768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宋体" panose="02010600030101010101" pitchFamily="2" charset="-122"/>
                        </a:rPr>
                        <a:t>Class F (optional)</a:t>
                      </a:r>
                      <a:endParaRPr lang="zh-CN" sz="16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0.70%</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0.68%</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98%</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3383913"/>
      </p:ext>
    </p:extLst>
  </p:cSld>
  <p:clrMapOvr>
    <a:masterClrMapping/>
  </p:clrMapOvr>
  <p:transition advClick="0" advTm="8000">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dirty="0" smtClean="0">
                <a:solidFill>
                  <a:schemeClr val="tx1"/>
                </a:solidFill>
              </a:rPr>
              <a:t>Conclusions</a:t>
            </a:r>
            <a:endParaRPr lang="zh-CN" altLang="en-US" dirty="0" smtClean="0">
              <a:solidFill>
                <a:schemeClr val="tx1"/>
              </a:solidFill>
            </a:endParaRPr>
          </a:p>
        </p:txBody>
      </p:sp>
      <p:sp>
        <p:nvSpPr>
          <p:cNvPr id="14339" name="Rectangle 3"/>
          <p:cNvSpPr>
            <a:spLocks noGrp="1" noChangeArrowheads="1"/>
          </p:cNvSpPr>
          <p:nvPr>
            <p:ph idx="1"/>
          </p:nvPr>
        </p:nvSpPr>
        <p:spPr>
          <a:xfrm>
            <a:off x="395536" y="1210154"/>
            <a:ext cx="8424936" cy="1786798"/>
          </a:xfrm>
        </p:spPr>
        <p:txBody>
          <a:bodyPr/>
          <a:lstStyle/>
          <a:p>
            <a:r>
              <a:rPr lang="en-CA" altLang="zh-CN" dirty="0" smtClean="0"/>
              <a:t>Reduce </a:t>
            </a:r>
            <a:r>
              <a:rPr lang="en-CA" altLang="zh-CN" dirty="0"/>
              <a:t>the worst </a:t>
            </a:r>
            <a:r>
              <a:rPr lang="en-CA" altLang="zh-CN" dirty="0" smtClean="0"/>
              <a:t>case </a:t>
            </a:r>
            <a:r>
              <a:rPr lang="en-CA" altLang="zh-CN" dirty="0"/>
              <a:t>memory bandwidth in motion </a:t>
            </a:r>
            <a:r>
              <a:rPr lang="en-CA" altLang="zh-CN" dirty="0" smtClean="0"/>
              <a:t>compensation</a:t>
            </a:r>
          </a:p>
          <a:p>
            <a:pPr marL="342900" lvl="1" indent="-342900">
              <a:buClr>
                <a:srgbClr val="777777"/>
              </a:buClr>
              <a:buSzPct val="60000"/>
              <a:buFont typeface="Wingdings" pitchFamily="2" charset="2"/>
              <a:buChar char="l"/>
            </a:pPr>
            <a:r>
              <a:rPr lang="en-CA" altLang="zh-CN" sz="2000" dirty="0" smtClean="0"/>
              <a:t>0.12</a:t>
            </a:r>
            <a:r>
              <a:rPr lang="en-CA" altLang="zh-CN" sz="2000" dirty="0"/>
              <a:t>%/0.14% </a:t>
            </a:r>
            <a:r>
              <a:rPr lang="en-CA" altLang="zh-CN" sz="2000" dirty="0" err="1"/>
              <a:t>luma</a:t>
            </a:r>
            <a:r>
              <a:rPr lang="en-CA" altLang="zh-CN" sz="2000" dirty="0"/>
              <a:t> BD-rate loss with 4%/5% decoding time </a:t>
            </a:r>
            <a:r>
              <a:rPr lang="en-CA" altLang="zh-CN" sz="2000" dirty="0" smtClean="0"/>
              <a:t>reduction</a:t>
            </a:r>
            <a:endParaRPr lang="en-CA" altLang="zh-CN" sz="2000" dirty="0" smtClean="0">
              <a:ea typeface="黑体" pitchFamily="49" charset="-122"/>
            </a:endParaRPr>
          </a:p>
        </p:txBody>
      </p:sp>
    </p:spTree>
    <p:extLst>
      <p:ext uri="{BB962C8B-B14F-4D97-AF65-F5344CB8AC3E}">
        <p14:creationId xmlns:p14="http://schemas.microsoft.com/office/powerpoint/2010/main" val="732567790"/>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111</TotalTime>
  <Words>1104</Words>
  <Application>Microsoft Office PowerPoint</Application>
  <PresentationFormat>全屏显示(4:3)</PresentationFormat>
  <Paragraphs>534</Paragraphs>
  <Slides>10</Slides>
  <Notes>0</Notes>
  <HiddenSlides>0</HiddenSlides>
  <MMClips>0</MMClips>
  <ScaleCrop>false</ScaleCrop>
  <HeadingPairs>
    <vt:vector size="6" baseType="variant">
      <vt:variant>
        <vt:lpstr>已用的字体</vt:lpstr>
      </vt:variant>
      <vt:variant>
        <vt:i4>13</vt:i4>
      </vt:variant>
      <vt:variant>
        <vt:lpstr>主题</vt:lpstr>
      </vt:variant>
      <vt:variant>
        <vt:i4>9</vt:i4>
      </vt:variant>
      <vt:variant>
        <vt:lpstr>幻灯片标题</vt:lpstr>
      </vt:variant>
      <vt:variant>
        <vt:i4>10</vt:i4>
      </vt:variant>
    </vt:vector>
  </HeadingPairs>
  <TitlesOfParts>
    <vt:vector size="32" baseType="lpstr">
      <vt:lpstr>FrutigerNext LT Bold</vt:lpstr>
      <vt:lpstr>FrutigerNext LT Medium</vt:lpstr>
      <vt:lpstr>FrutigerNext LT Regular</vt:lpstr>
      <vt:lpstr>MS PGothic</vt:lpstr>
      <vt:lpstr>MS PGothic</vt:lpstr>
      <vt:lpstr>等线</vt:lpstr>
      <vt:lpstr>黑体</vt:lpstr>
      <vt:lpstr>华文细黑</vt:lpstr>
      <vt:lpstr>宋体</vt:lpstr>
      <vt:lpstr>Arial</vt:lpstr>
      <vt:lpstr>Calibri</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JVET-L0371: CE4-related: Reducing worst case memory bandwidth in inter prediction</vt:lpstr>
      <vt:lpstr>Problems</vt:lpstr>
      <vt:lpstr>Proposal</vt:lpstr>
      <vt:lpstr>Simulation Results</vt:lpstr>
      <vt:lpstr>Test a</vt:lpstr>
      <vt:lpstr>Test b</vt:lpstr>
      <vt:lpstr>Test c</vt:lpstr>
      <vt:lpstr>Test d</vt:lpstr>
      <vt:lpstr>Conclusions</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JVET-J0063 Symmetrical mode for bi-prediction</dc:title>
  <dc:creator>chenhuanbang (A)</dc:creator>
  <cp:lastModifiedBy>chenhuanbang (A)</cp:lastModifiedBy>
  <cp:revision>19</cp:revision>
  <dcterms:created xsi:type="dcterms:W3CDTF">2011-12-01T07:18:24Z</dcterms:created>
  <dcterms:modified xsi:type="dcterms:W3CDTF">2018-10-07T11:52:55Z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(3)wrNJZWfta+43m0WIkIjnN6s9gg80fx6cbbz0oZJz+nxXHScw7f1iR7Cz0pB0ndSo1y3xrASX
fCzR4C5a/dlUXkUrGhaojZS+YagCBGPokpGwpLTnlkfnkT0FMHryWj2/2sUWTyePmmYnZxWK
jDBjjaodKOYu0udhGy8cV05krWtMoebOKYyVB8RTGiWG96ta97awlYkhjFwlp2+hy5sypLYV
u2V9N8dpTrv7B7eVzd</vt:lpwstr>
  </property>
  <property fmtid="{D5CDD505-2E9C-101B-9397-08002B2CF9AE}" pid="7" name="_2015_ms_pID_7253431">
    <vt:lpwstr>grMEHOilFc22T7cmbwbG97VYnOS6KHJpguk+vCUM/nlS3up/pVoeeX
7fgnhutOmqavt7Vwtr9WspR77/CBVtbNJimEchVf7frT9JlXBZGgCwQYzW6K+ypYIz+1A+s+
4mKg0RfQt2YU7lRXeXI6GKt7X/B/sWeGcGwK7/0RND61kEpZcjiaBqizjhLGW+ffu1CVHtgP
lDc8i264VpVuyqWxzK2OOOqEuI3Db183p0JI</vt:lpwstr>
  </property>
  <property fmtid="{D5CDD505-2E9C-101B-9397-08002B2CF9AE}" pid="8" name="_2015_ms_pID_7253432">
    <vt:lpwstr>sCnJzGlxiVR82L8BHaLw3n0=</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1538913158</vt:lpwstr>
  </property>
</Properties>
</file>