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0"/>
  </p:notesMasterIdLst>
  <p:handoutMasterIdLst>
    <p:handoutMasterId r:id="rId11"/>
  </p:handoutMasterIdLst>
  <p:sldIdLst>
    <p:sldId id="275" r:id="rId2"/>
    <p:sldId id="277" r:id="rId3"/>
    <p:sldId id="285" r:id="rId4"/>
    <p:sldId id="286" r:id="rId5"/>
    <p:sldId id="280" r:id="rId6"/>
    <p:sldId id="288" r:id="rId7"/>
    <p:sldId id="282" r:id="rId8"/>
    <p:sldId id="263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649" autoAdjust="0"/>
  </p:normalViewPr>
  <p:slideViewPr>
    <p:cSldViewPr snapToGrid="0" showGuides="1"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071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3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E50E1676-3347-4869-B301-C04AA53CC149}" type="datetime1">
              <a:rPr lang="ja-JP" altLang="en-US" smtClean="0"/>
              <a:t>2018/10/1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BEF4838-D778-40D1-B4C6-A6511A0617A2}" type="datetime1">
              <a:rPr lang="ja-JP" altLang="en-US" smtClean="0"/>
              <a:t>2018/10/1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  <a:lvl2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2pPr>
            <a:lvl3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3pPr>
            <a:lvl4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4pPr>
            <a:lvl5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2CA967-D95E-44D5-98DA-F98559CE7473}" type="datetime1">
              <a:rPr lang="ja-JP" altLang="en-US" smtClean="0"/>
              <a:t>2018/10/1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4389-91EE-419F-9751-940F12B526C0}" type="datetime1">
              <a:rPr lang="ja-JP" altLang="en-US" smtClean="0"/>
              <a:t>2018/10/1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05F4308D-0D87-455D-9BDA-8FAB4E33C5D4}" type="datetime1">
              <a:rPr lang="ja-JP" altLang="en-US" smtClean="0"/>
              <a:t>2018/10/1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_____1.xlsm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Excel____________2.xlsm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890699"/>
            <a:ext cx="9144000" cy="1008000"/>
          </a:xfrm>
        </p:spPr>
        <p:txBody>
          <a:bodyPr>
            <a:normAutofit/>
          </a:bodyPr>
          <a:lstStyle/>
          <a:p>
            <a:r>
              <a:rPr lang="fr-FR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Non-CE4</a:t>
            </a:r>
            <a:r>
              <a:rPr lang="fr-FR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:</a:t>
            </a:r>
            <a:br>
              <a:rPr lang="fr-FR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</a:br>
            <a:r>
              <a:rPr lang="fr-FR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Enhanced </a:t>
            </a:r>
            <a:r>
              <a:rPr lang="fr-FR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ultimate motion vector expression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JVET-L0355)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Tomonori Hashimoto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Eiichi Sasaki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Tomohiro </a:t>
            </a:r>
            <a:r>
              <a:rPr lang="en-US" altLang="ja-JP" sz="2400" dirty="0" err="1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Ikai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Introduction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We propose </a:t>
            </a:r>
            <a:r>
              <a:rPr lang="en-US" altLang="ja-JP" dirty="0" smtClean="0"/>
              <a:t>an enhanced </a:t>
            </a:r>
            <a:r>
              <a:rPr lang="en-US" altLang="ja-JP" dirty="0"/>
              <a:t>UMVE method, which extends CE (CE-4.5.4) UMVE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.</a:t>
            </a:r>
          </a:p>
          <a:p>
            <a:pPr lvl="1"/>
            <a:endParaRPr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</a:t>
            </a:r>
            <a:r>
              <a:rPr lang="en-US" altLang="ja-JP" dirty="0"/>
              <a:t> improve coding efficiency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, we apply two methods</a:t>
            </a:r>
          </a:p>
          <a:p>
            <a:pPr lvl="1"/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Enhancement of the number of direction</a:t>
            </a:r>
          </a:p>
          <a:p>
            <a:pPr lvl="1"/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Enhancement of distance lists</a:t>
            </a:r>
          </a:p>
          <a:p>
            <a:pPr lvl="1"/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kumimoji="1"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1026" name="AutoShape 2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28" name="AutoShape 4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0" name="AutoShape 6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2" name="AutoShape 8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4" name="AutoShape 10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56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線コネクタ 41"/>
          <p:cNvCxnSpPr/>
          <p:nvPr/>
        </p:nvCxnSpPr>
        <p:spPr>
          <a:xfrm flipH="1">
            <a:off x="2252143" y="4022637"/>
            <a:ext cx="2160240" cy="216024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>
            <a:off x="2252143" y="4022637"/>
            <a:ext cx="2160240" cy="216024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</a:t>
            </a:r>
            <a:r>
              <a:rPr lang="en-US" altLang="ja-JP" dirty="0" smtClean="0"/>
              <a:t>he </a:t>
            </a:r>
            <a:r>
              <a:rPr lang="en-US" altLang="ja-JP" dirty="0"/>
              <a:t>direction index represents of the eight directions as shown </a:t>
            </a:r>
            <a:r>
              <a:rPr lang="en-US" altLang="ja-JP" dirty="0" smtClean="0"/>
              <a:t>below.</a:t>
            </a:r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Enhancement of the number of direction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924171"/>
              </p:ext>
            </p:extLst>
          </p:nvPr>
        </p:nvGraphicFramePr>
        <p:xfrm>
          <a:off x="252000" y="2047741"/>
          <a:ext cx="8680359" cy="12106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9803"/>
                <a:gridCol w="879275"/>
                <a:gridCol w="880183"/>
                <a:gridCol w="880183"/>
                <a:gridCol w="880183"/>
                <a:gridCol w="880183"/>
                <a:gridCol w="880183"/>
                <a:gridCol w="880183"/>
                <a:gridCol w="880183"/>
              </a:tblGrid>
              <a:tr h="3835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Direction IDX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000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001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010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011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100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101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110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111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  <a:tr h="4030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x-axis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–1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  <a:tr h="42399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y-axis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–1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+1/2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+1/2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-1/2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2252143" y="4022637"/>
            <a:ext cx="2160240" cy="2160240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8" name="円/楕円 27"/>
          <p:cNvSpPr/>
          <p:nvPr/>
        </p:nvSpPr>
        <p:spPr>
          <a:xfrm>
            <a:off x="3266875" y="432798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29" name="円/楕円 28"/>
          <p:cNvSpPr/>
          <p:nvPr/>
        </p:nvSpPr>
        <p:spPr>
          <a:xfrm>
            <a:off x="3994515" y="5032515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0" name="円/楕円 29"/>
          <p:cNvSpPr/>
          <p:nvPr/>
        </p:nvSpPr>
        <p:spPr>
          <a:xfrm>
            <a:off x="3266875" y="5768411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1" name="円/楕円 30"/>
          <p:cNvSpPr/>
          <p:nvPr/>
        </p:nvSpPr>
        <p:spPr>
          <a:xfrm>
            <a:off x="2547035" y="5032515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2" name="円/楕円 31"/>
          <p:cNvSpPr/>
          <p:nvPr/>
        </p:nvSpPr>
        <p:spPr>
          <a:xfrm>
            <a:off x="3615730" y="467004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3" name="円/楕円 32"/>
          <p:cNvSpPr/>
          <p:nvPr/>
        </p:nvSpPr>
        <p:spPr>
          <a:xfrm>
            <a:off x="3644712" y="540622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4" name="円/楕円 33"/>
          <p:cNvSpPr/>
          <p:nvPr/>
        </p:nvSpPr>
        <p:spPr>
          <a:xfrm>
            <a:off x="2884345" y="5396701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5" name="円/楕円 34"/>
          <p:cNvSpPr/>
          <p:nvPr/>
        </p:nvSpPr>
        <p:spPr>
          <a:xfrm>
            <a:off x="2884345" y="467004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38" name="直線コネクタ 37"/>
          <p:cNvCxnSpPr>
            <a:stCxn id="26" idx="1"/>
            <a:endCxn id="26" idx="3"/>
          </p:cNvCxnSpPr>
          <p:nvPr/>
        </p:nvCxnSpPr>
        <p:spPr>
          <a:xfrm>
            <a:off x="2252143" y="5102757"/>
            <a:ext cx="216024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>
            <a:stCxn id="26" idx="0"/>
            <a:endCxn id="26" idx="2"/>
          </p:cNvCxnSpPr>
          <p:nvPr/>
        </p:nvCxnSpPr>
        <p:spPr>
          <a:xfrm>
            <a:off x="3332263" y="4022637"/>
            <a:ext cx="0" cy="216024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8"/>
          <p:cNvSpPr txBox="1"/>
          <p:nvPr/>
        </p:nvSpPr>
        <p:spPr>
          <a:xfrm>
            <a:off x="5206631" y="5293568"/>
            <a:ext cx="2892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: additional search points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5028149" y="5412707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57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ja-JP" dirty="0"/>
              <a:t>The proposed method </a:t>
            </a:r>
            <a:r>
              <a:rPr lang="en-US" altLang="ja-JP" dirty="0"/>
              <a:t>changed the number of list from one to </a:t>
            </a:r>
            <a:r>
              <a:rPr lang="en-US" altLang="ja-JP" dirty="0" smtClean="0"/>
              <a:t>two as followings.</a:t>
            </a:r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The selection flag for the list is context </a:t>
            </a:r>
            <a:r>
              <a:rPr lang="en-US" altLang="ja-JP" dirty="0" smtClean="0"/>
              <a:t>coded.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Enhancement of distance lists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6358298"/>
              </p:ext>
            </p:extLst>
          </p:nvPr>
        </p:nvGraphicFramePr>
        <p:xfrm>
          <a:off x="2891887" y="1938221"/>
          <a:ext cx="5970915" cy="663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6151"/>
                <a:gridCol w="1053691"/>
                <a:gridCol w="1053691"/>
                <a:gridCol w="1053691"/>
                <a:gridCol w="1053691"/>
              </a:tblGrid>
              <a:tr h="3316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Distance IDX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3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  <a:tr h="3316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Pixel distance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1/4-pel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1/2-pel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3/4-pel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5/4-pel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74713"/>
              </p:ext>
            </p:extLst>
          </p:nvPr>
        </p:nvGraphicFramePr>
        <p:xfrm>
          <a:off x="2891887" y="2942774"/>
          <a:ext cx="5970915" cy="663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6151"/>
                <a:gridCol w="1053691"/>
                <a:gridCol w="1053691"/>
                <a:gridCol w="1053691"/>
                <a:gridCol w="1053691"/>
              </a:tblGrid>
              <a:tr h="3316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Distance IDX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0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2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3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  <a:tr h="3316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Pixel distance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1-pel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2-pel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4-pel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8-pel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84270" y="2085210"/>
            <a:ext cx="1975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First distance list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2000" y="3089763"/>
            <a:ext cx="2307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Second distance list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793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Simulation results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Results of enhanced UMVE</a:t>
            </a:r>
            <a:r>
              <a:rPr lang="en-US" altLang="ja-JP" dirty="0"/>
              <a:t> </a:t>
            </a:r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(Anchor: VTM-2.0.1)</a:t>
            </a:r>
          </a:p>
          <a:p>
            <a:endParaRPr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pPr marL="0" indent="0">
              <a:buNone/>
            </a:pPr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pPr marL="0" indent="0">
              <a:buNone/>
            </a:pPr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671491"/>
              </p:ext>
            </p:extLst>
          </p:nvPr>
        </p:nvGraphicFramePr>
        <p:xfrm>
          <a:off x="1263074" y="1494152"/>
          <a:ext cx="6434078" cy="236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マクロ有効ワークシート" r:id="rId3" imgW="4429190" imgH="1628779" progId="Excel.SheetMacroEnabled.12">
                  <p:embed/>
                </p:oleObj>
              </mc:Choice>
              <mc:Fallback>
                <p:oleObj name="マクロ有効ワークシート" r:id="rId3" imgW="4429190" imgH="162877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3074" y="1494152"/>
                        <a:ext cx="6434078" cy="2366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329092"/>
              </p:ext>
            </p:extLst>
          </p:nvPr>
        </p:nvGraphicFramePr>
        <p:xfrm>
          <a:off x="1263074" y="4146716"/>
          <a:ext cx="6434078" cy="236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マクロ有効ワークシート" r:id="rId5" imgW="4429190" imgH="1628779" progId="Excel.SheetMacroEnabled.12">
                  <p:embed/>
                </p:oleObj>
              </mc:Choice>
              <mc:Fallback>
                <p:oleObj name="マクロ有効ワークシート" r:id="rId5" imgW="4429190" imgH="162877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63074" y="4146716"/>
                        <a:ext cx="6434078" cy="2366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3426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RA configuration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Performance c</a:t>
            </a:r>
            <a:r>
              <a:rPr kumimoji="1" lang="en-US" altLang="ja-JP" dirty="0" smtClean="0"/>
              <a:t>omparison</a:t>
            </a:r>
            <a:endParaRPr kumimoji="1" lang="ja-JP" altLang="en-US" dirty="0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671771"/>
              </p:ext>
            </p:extLst>
          </p:nvPr>
        </p:nvGraphicFramePr>
        <p:xfrm>
          <a:off x="637504" y="1701000"/>
          <a:ext cx="7868991" cy="3980962"/>
        </p:xfrm>
        <a:graphic>
          <a:graphicData uri="http://schemas.openxmlformats.org/drawingml/2006/table">
            <a:tbl>
              <a:tblPr firstRow="1" firstCol="1" bandRow="1"/>
              <a:tblGrid>
                <a:gridCol w="2506998"/>
                <a:gridCol w="1581712"/>
                <a:gridCol w="1877966"/>
                <a:gridCol w="1902315"/>
              </a:tblGrid>
              <a:tr h="5798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 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Coding gain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Encoding time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(vs. VTM-2.0.1)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Max number of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candidate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Enhanced </a:t>
                      </a:r>
                      <a:r>
                        <a:rPr lang="en-CA" sz="1800" dirty="0" smtClean="0">
                          <a:solidFill>
                            <a:srgbClr val="000000"/>
                          </a:solidFill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UMVE (Proposal)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</a:t>
                      </a: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1.64%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122%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128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 enhance1</a:t>
                      </a:r>
                      <a:r>
                        <a:rPr lang="en-US" altLang="ja-JP" baseline="0" dirty="0" smtClean="0"/>
                        <a:t> (8 direction)</a:t>
                      </a:r>
                      <a:endParaRPr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</a:t>
                      </a: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1.43%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116%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128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 enhance2 (2 lists)</a:t>
                      </a:r>
                      <a:endParaRPr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</a:t>
                      </a: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1.38%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110%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64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CE-4.5.4 (test b)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</a:t>
                      </a: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1.29%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108%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64</a:t>
                      </a:r>
                      <a:endParaRPr lang="ja-JP" sz="180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altLang="ja-JP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CE-4.5.4 (test c)</a:t>
                      </a:r>
                      <a:endParaRPr lang="ja-JP" altLang="ja-JP" sz="1800" dirty="0" smtClean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-1.35%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116%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dirty="0" smtClean="0">
                          <a:effectLst/>
                          <a:latin typeface="源ノ角ゴシック JP Regular" panose="020B0500000000000000" pitchFamily="34" charset="-128"/>
                          <a:ea typeface="源ノ角ゴシック JP Regular" panose="020B0500000000000000" pitchFamily="34" charset="-128"/>
                        </a:rPr>
                        <a:t>128</a:t>
                      </a:r>
                      <a:endParaRPr lang="ja-JP" sz="1800" dirty="0">
                        <a:effectLst/>
                        <a:latin typeface="源ノ角ゴシック JP Regular" panose="020B0500000000000000" pitchFamily="34" charset="-128"/>
                        <a:ea typeface="源ノ角ゴシック JP Regular" panose="020B05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463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Conclusion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Propose an enhanced UMVE.</a:t>
            </a:r>
          </a:p>
          <a:p>
            <a:pPr lvl="1"/>
            <a:r>
              <a:rPr lang="en-CA" altLang="ja-JP" dirty="0"/>
              <a:t>enhances the number of </a:t>
            </a:r>
            <a:r>
              <a:rPr lang="en-CA" altLang="ja-JP" dirty="0" smtClean="0"/>
              <a:t>direction</a:t>
            </a:r>
          </a:p>
          <a:p>
            <a:pPr lvl="1"/>
            <a:r>
              <a:rPr lang="en-CA" altLang="ja-JP" dirty="0" smtClean="0"/>
              <a:t>enhances </a:t>
            </a:r>
            <a:r>
              <a:rPr lang="en-CA" altLang="ja-JP" dirty="0" smtClean="0"/>
              <a:t>the lists of distance</a:t>
            </a:r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CA" altLang="ja-JP" dirty="0" smtClean="0"/>
              <a:t>The proposed method 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shows </a:t>
            </a:r>
            <a:r>
              <a:rPr lang="en-CA" altLang="ja-JP" dirty="0" smtClean="0"/>
              <a:t>1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.64%, </a:t>
            </a:r>
            <a:r>
              <a:rPr lang="en-CA" altLang="ja-JP" dirty="0" smtClean="0"/>
              <a:t>1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.38%, </a:t>
            </a:r>
            <a:r>
              <a:rPr lang="en-CA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and 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1.66% </a:t>
            </a:r>
            <a:r>
              <a:rPr lang="en-CA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gain on Y, </a:t>
            </a:r>
            <a:r>
              <a:rPr lang="en-CA" altLang="ja-JP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Cb</a:t>
            </a:r>
            <a:r>
              <a:rPr lang="en-CA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, and Cr average in 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VTM-2.0.1 </a:t>
            </a:r>
            <a:r>
              <a:rPr lang="en-CA" altLang="ja-JP" dirty="0" smtClean="0"/>
              <a:t>RA</a:t>
            </a:r>
            <a:r>
              <a:rPr lang="en-CA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configuration.</a:t>
            </a:r>
          </a:p>
          <a:p>
            <a:pPr lvl="1"/>
            <a:r>
              <a:rPr kumimoji="1"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With </a:t>
            </a:r>
            <a:r>
              <a:rPr lang="en-CA" altLang="ja-JP" dirty="0"/>
              <a:t>122</a:t>
            </a:r>
            <a:r>
              <a:rPr lang="en-CA" altLang="ja-JP" dirty="0" smtClean="0"/>
              <a:t>% encoding time</a:t>
            </a:r>
            <a:endParaRPr lang="ja-JP" altLang="ja-JP" dirty="0"/>
          </a:p>
          <a:p>
            <a:pPr lvl="1"/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dirty="0" smtClean="0"/>
              <a:t>We propose to be adopted into next VTM software.</a:t>
            </a:r>
            <a:endParaRPr lang="en-US" altLang="ja-JP" dirty="0"/>
          </a:p>
          <a:p>
            <a:endParaRPr kumimoji="1"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dirty="0" smtClean="0"/>
              <a:t>Thank Samsung for </a:t>
            </a:r>
            <a:r>
              <a:rPr lang="en-US" altLang="ja-JP" dirty="0" smtClean="0"/>
              <a:t>cross-checking</a:t>
            </a:r>
            <a:r>
              <a:rPr lang="en-US" altLang="ja-JP" dirty="0" smtClean="0"/>
              <a:t>!</a:t>
            </a:r>
            <a:endParaRPr kumimoji="1"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9888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2517</TotalTime>
  <Words>304</Words>
  <Application>Microsoft Office PowerPoint</Application>
  <PresentationFormat>画面に合わせる (4:3)</PresentationFormat>
  <Paragraphs>127</Paragraphs>
  <Slides>8</Slides>
  <Notes>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Arial</vt:lpstr>
      <vt:lpstr>Calibri</vt:lpstr>
      <vt:lpstr>Be Original.テーマ</vt:lpstr>
      <vt:lpstr>マクロ有効ワークシート</vt:lpstr>
      <vt:lpstr>Microsoft Excel マクロ有効ワークシート</vt:lpstr>
      <vt:lpstr>Non-CE4: Enhanced ultimate motion vector expression</vt:lpstr>
      <vt:lpstr>Introduction</vt:lpstr>
      <vt:lpstr>Enhancement of the number of direction</vt:lpstr>
      <vt:lpstr>Enhancement of distance lists</vt:lpstr>
      <vt:lpstr>Simulation results</vt:lpstr>
      <vt:lpstr>Performance comparison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橋本知典</cp:lastModifiedBy>
  <cp:revision>165</cp:revision>
  <dcterms:created xsi:type="dcterms:W3CDTF">2017-02-21T01:46:25Z</dcterms:created>
  <dcterms:modified xsi:type="dcterms:W3CDTF">2018-10-01T09:03:07Z</dcterms:modified>
</cp:coreProperties>
</file>