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61" r:id="rId3"/>
    <p:sldId id="267" r:id="rId4"/>
    <p:sldId id="269" r:id="rId5"/>
    <p:sldId id="271" r:id="rId6"/>
    <p:sldId id="273" r:id="rId7"/>
    <p:sldId id="27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5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D603B-17A0-475D-9BA4-0CE128C616BF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B9912-72A6-4326-9A87-22B0149E8E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892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7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64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83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508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6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6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6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8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8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2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4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9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1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8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3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75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__1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sz="3600" b="1" dirty="0"/>
              <a:t>JVET-L0342</a:t>
            </a:r>
            <a:r>
              <a:rPr lang="en-CA" altLang="zh-CN" sz="3600" b="1" dirty="0" smtClean="0"/>
              <a:t>: CE3-related</a:t>
            </a:r>
            <a:r>
              <a:rPr lang="en-CA" altLang="zh-CN" sz="3600" b="1" dirty="0"/>
              <a:t>: Classification-based mean value for CCLM coefficients derivation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12245" y="4362434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X. Ma, F. Mu, H. Yang, J. Chen</a:t>
            </a:r>
          </a:p>
          <a:p>
            <a:r>
              <a:rPr lang="en-US" altLang="zh-CN" dirty="0"/>
              <a:t>Huawei Technologies Co., Ltd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9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Main points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Linear model coefficients </a:t>
            </a:r>
            <a:r>
              <a:rPr lang="en-CA" altLang="zh-CN" dirty="0" smtClean="0"/>
              <a:t>derived based </a:t>
            </a:r>
            <a:r>
              <a:rPr lang="en-CA" altLang="zh-CN" dirty="0"/>
              <a:t>on classification-based mean value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CA" altLang="zh-CN" dirty="0" err="1" smtClean="0"/>
              <a:t>Luma</a:t>
            </a:r>
            <a:r>
              <a:rPr lang="en-CA" altLang="zh-CN" dirty="0" smtClean="0"/>
              <a:t> </a:t>
            </a:r>
            <a:r>
              <a:rPr lang="en-CA" altLang="zh-CN" dirty="0"/>
              <a:t>template samples are classified into </a:t>
            </a:r>
            <a:r>
              <a:rPr lang="en-CA" altLang="zh-CN" dirty="0">
                <a:solidFill>
                  <a:srgbClr val="FF0000"/>
                </a:solidFill>
              </a:rPr>
              <a:t>two </a:t>
            </a:r>
            <a:r>
              <a:rPr lang="en-CA" altLang="zh-CN" dirty="0" smtClean="0">
                <a:solidFill>
                  <a:srgbClr val="FF0000"/>
                </a:solidFill>
              </a:rPr>
              <a:t>classes</a:t>
            </a:r>
            <a:r>
              <a:rPr lang="en-CA" altLang="zh-CN" dirty="0" smtClean="0"/>
              <a:t>, based on </a:t>
            </a:r>
            <a:r>
              <a:rPr lang="en-CA" altLang="zh-CN" dirty="0"/>
              <a:t>the </a:t>
            </a:r>
            <a:r>
              <a:rPr lang="en-CA" altLang="zh-CN" dirty="0">
                <a:solidFill>
                  <a:srgbClr val="FF0000"/>
                </a:solidFill>
              </a:rPr>
              <a:t>mean value </a:t>
            </a:r>
            <a:r>
              <a:rPr lang="en-CA" altLang="zh-CN" dirty="0"/>
              <a:t>of </a:t>
            </a:r>
            <a:r>
              <a:rPr lang="en-CA" altLang="zh-CN" dirty="0" smtClean="0"/>
              <a:t>them.</a:t>
            </a:r>
            <a:endParaRPr lang="en-US" altLang="zh-CN" dirty="0" smtClean="0"/>
          </a:p>
          <a:p>
            <a:pPr lvl="1"/>
            <a:r>
              <a:rPr lang="en-CA" altLang="zh-CN" dirty="0" smtClean="0"/>
              <a:t>Get </a:t>
            </a:r>
            <a:r>
              <a:rPr lang="en-CA" altLang="zh-CN" dirty="0" smtClean="0">
                <a:solidFill>
                  <a:srgbClr val="FF0000"/>
                </a:solidFill>
              </a:rPr>
              <a:t>two </a:t>
            </a:r>
            <a:r>
              <a:rPr lang="en-CA" altLang="zh-CN" dirty="0" err="1">
                <a:solidFill>
                  <a:srgbClr val="FF0000"/>
                </a:solidFill>
              </a:rPr>
              <a:t>luma</a:t>
            </a:r>
            <a:r>
              <a:rPr lang="en-CA" altLang="zh-CN" dirty="0">
                <a:solidFill>
                  <a:srgbClr val="FF0000"/>
                </a:solidFill>
              </a:rPr>
              <a:t> mean values </a:t>
            </a:r>
            <a:r>
              <a:rPr lang="en-CA" altLang="zh-CN" dirty="0"/>
              <a:t>of the two </a:t>
            </a:r>
            <a:r>
              <a:rPr lang="en-CA" altLang="zh-CN" dirty="0" err="1"/>
              <a:t>luma</a:t>
            </a:r>
            <a:r>
              <a:rPr lang="en-CA" altLang="zh-CN" dirty="0"/>
              <a:t> classes, and </a:t>
            </a:r>
            <a:r>
              <a:rPr lang="en-CA" altLang="zh-CN" dirty="0">
                <a:solidFill>
                  <a:srgbClr val="FF0000"/>
                </a:solidFill>
              </a:rPr>
              <a:t>two </a:t>
            </a:r>
            <a:r>
              <a:rPr lang="en-CA" altLang="zh-CN" dirty="0" err="1">
                <a:solidFill>
                  <a:srgbClr val="FF0000"/>
                </a:solidFill>
              </a:rPr>
              <a:t>chroma</a:t>
            </a:r>
            <a:r>
              <a:rPr lang="en-CA" altLang="zh-CN" dirty="0">
                <a:solidFill>
                  <a:srgbClr val="FF0000"/>
                </a:solidFill>
              </a:rPr>
              <a:t> mean </a:t>
            </a:r>
            <a:r>
              <a:rPr lang="en-CA" altLang="zh-CN" dirty="0" smtClean="0">
                <a:solidFill>
                  <a:srgbClr val="FF0000"/>
                </a:solidFill>
              </a:rPr>
              <a:t>values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Get the model coefficients.</a:t>
            </a:r>
          </a:p>
        </p:txBody>
      </p:sp>
    </p:spTree>
    <p:extLst>
      <p:ext uri="{BB962C8B-B14F-4D97-AF65-F5344CB8AC3E}">
        <p14:creationId xmlns:p14="http://schemas.microsoft.com/office/powerpoint/2010/main" val="33157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Steps:</a:t>
            </a:r>
          </a:p>
          <a:p>
            <a:pPr lvl="1"/>
            <a:r>
              <a:rPr lang="en-US" altLang="zh-CN" dirty="0" smtClean="0"/>
              <a:t>Get two classes</a:t>
            </a:r>
          </a:p>
          <a:p>
            <a:pPr lvl="1"/>
            <a:r>
              <a:rPr lang="en-US" altLang="zh-CN" dirty="0" smtClean="0"/>
              <a:t>Get two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mean value;</a:t>
            </a:r>
          </a:p>
          <a:p>
            <a:pPr lvl="1"/>
            <a:r>
              <a:rPr lang="en-US" altLang="zh-CN" dirty="0" smtClean="0"/>
              <a:t>Get two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mean value.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511452" y="701456"/>
            <a:ext cx="267240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643917"/>
              </p:ext>
            </p:extLst>
          </p:nvPr>
        </p:nvGraphicFramePr>
        <p:xfrm>
          <a:off x="5394102" y="1402179"/>
          <a:ext cx="6508261" cy="4429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Visio" r:id="rId4" imgW="3981489" imgH="2762370" progId="Visio.Drawing.15">
                  <p:embed/>
                </p:oleObj>
              </mc:Choice>
              <mc:Fallback>
                <p:oleObj name="Visio" r:id="rId4" imgW="3981489" imgH="276237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4102" y="1402179"/>
                        <a:ext cx="6508261" cy="44296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1690246" y="4001294"/>
                <a:ext cx="2349746" cy="6595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zh-CN" altLang="en-US">
                          <a:latin typeface="Cambria Math" panose="02040503050406030204" pitchFamily="18" charset="0"/>
                        </a:rPr>
                        <m:t>α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𝐿𝑚𝑒𝑎𝑛</m:t>
                              </m:r>
                            </m:sub>
                          </m:s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𝑅𝑚𝑒𝑎𝑛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𝐿𝑚𝑒𝑎𝑛</m:t>
                              </m:r>
                            </m:sub>
                          </m:s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𝑅𝑚𝑒𝑎𝑛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46" y="4001294"/>
                <a:ext cx="2349746" cy="65954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519687" y="4795771"/>
                <a:ext cx="269086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𝐿𝑚𝑒𝑎𝑛</m:t>
                          </m:r>
                        </m:sub>
                      </m:sSub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zh-CN" altLang="en-US" i="0">
                          <a:latin typeface="Cambria Math" panose="02040503050406030204" pitchFamily="18" charset="0"/>
                        </a:rPr>
                        <m:t>α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𝐿𝑚𝑒𝑎𝑛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687" y="4795771"/>
                <a:ext cx="2690865" cy="369332"/>
              </a:xfrm>
              <a:prstGeom prst="rect">
                <a:avLst/>
              </a:prstGeom>
              <a:blipFill rotWithShape="0"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53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zh-CN" dirty="0"/>
              <a:t>Experimental </a:t>
            </a:r>
            <a:r>
              <a:rPr lang="en-CA" altLang="zh-CN" dirty="0" smtClean="0"/>
              <a:t>results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Anchor: VTM2.0.1</a:t>
            </a:r>
          </a:p>
          <a:p>
            <a:pPr lvl="1"/>
            <a:r>
              <a:rPr lang="en-US" altLang="zh-CN" dirty="0" smtClean="0"/>
              <a:t> AI: -0.07%, 0.05%, -0.44%.</a:t>
            </a:r>
          </a:p>
          <a:p>
            <a:pPr lvl="1"/>
            <a:r>
              <a:rPr lang="en-US" altLang="zh-CN" dirty="0" smtClean="0"/>
              <a:t>RA: -0.04%, 0.15%, -0.47%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Campfire: -0.69%, -0.49%, -1.11%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Tango2:      -0.15%, 0.68%, -1.51%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71" y="3918852"/>
            <a:ext cx="5577440" cy="260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18852"/>
            <a:ext cx="5175184" cy="26070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571662"/>
              </p:ext>
            </p:extLst>
          </p:nvPr>
        </p:nvGraphicFramePr>
        <p:xfrm>
          <a:off x="6014990" y="553929"/>
          <a:ext cx="5338810" cy="3229986"/>
        </p:xfrm>
        <a:graphic>
          <a:graphicData uri="http://schemas.openxmlformats.org/drawingml/2006/table">
            <a:tbl>
              <a:tblPr/>
              <a:tblGrid>
                <a:gridCol w="926939"/>
                <a:gridCol w="1336931"/>
                <a:gridCol w="614988"/>
                <a:gridCol w="614988"/>
                <a:gridCol w="614988"/>
                <a:gridCol w="614988"/>
                <a:gridCol w="614988"/>
              </a:tblGrid>
              <a:tr h="222304">
                <a:tc>
                  <a:txBody>
                    <a:bodyPr/>
                    <a:lstStyle/>
                    <a:p>
                      <a:pPr algn="l" fontAlgn="ctr"/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5133">
                <a:tc>
                  <a:txBody>
                    <a:bodyPr/>
                    <a:lstStyle/>
                    <a:p>
                      <a:pPr algn="l" fontAlgn="ctr"/>
                      <a:endParaRPr lang="zh-CN" altLang="en-US" sz="18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04">
                <a:tc>
                  <a:txBody>
                    <a:bodyPr/>
                    <a:lstStyle/>
                    <a:p>
                      <a:pPr algn="l" fontAlgn="ctr"/>
                      <a:endParaRPr lang="zh-CN" altLang="en-US" sz="18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3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Class 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Tango2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FoodMarket4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Campfire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CatRobot1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DaylightRoad2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ParkRunning3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13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MarketPlace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RitualDance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Cactus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BasketballDrive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BQTerrace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6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zh-CN" dirty="0"/>
              <a:t>Experimental </a:t>
            </a:r>
            <a:r>
              <a:rPr lang="en-CA" altLang="zh-CN" dirty="0" smtClean="0"/>
              <a:t>results 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Template </a:t>
            </a:r>
            <a:r>
              <a:rPr lang="en-US" altLang="zh-CN" sz="2400" dirty="0" err="1" smtClean="0"/>
              <a:t>luma</a:t>
            </a:r>
            <a:r>
              <a:rPr lang="en-US" altLang="zh-CN" sz="2400" dirty="0" smtClean="0"/>
              <a:t> samples 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6-taps-&gt;2taps(left),3-taps(top)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1 top line(the first), 1 left column(the second) </a:t>
            </a:r>
          </a:p>
          <a:p>
            <a:r>
              <a:rPr lang="en-US" altLang="zh-CN" sz="2400" dirty="0" smtClean="0"/>
              <a:t>Anchor: VTM2.0.1</a:t>
            </a:r>
          </a:p>
          <a:p>
            <a:pPr lvl="1"/>
            <a:r>
              <a:rPr lang="en-US" altLang="zh-CN" sz="2000" dirty="0" smtClean="0"/>
              <a:t> AI: -0.04%, 0.63%, 0.02%.</a:t>
            </a:r>
          </a:p>
          <a:p>
            <a:pPr lvl="1"/>
            <a:r>
              <a:rPr lang="en-US" altLang="zh-CN" sz="2000" dirty="0" smtClean="0"/>
              <a:t>RA: -0.02%, 0.78%, 0.03%</a:t>
            </a:r>
            <a:endParaRPr lang="zh-CN" altLang="en-US" sz="2000" dirty="0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5" y="4111356"/>
            <a:ext cx="5470759" cy="254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4001294"/>
            <a:ext cx="5598695" cy="2659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6095999" y="1217137"/>
            <a:ext cx="5943600" cy="26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zh-CN" dirty="0"/>
              <a:t>Experimental </a:t>
            </a:r>
            <a:r>
              <a:rPr lang="en-CA" altLang="zh-CN" dirty="0" smtClean="0"/>
              <a:t>results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Template </a:t>
            </a:r>
            <a:r>
              <a:rPr lang="en-US" altLang="zh-CN" sz="2400" dirty="0" err="1" smtClean="0"/>
              <a:t>luma</a:t>
            </a:r>
            <a:r>
              <a:rPr lang="en-US" altLang="zh-CN" sz="2400" dirty="0" smtClean="0"/>
              <a:t> samples 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No down-sampling filtering.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1 top line(the first), 1 left column(the second) </a:t>
            </a:r>
          </a:p>
          <a:p>
            <a:r>
              <a:rPr lang="en-US" altLang="zh-CN" sz="2400" dirty="0" smtClean="0"/>
              <a:t>Anchor: VTM2.0.1</a:t>
            </a:r>
          </a:p>
          <a:p>
            <a:pPr lvl="1"/>
            <a:r>
              <a:rPr lang="en-US" altLang="zh-CN" sz="2000" dirty="0" smtClean="0"/>
              <a:t> AI: 0.03%, 1.16%, 0.47%.</a:t>
            </a:r>
          </a:p>
          <a:p>
            <a:pPr lvl="1"/>
            <a:r>
              <a:rPr lang="en-US" altLang="zh-CN" sz="2000" dirty="0" smtClean="0"/>
              <a:t>RA: 0.03%, 1.23%, 0.47%</a:t>
            </a:r>
            <a:endParaRPr lang="zh-CN" altLang="en-US" sz="2000" dirty="0"/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09" y="4013735"/>
            <a:ext cx="5486400" cy="263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165" y="4013735"/>
            <a:ext cx="5347636" cy="263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6015785" y="1216878"/>
            <a:ext cx="5943600" cy="266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1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CA" altLang="zh-CN" dirty="0"/>
              <a:t>Thank </a:t>
            </a:r>
            <a:r>
              <a:rPr lang="en-CA" altLang="zh-CN" dirty="0" err="1" smtClean="0"/>
              <a:t>Bytedance</a:t>
            </a:r>
            <a:r>
              <a:rPr lang="en-CA" altLang="zh-CN" dirty="0" smtClean="0"/>
              <a:t> </a:t>
            </a:r>
            <a:r>
              <a:rPr lang="en-CA" altLang="zh-CN" dirty="0"/>
              <a:t>for cross-checking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355702"/>
              </p:ext>
            </p:extLst>
          </p:nvPr>
        </p:nvGraphicFramePr>
        <p:xfrm>
          <a:off x="1107197" y="1933097"/>
          <a:ext cx="7188462" cy="2692040"/>
        </p:xfrm>
        <a:graphic>
          <a:graphicData uri="http://schemas.openxmlformats.org/drawingml/2006/table">
            <a:tbl>
              <a:tblPr/>
              <a:tblGrid>
                <a:gridCol w="2733336"/>
                <a:gridCol w="742521"/>
                <a:gridCol w="742521"/>
                <a:gridCol w="742521"/>
                <a:gridCol w="742521"/>
                <a:gridCol w="742521"/>
                <a:gridCol w="742521"/>
              </a:tblGrid>
              <a:tr h="339241">
                <a:tc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0184">
                <a:tc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2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 Based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75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 Based</a:t>
                      </a: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line,1 Column</a:t>
                      </a: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958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 Based</a:t>
                      </a: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line,1 Column</a:t>
                      </a: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b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down-sampling)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81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488</Words>
  <Application>Microsoft Office PowerPoint</Application>
  <PresentationFormat>宽屏</PresentationFormat>
  <Paragraphs>151</Paragraphs>
  <Slides>7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Cambria Math</vt:lpstr>
      <vt:lpstr>Times New Roman</vt:lpstr>
      <vt:lpstr>Office 主题</vt:lpstr>
      <vt:lpstr>Visio</vt:lpstr>
      <vt:lpstr>JVET-L0342: CE3-related: Classification-based mean value for CCLM coefficients derivation</vt:lpstr>
      <vt:lpstr>Main points</vt:lpstr>
      <vt:lpstr>Proposed method</vt:lpstr>
      <vt:lpstr>Experimental results (1/3)</vt:lpstr>
      <vt:lpstr>Experimental results (2/3)</vt:lpstr>
      <vt:lpstr>Experimental results (3/3)</vt:lpstr>
      <vt:lpstr>Summary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maxiang (A)</dc:creator>
  <cp:lastModifiedBy>maxiang (A)</cp:lastModifiedBy>
  <cp:revision>39</cp:revision>
  <dcterms:created xsi:type="dcterms:W3CDTF">2018-09-29T02:45:31Z</dcterms:created>
  <dcterms:modified xsi:type="dcterms:W3CDTF">2018-10-06T13:18:10Z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(3)H6grIJX3EsqJFffX9O1wrNuIo+7eWFHCejocFS9OKjpjWWL6/praxnjA2SCXFy6glt5/1kHp
VhjCCqnPxH8XvvDR4URyVKpg/PAxiI6lV+xfugmNZi+/Kd/u2/dgxPceLQiXu1E61sYl739U
HMCY6JdVyK9OdRvopEV+g2djImPd6d1t1HMymA2QkyteCQOv4A7KXgbRSEloEjMTkGe6lzK7
/8Vo34sgZhHmFM120B</vt:lpwstr>
  </property>
  <property fmtid="{D5CDD505-2E9C-101B-9397-08002B2CF9AE}" pid="3" name="_2015_ms_pID_7253431">
    <vt:lpwstr>pvFGhDyemUWUZtNO5A8OjPgxHKOppWRZZpiGLZzj330x+XvnkHFsJG
uNUyMc2yqHpHDfG1X//rNCk7SM2KDAFtlisqLKY4QHt7hBc55AlYtcue87QlRRW9rMjcLnyA
8LJWq75qEvU76kIy5HFxS//einrVsSdR9BJe4f/JIDcBl55C9Ki6kpG5EdYqkAyT2eka1Zm9
7uvzHnR6TB6lMZe+J1qhIIT2dnrzLBFV1uZO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1538831876</vt:lpwstr>
  </property>
</Properties>
</file>