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76" r:id="rId2"/>
    <p:sldId id="265" r:id="rId3"/>
    <p:sldId id="282" r:id="rId4"/>
    <p:sldId id="283" r:id="rId5"/>
    <p:sldId id="280" r:id="rId6"/>
    <p:sldId id="284" r:id="rId7"/>
    <p:sldId id="285" r:id="rId8"/>
    <p:sldId id="286" r:id="rId9"/>
  </p:sldIdLst>
  <p:sldSz cx="9144000" cy="6858000" type="screen4x3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954" autoAdjust="0"/>
    <p:restoredTop sz="94660"/>
  </p:normalViewPr>
  <p:slideViewPr>
    <p:cSldViewPr>
      <p:cViewPr varScale="1">
        <p:scale>
          <a:sx n="68" d="100"/>
          <a:sy n="68" d="100"/>
        </p:scale>
        <p:origin x="1386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microsoft.com/office/2015/10/relationships/revisionInfo" Target="revisionInfo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:a16="http://schemas.microsoft.com/office/drawing/2014/main" id="{E8D1C477-81D0-4664-A864-C77495D4E357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9A44CCBA-EE6A-4D49-8C08-EC08BD8C54D0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73D6192D-8B59-4BC7-B9AD-84F9C81468B1}" type="datetimeFigureOut">
              <a:rPr lang="zh-CN" altLang="en-US"/>
              <a:pPr>
                <a:defRPr/>
              </a:pPr>
              <a:t>2018/10/5</a:t>
            </a:fld>
            <a:endParaRPr lang="zh-CN" altLang="en-US"/>
          </a:p>
        </p:txBody>
      </p:sp>
      <p:sp>
        <p:nvSpPr>
          <p:cNvPr id="4" name="幻灯片图像占位符 3">
            <a:extLst>
              <a:ext uri="{FF2B5EF4-FFF2-40B4-BE49-F238E27FC236}">
                <a16:creationId xmlns:a16="http://schemas.microsoft.com/office/drawing/2014/main" id="{EC7CFBA5-A664-455A-B053-29AFAD7BB40E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>
            <a:extLst>
              <a:ext uri="{FF2B5EF4-FFF2-40B4-BE49-F238E27FC236}">
                <a16:creationId xmlns:a16="http://schemas.microsoft.com/office/drawing/2014/main" id="{EE8FB11C-A090-4832-8CC1-09D47252592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31D6380E-9BFB-40A9-8189-AC551847B651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1DF1CFA3-74E1-4312-A933-FDF6662FAF7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051466C9-3F21-4CFA-BAD6-39605C02333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193686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>
            <a:extLst>
              <a:ext uri="{FF2B5EF4-FFF2-40B4-BE49-F238E27FC236}">
                <a16:creationId xmlns:a16="http://schemas.microsoft.com/office/drawing/2014/main" id="{B241F35A-8837-41A1-8D4A-85F156148D4F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>
            <a:extLst>
              <a:ext uri="{FF2B5EF4-FFF2-40B4-BE49-F238E27FC236}">
                <a16:creationId xmlns:a16="http://schemas.microsoft.com/office/drawing/2014/main" id="{A22389A2-4424-4743-825C-F0D4450D07B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6148" name="灯片编号占位符 3">
            <a:extLst>
              <a:ext uri="{FF2B5EF4-FFF2-40B4-BE49-F238E27FC236}">
                <a16:creationId xmlns:a16="http://schemas.microsoft.com/office/drawing/2014/main" id="{3FDF3611-C022-44FE-8DB8-495ACBEEB94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433CEE6D-9D95-4020-B412-A03EBEF781B1}" type="slidenum">
              <a:rPr lang="zh-CN" altLang="en-US"/>
              <a:pPr>
                <a:spcBef>
                  <a:spcPct val="0"/>
                </a:spcBef>
              </a:pPr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664167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>
            <a:extLst>
              <a:ext uri="{FF2B5EF4-FFF2-40B4-BE49-F238E27FC236}">
                <a16:creationId xmlns:a16="http://schemas.microsoft.com/office/drawing/2014/main" id="{B241F35A-8837-41A1-8D4A-85F156148D4F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>
            <a:extLst>
              <a:ext uri="{FF2B5EF4-FFF2-40B4-BE49-F238E27FC236}">
                <a16:creationId xmlns:a16="http://schemas.microsoft.com/office/drawing/2014/main" id="{A22389A2-4424-4743-825C-F0D4450D07B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6148" name="灯片编号占位符 3">
            <a:extLst>
              <a:ext uri="{FF2B5EF4-FFF2-40B4-BE49-F238E27FC236}">
                <a16:creationId xmlns:a16="http://schemas.microsoft.com/office/drawing/2014/main" id="{3FDF3611-C022-44FE-8DB8-495ACBEEB94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433CEE6D-9D95-4020-B412-A03EBEF781B1}" type="slidenum">
              <a:rPr lang="zh-CN" altLang="en-US"/>
              <a:pPr>
                <a:spcBef>
                  <a:spcPct val="0"/>
                </a:spcBef>
              </a:pPr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828471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>
            <a:extLst>
              <a:ext uri="{FF2B5EF4-FFF2-40B4-BE49-F238E27FC236}">
                <a16:creationId xmlns:a16="http://schemas.microsoft.com/office/drawing/2014/main" id="{B241F35A-8837-41A1-8D4A-85F156148D4F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>
            <a:extLst>
              <a:ext uri="{FF2B5EF4-FFF2-40B4-BE49-F238E27FC236}">
                <a16:creationId xmlns:a16="http://schemas.microsoft.com/office/drawing/2014/main" id="{A22389A2-4424-4743-825C-F0D4450D07B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6148" name="灯片编号占位符 3">
            <a:extLst>
              <a:ext uri="{FF2B5EF4-FFF2-40B4-BE49-F238E27FC236}">
                <a16:creationId xmlns:a16="http://schemas.microsoft.com/office/drawing/2014/main" id="{3FDF3611-C022-44FE-8DB8-495ACBEEB94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433CEE6D-9D95-4020-B412-A03EBEF781B1}" type="slidenum">
              <a:rPr lang="zh-CN" altLang="en-US"/>
              <a:pPr>
                <a:spcBef>
                  <a:spcPct val="0"/>
                </a:spcBef>
              </a:pPr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269221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>
            <a:extLst>
              <a:ext uri="{FF2B5EF4-FFF2-40B4-BE49-F238E27FC236}">
                <a16:creationId xmlns:a16="http://schemas.microsoft.com/office/drawing/2014/main" id="{B241F35A-8837-41A1-8D4A-85F156148D4F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>
            <a:extLst>
              <a:ext uri="{FF2B5EF4-FFF2-40B4-BE49-F238E27FC236}">
                <a16:creationId xmlns:a16="http://schemas.microsoft.com/office/drawing/2014/main" id="{A22389A2-4424-4743-825C-F0D4450D07B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6148" name="灯片编号占位符 3">
            <a:extLst>
              <a:ext uri="{FF2B5EF4-FFF2-40B4-BE49-F238E27FC236}">
                <a16:creationId xmlns:a16="http://schemas.microsoft.com/office/drawing/2014/main" id="{3FDF3611-C022-44FE-8DB8-495ACBEEB94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433CEE6D-9D95-4020-B412-A03EBEF781B1}" type="slidenum">
              <a:rPr lang="zh-CN" altLang="en-US"/>
              <a:pPr>
                <a:spcBef>
                  <a:spcPct val="0"/>
                </a:spcBef>
              </a:pPr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229770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>
            <a:extLst>
              <a:ext uri="{FF2B5EF4-FFF2-40B4-BE49-F238E27FC236}">
                <a16:creationId xmlns:a16="http://schemas.microsoft.com/office/drawing/2014/main" id="{B241F35A-8837-41A1-8D4A-85F156148D4F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>
            <a:extLst>
              <a:ext uri="{FF2B5EF4-FFF2-40B4-BE49-F238E27FC236}">
                <a16:creationId xmlns:a16="http://schemas.microsoft.com/office/drawing/2014/main" id="{A22389A2-4424-4743-825C-F0D4450D07B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6148" name="灯片编号占位符 3">
            <a:extLst>
              <a:ext uri="{FF2B5EF4-FFF2-40B4-BE49-F238E27FC236}">
                <a16:creationId xmlns:a16="http://schemas.microsoft.com/office/drawing/2014/main" id="{3FDF3611-C022-44FE-8DB8-495ACBEEB94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433CEE6D-9D95-4020-B412-A03EBEF781B1}" type="slidenum">
              <a:rPr lang="zh-CN" altLang="en-US"/>
              <a:pPr>
                <a:spcBef>
                  <a:spcPct val="0"/>
                </a:spcBef>
              </a:pPr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971784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>
            <a:extLst>
              <a:ext uri="{FF2B5EF4-FFF2-40B4-BE49-F238E27FC236}">
                <a16:creationId xmlns:a16="http://schemas.microsoft.com/office/drawing/2014/main" id="{B241F35A-8837-41A1-8D4A-85F156148D4F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>
            <a:extLst>
              <a:ext uri="{FF2B5EF4-FFF2-40B4-BE49-F238E27FC236}">
                <a16:creationId xmlns:a16="http://schemas.microsoft.com/office/drawing/2014/main" id="{A22389A2-4424-4743-825C-F0D4450D07B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6148" name="灯片编号占位符 3">
            <a:extLst>
              <a:ext uri="{FF2B5EF4-FFF2-40B4-BE49-F238E27FC236}">
                <a16:creationId xmlns:a16="http://schemas.microsoft.com/office/drawing/2014/main" id="{3FDF3611-C022-44FE-8DB8-495ACBEEB94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433CEE6D-9D95-4020-B412-A03EBEF781B1}" type="slidenum">
              <a:rPr lang="zh-CN" altLang="en-US"/>
              <a:pPr>
                <a:spcBef>
                  <a:spcPct val="0"/>
                </a:spcBef>
              </a:pPr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862147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>
            <a:extLst>
              <a:ext uri="{FF2B5EF4-FFF2-40B4-BE49-F238E27FC236}">
                <a16:creationId xmlns:a16="http://schemas.microsoft.com/office/drawing/2014/main" id="{B241F35A-8837-41A1-8D4A-85F156148D4F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>
            <a:extLst>
              <a:ext uri="{FF2B5EF4-FFF2-40B4-BE49-F238E27FC236}">
                <a16:creationId xmlns:a16="http://schemas.microsoft.com/office/drawing/2014/main" id="{A22389A2-4424-4743-825C-F0D4450D07B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6148" name="灯片编号占位符 3">
            <a:extLst>
              <a:ext uri="{FF2B5EF4-FFF2-40B4-BE49-F238E27FC236}">
                <a16:creationId xmlns:a16="http://schemas.microsoft.com/office/drawing/2014/main" id="{3FDF3611-C022-44FE-8DB8-495ACBEEB94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433CEE6D-9D95-4020-B412-A03EBEF781B1}" type="slidenum">
              <a:rPr lang="zh-CN" altLang="en-US"/>
              <a:pPr>
                <a:spcBef>
                  <a:spcPct val="0"/>
                </a:spcBef>
              </a:pPr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386920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>
            <a:extLst>
              <a:ext uri="{FF2B5EF4-FFF2-40B4-BE49-F238E27FC236}">
                <a16:creationId xmlns:a16="http://schemas.microsoft.com/office/drawing/2014/main" id="{B241F35A-8837-41A1-8D4A-85F156148D4F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>
            <a:extLst>
              <a:ext uri="{FF2B5EF4-FFF2-40B4-BE49-F238E27FC236}">
                <a16:creationId xmlns:a16="http://schemas.microsoft.com/office/drawing/2014/main" id="{A22389A2-4424-4743-825C-F0D4450D07B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6148" name="灯片编号占位符 3">
            <a:extLst>
              <a:ext uri="{FF2B5EF4-FFF2-40B4-BE49-F238E27FC236}">
                <a16:creationId xmlns:a16="http://schemas.microsoft.com/office/drawing/2014/main" id="{3FDF3611-C022-44FE-8DB8-495ACBEEB94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433CEE6D-9D95-4020-B412-A03EBEF781B1}" type="slidenum">
              <a:rPr lang="zh-CN" altLang="en-US"/>
              <a:pPr>
                <a:spcBef>
                  <a:spcPct val="0"/>
                </a:spcBef>
              </a:pPr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584427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2E664D5-21C9-4777-BD0C-045594FDAD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6BE260-98B6-4E35-ADBB-D1B265599539}" type="datetimeFigureOut">
              <a:rPr lang="zh-CN" altLang="en-US"/>
              <a:pPr>
                <a:defRPr/>
              </a:pPr>
              <a:t>2018/10/5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C39FD8A-2DD9-46A6-BF19-5ED1382959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FBA2A34-7350-4D8A-A845-F8D2EDE94D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040CD0-565A-4EDB-AAAB-3E2CF2CF718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15686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CBD13FF-0B63-42BF-A180-32E1C2A255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99B8B5-D869-4425-A503-9A4655055002}" type="datetimeFigureOut">
              <a:rPr lang="zh-CN" altLang="en-US"/>
              <a:pPr>
                <a:defRPr/>
              </a:pPr>
              <a:t>2018/10/5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811621D9-1484-402E-99EE-B8042281B8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16C1FE7-9B04-4F60-873C-2868DD1502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D9C7F1-9806-40CF-B267-66A5F6E9FE6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19047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C85BFBEA-6B52-4185-8748-6B045C436E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7C49AB-8D68-41A7-9BBA-DBFB50B46710}" type="datetimeFigureOut">
              <a:rPr lang="zh-CN" altLang="en-US"/>
              <a:pPr>
                <a:defRPr/>
              </a:pPr>
              <a:t>2018/10/5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D452A362-3DD2-430F-88E3-28886A41EF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536833F7-AE8F-4DE2-8135-10E898C593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D4051D-8584-4070-8E05-ECDFEAFBAA8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79218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F9A41E1-CDB2-46A5-94AE-397DBC7300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0AF733-9D2D-42B3-A264-671A52A456D0}" type="datetimeFigureOut">
              <a:rPr lang="zh-CN" altLang="en-US"/>
              <a:pPr>
                <a:defRPr/>
              </a:pPr>
              <a:t>2018/10/5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14BAEAD0-50C1-405E-9C72-FA0A3C99BF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CC9EA497-06E4-4FBB-BAD5-C255CC30C1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5D7D10-6646-4561-BC2D-CCD84BFF429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946299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3D76D093-1B8F-4ED4-B585-433669EE42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D20042-60AB-475C-9404-A21741602226}" type="datetimeFigureOut">
              <a:rPr lang="zh-CN" altLang="en-US"/>
              <a:pPr>
                <a:defRPr/>
              </a:pPr>
              <a:t>2018/10/5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DBD246A2-ED5E-4837-A777-C9BD0D70F9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1B1CB865-704D-41DD-BF9B-F02B1308EC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325EF6-A68B-49B5-84FE-7413C967843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88964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:a16="http://schemas.microsoft.com/office/drawing/2014/main" id="{45926B9C-9D01-4A0C-B9D2-9CBDD35714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0A1AF6-A144-419F-8701-17F6D8E2A7F8}" type="datetimeFigureOut">
              <a:rPr lang="zh-CN" altLang="en-US"/>
              <a:pPr>
                <a:defRPr/>
              </a:pPr>
              <a:t>2018/10/5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:a16="http://schemas.microsoft.com/office/drawing/2014/main" id="{F3BFA7D2-193D-47B2-9BA6-4DB9B7527A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:a16="http://schemas.microsoft.com/office/drawing/2014/main" id="{71FDAEF8-DF20-4A6A-BEA7-6EB197D2A8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1665BC-9463-4474-BED1-FD2FDC034EF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70495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3">
            <a:extLst>
              <a:ext uri="{FF2B5EF4-FFF2-40B4-BE49-F238E27FC236}">
                <a16:creationId xmlns:a16="http://schemas.microsoft.com/office/drawing/2014/main" id="{57449586-EEA8-4F18-8F53-9564A517AD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42B336-16CA-466B-84A0-19F485810F2A}" type="datetimeFigureOut">
              <a:rPr lang="zh-CN" altLang="en-US"/>
              <a:pPr>
                <a:defRPr/>
              </a:pPr>
              <a:t>2018/10/5</a:t>
            </a:fld>
            <a:endParaRPr lang="zh-CN" altLang="en-US"/>
          </a:p>
        </p:txBody>
      </p:sp>
      <p:sp>
        <p:nvSpPr>
          <p:cNvPr id="8" name="页脚占位符 4">
            <a:extLst>
              <a:ext uri="{FF2B5EF4-FFF2-40B4-BE49-F238E27FC236}">
                <a16:creationId xmlns:a16="http://schemas.microsoft.com/office/drawing/2014/main" id="{FED2B285-ECD8-4281-9752-3832902EFE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>
            <a:extLst>
              <a:ext uri="{FF2B5EF4-FFF2-40B4-BE49-F238E27FC236}">
                <a16:creationId xmlns:a16="http://schemas.microsoft.com/office/drawing/2014/main" id="{24318487-FF7C-4BDC-A4F4-0D65F74F99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7DB482-33E8-41F4-BACC-4BE6B6A39A0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90528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>
            <a:extLst>
              <a:ext uri="{FF2B5EF4-FFF2-40B4-BE49-F238E27FC236}">
                <a16:creationId xmlns:a16="http://schemas.microsoft.com/office/drawing/2014/main" id="{702A1500-773E-4BED-973B-C7C75E0571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962592-422A-44BD-BF64-F43E9A8B8A91}" type="datetimeFigureOut">
              <a:rPr lang="zh-CN" altLang="en-US"/>
              <a:pPr>
                <a:defRPr/>
              </a:pPr>
              <a:t>2018/10/5</a:t>
            </a:fld>
            <a:endParaRPr lang="zh-CN" altLang="en-US"/>
          </a:p>
        </p:txBody>
      </p:sp>
      <p:sp>
        <p:nvSpPr>
          <p:cNvPr id="4" name="页脚占位符 4">
            <a:extLst>
              <a:ext uri="{FF2B5EF4-FFF2-40B4-BE49-F238E27FC236}">
                <a16:creationId xmlns:a16="http://schemas.microsoft.com/office/drawing/2014/main" id="{F70646AD-CF8F-4495-8676-74C8FC917C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>
            <a:extLst>
              <a:ext uri="{FF2B5EF4-FFF2-40B4-BE49-F238E27FC236}">
                <a16:creationId xmlns:a16="http://schemas.microsoft.com/office/drawing/2014/main" id="{4C9FA232-6CEB-4092-A127-37DB2DB00B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1BBE1A-A7B9-400A-8109-467488AD0D1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34193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>
            <a:extLst>
              <a:ext uri="{FF2B5EF4-FFF2-40B4-BE49-F238E27FC236}">
                <a16:creationId xmlns:a16="http://schemas.microsoft.com/office/drawing/2014/main" id="{DE9CB38A-1061-47E7-BDD3-43DBBB1D4C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517DA7-9B43-4412-97D7-EC6475EED77E}" type="datetimeFigureOut">
              <a:rPr lang="zh-CN" altLang="en-US"/>
              <a:pPr>
                <a:defRPr/>
              </a:pPr>
              <a:t>2018/10/5</a:t>
            </a:fld>
            <a:endParaRPr lang="zh-CN" altLang="en-US"/>
          </a:p>
        </p:txBody>
      </p:sp>
      <p:sp>
        <p:nvSpPr>
          <p:cNvPr id="3" name="页脚占位符 4">
            <a:extLst>
              <a:ext uri="{FF2B5EF4-FFF2-40B4-BE49-F238E27FC236}">
                <a16:creationId xmlns:a16="http://schemas.microsoft.com/office/drawing/2014/main" id="{EF0873D3-0691-4893-BD7E-031CBBAD63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>
            <a:extLst>
              <a:ext uri="{FF2B5EF4-FFF2-40B4-BE49-F238E27FC236}">
                <a16:creationId xmlns:a16="http://schemas.microsoft.com/office/drawing/2014/main" id="{2EB9B785-ABB7-4F87-953A-E958B2A0EC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47949A-8503-4813-8D13-9BB1C43CB4E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11544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:a16="http://schemas.microsoft.com/office/drawing/2014/main" id="{E4E54992-4DC1-4B12-9A5B-0E9FF0E72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445BFA-65FA-44B1-8B56-CD2868574DF5}" type="datetimeFigureOut">
              <a:rPr lang="zh-CN" altLang="en-US"/>
              <a:pPr>
                <a:defRPr/>
              </a:pPr>
              <a:t>2018/10/5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:a16="http://schemas.microsoft.com/office/drawing/2014/main" id="{83D7AE20-E941-4A98-A332-401243A2CF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:a16="http://schemas.microsoft.com/office/drawing/2014/main" id="{EC47BFE6-0DF7-4465-9BA6-7D487E4D8C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53F98B-3863-4345-B976-DF612E9AF1E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82583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:a16="http://schemas.microsoft.com/office/drawing/2014/main" id="{BCC91963-390E-44DD-BF7F-6CC38EF967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494FAB-90EE-441B-A5AD-02CB3EFB623B}" type="datetimeFigureOut">
              <a:rPr lang="zh-CN" altLang="en-US"/>
              <a:pPr>
                <a:defRPr/>
              </a:pPr>
              <a:t>2018/10/5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:a16="http://schemas.microsoft.com/office/drawing/2014/main" id="{08BE45BD-15E9-4EF9-9451-7665F351D0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:a16="http://schemas.microsoft.com/office/drawing/2014/main" id="{741F5891-4254-43FE-8523-BDAD8FA2E2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1FCA7E-1CC6-4DCF-95BD-58A44A56BB1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92576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>
            <a:extLst>
              <a:ext uri="{FF2B5EF4-FFF2-40B4-BE49-F238E27FC236}">
                <a16:creationId xmlns:a16="http://schemas.microsoft.com/office/drawing/2014/main" id="{1E2D6FAB-988D-4DAF-86AF-16FDB371C116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>
            <a:extLst>
              <a:ext uri="{FF2B5EF4-FFF2-40B4-BE49-F238E27FC236}">
                <a16:creationId xmlns:a16="http://schemas.microsoft.com/office/drawing/2014/main" id="{FFD870DB-F38C-469A-AB9D-C9CC780DDED3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AD29DBDD-732C-4C9E-A962-6995B211F8D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2FE72386-C31B-487D-B665-2E8C8CA67763}" type="datetimeFigureOut">
              <a:rPr lang="zh-CN" altLang="en-US"/>
              <a:pPr>
                <a:defRPr/>
              </a:pPr>
              <a:t>2018/10/5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4BA466B-B2DB-4E62-9041-08EDA956B1F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3FA8F53-EDAA-4C8D-B5C7-08EC3F9F8BD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55461014-AE70-4D14-8A70-C656A69E81F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2.emf"/><Relationship Id="rId5" Type="http://schemas.openxmlformats.org/officeDocument/2006/relationships/oleObject" Target="../embeddings/oleObject1.bin"/><Relationship Id="rId4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D4F5F8B8-05CE-492A-8DA9-FBF17B30581C}"/>
              </a:ext>
            </a:extLst>
          </p:cNvPr>
          <p:cNvSpPr txBox="1"/>
          <p:nvPr/>
        </p:nvSpPr>
        <p:spPr>
          <a:xfrm>
            <a:off x="467544" y="1700808"/>
            <a:ext cx="820891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 altLang="zh-CN" sz="2800" b="1" dirty="0"/>
              <a:t>Sub-block MV clipping in planar motion vector prediction (JVET-L0319)</a:t>
            </a:r>
            <a:endParaRPr lang="zh-CN" altLang="en-US" sz="2800" dirty="0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0ABE3EF-A4CF-465D-A858-9596F5CF8C4A}"/>
              </a:ext>
            </a:extLst>
          </p:cNvPr>
          <p:cNvSpPr txBox="1"/>
          <p:nvPr/>
        </p:nvSpPr>
        <p:spPr>
          <a:xfrm>
            <a:off x="619944" y="3266981"/>
            <a:ext cx="82089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 altLang="zh-CN" sz="2800" b="1" dirty="0"/>
              <a:t>Min Gao, Xiang Li, Meng Xu, Shan Liu</a:t>
            </a:r>
          </a:p>
        </p:txBody>
      </p:sp>
    </p:spTree>
    <p:extLst>
      <p:ext uri="{BB962C8B-B14F-4D97-AF65-F5344CB8AC3E}">
        <p14:creationId xmlns:p14="http://schemas.microsoft.com/office/powerpoint/2010/main" val="396638139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文本框 17">
            <a:extLst>
              <a:ext uri="{FF2B5EF4-FFF2-40B4-BE49-F238E27FC236}">
                <a16:creationId xmlns:a16="http://schemas.microsoft.com/office/drawing/2014/main" id="{8F674CE7-D21B-46C9-A224-A4E9637477FB}"/>
              </a:ext>
            </a:extLst>
          </p:cNvPr>
          <p:cNvSpPr txBox="1"/>
          <p:nvPr/>
        </p:nvSpPr>
        <p:spPr>
          <a:xfrm>
            <a:off x="467545" y="1245223"/>
            <a:ext cx="8280919" cy="4339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altLang="zh-CN" sz="2000" dirty="0"/>
              <a:t>Planar motion</a:t>
            </a:r>
            <a:r>
              <a:rPr lang="en-GB" altLang="zh-CN" sz="2400" dirty="0"/>
              <a:t> </a:t>
            </a:r>
            <a:r>
              <a:rPr lang="en-GB" altLang="zh-CN" sz="2000" dirty="0"/>
              <a:t>vector prediction: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GB" altLang="zh-CN" dirty="0"/>
              <a:t>Planar motion vector prediction (Planar MVP) is derived by averaging a horizontal and a vertical linear interpolation on 4x4 block basis</a:t>
            </a:r>
            <a:endParaRPr lang="en-US" altLang="zh-CN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dirty="0"/>
          </a:p>
          <a:p>
            <a:endParaRPr lang="en-US" altLang="zh-CN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zh-CN" altLang="en-US" dirty="0"/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40D89FD7-93FE-4FC7-B741-8ECCEDB2A6BF}"/>
              </a:ext>
            </a:extLst>
          </p:cNvPr>
          <p:cNvSpPr txBox="1"/>
          <p:nvPr/>
        </p:nvSpPr>
        <p:spPr>
          <a:xfrm>
            <a:off x="467546" y="620688"/>
            <a:ext cx="75764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/>
              <a:t>The Planar Motion Vector Prediction</a:t>
            </a:r>
            <a:endParaRPr lang="zh-CN" altLang="en-US" sz="2400" b="1" dirty="0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40E08EA9-1588-4E96-84EF-FEF3588F1E92}"/>
              </a:ext>
            </a:extLst>
          </p:cNvPr>
          <p:cNvSpPr txBox="1"/>
          <p:nvPr/>
        </p:nvSpPr>
        <p:spPr>
          <a:xfrm>
            <a:off x="1619672" y="5978316"/>
            <a:ext cx="61926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/>
              <a:t>Memory bandwidth for 4x4 bi-prediction block is too high ( up to </a:t>
            </a:r>
            <a:r>
              <a:rPr lang="en-US" altLang="zh-CN" b="1" dirty="0">
                <a:solidFill>
                  <a:srgbClr val="FF0000"/>
                </a:solidFill>
              </a:rPr>
              <a:t>15.125</a:t>
            </a:r>
            <a:r>
              <a:rPr lang="en-US" altLang="zh-CN" b="1" dirty="0"/>
              <a:t> sample /pixel)</a:t>
            </a:r>
            <a:endParaRPr lang="zh-CN" altLang="en-US" b="1" dirty="0"/>
          </a:p>
        </p:txBody>
      </p:sp>
      <p:graphicFrame>
        <p:nvGraphicFramePr>
          <p:cNvPr id="7" name="Object 10">
            <a:extLst>
              <a:ext uri="{FF2B5EF4-FFF2-40B4-BE49-F238E27FC236}">
                <a16:creationId xmlns:a16="http://schemas.microsoft.com/office/drawing/2014/main" id="{37EDEF38-9994-41B4-8A8B-6AEC75B6FC4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33123519"/>
              </p:ext>
            </p:extLst>
          </p:nvPr>
        </p:nvGraphicFramePr>
        <p:xfrm>
          <a:off x="1087405" y="2192464"/>
          <a:ext cx="6336704" cy="36524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5" name="Visio" r:id="rId5" imgW="7238048" imgH="4082510" progId="Visio.Drawing.11">
                  <p:embed/>
                </p:oleObj>
              </mc:Choice>
              <mc:Fallback>
                <p:oleObj name="Visio" r:id="rId5" imgW="7238048" imgH="4082510" progId="Visio.Drawing.11">
                  <p:embed/>
                  <p:pic>
                    <p:nvPicPr>
                      <p:cNvPr id="5133" name="Object 10">
                        <a:extLst>
                          <a:ext uri="{FF2B5EF4-FFF2-40B4-BE49-F238E27FC236}">
                            <a16:creationId xmlns:a16="http://schemas.microsoft.com/office/drawing/2014/main" id="{F245FC07-0577-4A49-B302-5A7D68852A76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87405" y="2192464"/>
                        <a:ext cx="6336704" cy="365244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文本框 17">
            <a:extLst>
              <a:ext uri="{FF2B5EF4-FFF2-40B4-BE49-F238E27FC236}">
                <a16:creationId xmlns:a16="http://schemas.microsoft.com/office/drawing/2014/main" id="{8F674CE7-D21B-46C9-A224-A4E9637477FB}"/>
              </a:ext>
            </a:extLst>
          </p:cNvPr>
          <p:cNvSpPr txBox="1"/>
          <p:nvPr/>
        </p:nvSpPr>
        <p:spPr>
          <a:xfrm>
            <a:off x="467545" y="1245223"/>
            <a:ext cx="8280919" cy="5170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altLang="zh-CN" sz="2000" dirty="0"/>
              <a:t>Clip sub-block MVs in planar MVP</a:t>
            </a:r>
            <a:r>
              <a:rPr lang="en-GB" altLang="zh-CN" sz="2400" dirty="0"/>
              <a:t>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GB" altLang="zh-CN" dirty="0"/>
              <a:t>Process unit: 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GB" altLang="zh-CN" dirty="0"/>
              <a:t>4x16, 16x4 and 8x8;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GB" altLang="zh-CN" dirty="0"/>
              <a:t> Target: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GB" altLang="zh-CN" dirty="0"/>
              <a:t>Clip all sub-block MVs in process unit such that </a:t>
            </a:r>
            <a:r>
              <a:rPr lang="en-US" altLang="zh-CN" dirty="0"/>
              <a:t>the max difference between integer parts of the MVs is no more than a given threshold;</a:t>
            </a:r>
            <a:endParaRPr lang="en-GB" altLang="zh-CN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dirty="0"/>
          </a:p>
          <a:p>
            <a:endParaRPr lang="en-US" altLang="zh-CN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zh-CN" altLang="en-US" dirty="0"/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40D89FD7-93FE-4FC7-B741-8ECCEDB2A6BF}"/>
              </a:ext>
            </a:extLst>
          </p:cNvPr>
          <p:cNvSpPr txBox="1"/>
          <p:nvPr/>
        </p:nvSpPr>
        <p:spPr>
          <a:xfrm>
            <a:off x="467546" y="620688"/>
            <a:ext cx="75764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/>
              <a:t>The Proposed Method</a:t>
            </a:r>
            <a:endParaRPr lang="zh-CN" alt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202321693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文本框 17">
            <a:extLst>
              <a:ext uri="{FF2B5EF4-FFF2-40B4-BE49-F238E27FC236}">
                <a16:creationId xmlns:a16="http://schemas.microsoft.com/office/drawing/2014/main" id="{8F674CE7-D21B-46C9-A224-A4E9637477FB}"/>
              </a:ext>
            </a:extLst>
          </p:cNvPr>
          <p:cNvSpPr txBox="1"/>
          <p:nvPr/>
        </p:nvSpPr>
        <p:spPr>
          <a:xfrm>
            <a:off x="467545" y="1245223"/>
            <a:ext cx="8280919" cy="73866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altLang="zh-CN" sz="2000" dirty="0"/>
              <a:t>Clip sub-block MVs in process unit for planar MVP</a:t>
            </a:r>
            <a:r>
              <a:rPr lang="en-GB" altLang="zh-CN" sz="2400" dirty="0"/>
              <a:t>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altLang="zh-CN" dirty="0"/>
              <a:t>Get the minimal MV component among 4x4 sub-block MVs: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n-US" altLang="zh-CN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n-US" altLang="zh-CN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altLang="zh-CN" dirty="0"/>
              <a:t>Use the integer part of </a:t>
            </a:r>
            <a:r>
              <a:rPr lang="en-US" altLang="zh-CN" dirty="0" err="1"/>
              <a:t>Mvminx</a:t>
            </a:r>
            <a:r>
              <a:rPr lang="en-US" altLang="zh-CN" dirty="0"/>
              <a:t>/y as the minimal MV component: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n-US" altLang="zh-CN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n-US" altLang="zh-CN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n-US" altLang="zh-CN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altLang="zh-CN" dirty="0"/>
              <a:t>The maximal MV component is calculated as follows: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n-US" altLang="zh-CN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n-US" altLang="zh-CN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n-GB" altLang="zh-CN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altLang="zh-CN" dirty="0"/>
              <a:t>Clip MV components of each 4x4 block inside the process unit: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endParaRPr lang="en-GB" altLang="zh-CN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dirty="0"/>
          </a:p>
          <a:p>
            <a:endParaRPr lang="en-US" altLang="zh-CN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zh-CN" altLang="en-US" dirty="0"/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40D89FD7-93FE-4FC7-B741-8ECCEDB2A6BF}"/>
              </a:ext>
            </a:extLst>
          </p:cNvPr>
          <p:cNvSpPr txBox="1"/>
          <p:nvPr/>
        </p:nvSpPr>
        <p:spPr>
          <a:xfrm>
            <a:off x="467546" y="620688"/>
            <a:ext cx="75764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/>
              <a:t>The Proposed Method</a:t>
            </a:r>
            <a:endParaRPr lang="zh-CN" altLang="en-US" sz="2400" b="1" dirty="0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FACBC3C0-1675-4915-990C-352B65637634}"/>
              </a:ext>
            </a:extLst>
          </p:cNvPr>
          <p:cNvSpPr/>
          <p:nvPr/>
        </p:nvSpPr>
        <p:spPr>
          <a:xfrm>
            <a:off x="815184" y="2796664"/>
            <a:ext cx="648072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indent="20955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altLang="zh-CN" dirty="0" err="1">
                <a:latin typeface="Times New Roman" panose="02020603050405020304" pitchFamily="18" charset="0"/>
              </a:rPr>
              <a:t>MVminx</a:t>
            </a:r>
            <a:r>
              <a:rPr lang="en-US" altLang="zh-CN" dirty="0">
                <a:latin typeface="Times New Roman" panose="02020603050405020304" pitchFamily="18" charset="0"/>
              </a:rPr>
              <a:t> = </a:t>
            </a:r>
            <a:r>
              <a:rPr lang="en-US" altLang="zh-CN" dirty="0" err="1">
                <a:latin typeface="Times New Roman" panose="02020603050405020304" pitchFamily="18" charset="0"/>
              </a:rPr>
              <a:t>MVminx</a:t>
            </a:r>
            <a:r>
              <a:rPr lang="en-US" altLang="zh-CN" dirty="0">
                <a:latin typeface="Times New Roman" panose="02020603050405020304" pitchFamily="18" charset="0"/>
              </a:rPr>
              <a:t> &gt;&gt; </a:t>
            </a:r>
            <a:r>
              <a:rPr lang="en-US" altLang="zh-CN" dirty="0" err="1">
                <a:latin typeface="Times New Roman" panose="02020603050405020304" pitchFamily="18" charset="0"/>
              </a:rPr>
              <a:t>MV_precision</a:t>
            </a:r>
            <a:r>
              <a:rPr lang="en-US" altLang="zh-CN" dirty="0">
                <a:latin typeface="Times New Roman" panose="02020603050405020304" pitchFamily="18" charset="0"/>
              </a:rPr>
              <a:t> &lt;&lt; </a:t>
            </a:r>
            <a:r>
              <a:rPr lang="en-US" altLang="zh-CN" dirty="0" err="1">
                <a:latin typeface="Times New Roman" panose="02020603050405020304" pitchFamily="18" charset="0"/>
              </a:rPr>
              <a:t>MV_precision</a:t>
            </a:r>
            <a:endParaRPr lang="zh-CN" altLang="zh-CN" dirty="0">
              <a:latin typeface="Times New Roman" panose="02020603050405020304" pitchFamily="18" charset="0"/>
            </a:endParaRPr>
          </a:p>
          <a:p>
            <a:pPr marL="228600" indent="209550" algn="just"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altLang="zh-CN" dirty="0" err="1">
                <a:latin typeface="Times New Roman" panose="02020603050405020304" pitchFamily="18" charset="0"/>
              </a:rPr>
              <a:t>MVminy</a:t>
            </a:r>
            <a:r>
              <a:rPr lang="en-US" altLang="zh-CN" dirty="0">
                <a:latin typeface="Times New Roman" panose="02020603050405020304" pitchFamily="18" charset="0"/>
              </a:rPr>
              <a:t> = </a:t>
            </a:r>
            <a:r>
              <a:rPr lang="en-US" altLang="zh-CN" dirty="0" err="1">
                <a:latin typeface="Times New Roman" panose="02020603050405020304" pitchFamily="18" charset="0"/>
              </a:rPr>
              <a:t>MVminy</a:t>
            </a:r>
            <a:r>
              <a:rPr lang="en-US" altLang="zh-CN" dirty="0">
                <a:latin typeface="Times New Roman" panose="02020603050405020304" pitchFamily="18" charset="0"/>
              </a:rPr>
              <a:t> &gt;&gt; </a:t>
            </a:r>
            <a:r>
              <a:rPr lang="en-US" altLang="zh-CN" dirty="0" err="1">
                <a:latin typeface="Times New Roman" panose="02020603050405020304" pitchFamily="18" charset="0"/>
              </a:rPr>
              <a:t>MV_precision</a:t>
            </a:r>
            <a:r>
              <a:rPr lang="en-US" altLang="zh-CN" dirty="0">
                <a:latin typeface="Times New Roman" panose="02020603050405020304" pitchFamily="18" charset="0"/>
              </a:rPr>
              <a:t> &lt;&lt; </a:t>
            </a:r>
            <a:r>
              <a:rPr lang="en-US" altLang="zh-CN" dirty="0" err="1">
                <a:latin typeface="Times New Roman" panose="02020603050405020304" pitchFamily="18" charset="0"/>
              </a:rPr>
              <a:t>MV_precision</a:t>
            </a:r>
            <a:endParaRPr lang="zh-CN" altLang="zh-CN" dirty="0">
              <a:latin typeface="Times New Roman" panose="02020603050405020304" pitchFamily="18" charset="0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E49CB6D8-70F4-46FE-8F1E-C45D5FD35B4F}"/>
              </a:ext>
            </a:extLst>
          </p:cNvPr>
          <p:cNvSpPr/>
          <p:nvPr/>
        </p:nvSpPr>
        <p:spPr>
          <a:xfrm>
            <a:off x="755576" y="3851987"/>
            <a:ext cx="799288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indent="279400" algn="just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altLang="zh-CN" dirty="0" err="1">
                <a:latin typeface="Times New Roman" panose="02020603050405020304" pitchFamily="18" charset="0"/>
              </a:rPr>
              <a:t>MVmaxx</a:t>
            </a:r>
            <a:r>
              <a:rPr lang="en-US" altLang="zh-CN" dirty="0">
                <a:latin typeface="Times New Roman" panose="02020603050405020304" pitchFamily="18" charset="0"/>
              </a:rPr>
              <a:t> = </a:t>
            </a:r>
            <a:r>
              <a:rPr lang="en-US" altLang="zh-CN" dirty="0" err="1">
                <a:latin typeface="Times New Roman" panose="02020603050405020304" pitchFamily="18" charset="0"/>
              </a:rPr>
              <a:t>MVminx</a:t>
            </a:r>
            <a:r>
              <a:rPr lang="en-US" altLang="zh-CN" dirty="0">
                <a:latin typeface="Times New Roman" panose="02020603050405020304" pitchFamily="18" charset="0"/>
              </a:rPr>
              <a:t> + ((</a:t>
            </a:r>
            <a:r>
              <a:rPr lang="en-US" altLang="zh-CN" b="1" dirty="0" err="1">
                <a:latin typeface="Times New Roman" panose="02020603050405020304" pitchFamily="18" charset="0"/>
              </a:rPr>
              <a:t>thresholdx</a:t>
            </a:r>
            <a:r>
              <a:rPr lang="en-US" altLang="zh-CN" dirty="0">
                <a:latin typeface="Times New Roman" panose="02020603050405020304" pitchFamily="18" charset="0"/>
              </a:rPr>
              <a:t> + 1) &lt;&lt; </a:t>
            </a:r>
            <a:r>
              <a:rPr lang="en-US" altLang="zh-CN" dirty="0" err="1">
                <a:latin typeface="Times New Roman" panose="02020603050405020304" pitchFamily="18" charset="0"/>
              </a:rPr>
              <a:t>MV_precision</a:t>
            </a:r>
            <a:r>
              <a:rPr lang="en-US" altLang="zh-CN" dirty="0">
                <a:latin typeface="Times New Roman" panose="02020603050405020304" pitchFamily="18" charset="0"/>
              </a:rPr>
              <a:t>) – 1</a:t>
            </a:r>
            <a:endParaRPr lang="zh-CN" altLang="zh-CN" dirty="0">
              <a:latin typeface="Times New Roman" panose="02020603050405020304" pitchFamily="18" charset="0"/>
            </a:endParaRPr>
          </a:p>
          <a:p>
            <a:pPr marL="228600" indent="279400" algn="just"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altLang="zh-CN" dirty="0" err="1">
                <a:latin typeface="Times New Roman" panose="02020603050405020304" pitchFamily="18" charset="0"/>
              </a:rPr>
              <a:t>MVmaxy</a:t>
            </a:r>
            <a:r>
              <a:rPr lang="en-US" altLang="zh-CN" dirty="0">
                <a:latin typeface="Times New Roman" panose="02020603050405020304" pitchFamily="18" charset="0"/>
              </a:rPr>
              <a:t> = </a:t>
            </a:r>
            <a:r>
              <a:rPr lang="en-US" altLang="zh-CN" dirty="0" err="1">
                <a:latin typeface="Times New Roman" panose="02020603050405020304" pitchFamily="18" charset="0"/>
              </a:rPr>
              <a:t>MVminy</a:t>
            </a:r>
            <a:r>
              <a:rPr lang="en-US" altLang="zh-CN" dirty="0">
                <a:latin typeface="Times New Roman" panose="02020603050405020304" pitchFamily="18" charset="0"/>
              </a:rPr>
              <a:t> + ((</a:t>
            </a:r>
            <a:r>
              <a:rPr lang="en-US" altLang="zh-CN" b="1" dirty="0" err="1">
                <a:latin typeface="Times New Roman" panose="02020603050405020304" pitchFamily="18" charset="0"/>
              </a:rPr>
              <a:t>thresholdy</a:t>
            </a:r>
            <a:r>
              <a:rPr lang="en-US" altLang="zh-CN" dirty="0">
                <a:latin typeface="Times New Roman" panose="02020603050405020304" pitchFamily="18" charset="0"/>
              </a:rPr>
              <a:t> + 1) &lt;&lt; </a:t>
            </a:r>
            <a:r>
              <a:rPr lang="en-US" altLang="zh-CN" dirty="0" err="1">
                <a:latin typeface="Times New Roman" panose="02020603050405020304" pitchFamily="18" charset="0"/>
              </a:rPr>
              <a:t>MV_precision</a:t>
            </a:r>
            <a:r>
              <a:rPr lang="en-US" altLang="zh-CN" dirty="0">
                <a:latin typeface="Times New Roman" panose="02020603050405020304" pitchFamily="18" charset="0"/>
              </a:rPr>
              <a:t>) – 1</a:t>
            </a:r>
            <a:endParaRPr lang="zh-CN" altLang="zh-CN" dirty="0">
              <a:latin typeface="Times New Roman" panose="02020603050405020304" pitchFamily="18" charset="0"/>
            </a:endParaRP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17932EDF-D5C5-42FC-898A-D706727898FC}"/>
              </a:ext>
            </a:extLst>
          </p:cNvPr>
          <p:cNvSpPr/>
          <p:nvPr/>
        </p:nvSpPr>
        <p:spPr>
          <a:xfrm>
            <a:off x="773448" y="1972393"/>
            <a:ext cx="561662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indent="209550" algn="just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altLang="zh-CN" dirty="0">
                <a:latin typeface="Times New Roman" panose="02020603050405020304" pitchFamily="18" charset="0"/>
              </a:rPr>
              <a:t>(</a:t>
            </a:r>
            <a:r>
              <a:rPr lang="en-US" altLang="zh-CN" dirty="0" err="1">
                <a:latin typeface="Times New Roman" panose="02020603050405020304" pitchFamily="18" charset="0"/>
              </a:rPr>
              <a:t>MVminx</a:t>
            </a:r>
            <a:r>
              <a:rPr lang="en-US" altLang="zh-CN" dirty="0">
                <a:latin typeface="Times New Roman" panose="02020603050405020304" pitchFamily="18" charset="0"/>
              </a:rPr>
              <a:t>, </a:t>
            </a:r>
            <a:r>
              <a:rPr lang="en-US" altLang="zh-CN" dirty="0" err="1">
                <a:latin typeface="Times New Roman" panose="02020603050405020304" pitchFamily="18" charset="0"/>
              </a:rPr>
              <a:t>MVminy</a:t>
            </a:r>
            <a:r>
              <a:rPr lang="en-US" altLang="zh-CN" dirty="0">
                <a:latin typeface="Times New Roman" panose="02020603050405020304" pitchFamily="18" charset="0"/>
              </a:rPr>
              <a:t>) = (min{</a:t>
            </a:r>
            <a:r>
              <a:rPr lang="en-US" altLang="zh-CN" dirty="0" err="1">
                <a:latin typeface="Times New Roman" panose="02020603050405020304" pitchFamily="18" charset="0"/>
              </a:rPr>
              <a:t>MVxi</a:t>
            </a:r>
            <a:r>
              <a:rPr lang="en-US" altLang="zh-CN" dirty="0">
                <a:latin typeface="Times New Roman" panose="02020603050405020304" pitchFamily="18" charset="0"/>
              </a:rPr>
              <a:t>}, min{MVyi})</a:t>
            </a:r>
            <a:endParaRPr lang="zh-CN" altLang="zh-CN" dirty="0">
              <a:latin typeface="Times New Roman" panose="02020603050405020304" pitchFamily="18" charset="0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A3753585-6BD7-41EF-96E8-4D805C20B6AA}"/>
              </a:ext>
            </a:extLst>
          </p:cNvPr>
          <p:cNvSpPr/>
          <p:nvPr/>
        </p:nvSpPr>
        <p:spPr>
          <a:xfrm>
            <a:off x="899592" y="5013176"/>
            <a:ext cx="5904656" cy="736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79400" algn="just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altLang="zh-CN" dirty="0" err="1">
                <a:latin typeface="Times New Roman" panose="02020603050405020304" pitchFamily="18" charset="0"/>
              </a:rPr>
              <a:t>MVxi</a:t>
            </a:r>
            <a:r>
              <a:rPr lang="en-US" altLang="zh-CN" dirty="0">
                <a:latin typeface="Times New Roman" panose="02020603050405020304" pitchFamily="18" charset="0"/>
              </a:rPr>
              <a:t> = max(</a:t>
            </a:r>
            <a:r>
              <a:rPr lang="en-US" altLang="zh-CN" dirty="0" err="1">
                <a:latin typeface="Times New Roman" panose="02020603050405020304" pitchFamily="18" charset="0"/>
              </a:rPr>
              <a:t>MVminx</a:t>
            </a:r>
            <a:r>
              <a:rPr lang="en-US" altLang="zh-CN" dirty="0">
                <a:latin typeface="Times New Roman" panose="02020603050405020304" pitchFamily="18" charset="0"/>
              </a:rPr>
              <a:t>, min(</a:t>
            </a:r>
            <a:r>
              <a:rPr lang="en-US" altLang="zh-CN" dirty="0" err="1">
                <a:latin typeface="Times New Roman" panose="02020603050405020304" pitchFamily="18" charset="0"/>
              </a:rPr>
              <a:t>MVmaxx</a:t>
            </a:r>
            <a:r>
              <a:rPr lang="en-US" altLang="zh-CN" dirty="0">
                <a:latin typeface="Times New Roman" panose="02020603050405020304" pitchFamily="18" charset="0"/>
              </a:rPr>
              <a:t>, </a:t>
            </a:r>
            <a:r>
              <a:rPr lang="en-US" altLang="zh-CN" dirty="0" err="1">
                <a:latin typeface="Times New Roman" panose="02020603050405020304" pitchFamily="18" charset="0"/>
              </a:rPr>
              <a:t>MVxi</a:t>
            </a:r>
            <a:r>
              <a:rPr lang="en-US" altLang="zh-CN" dirty="0">
                <a:latin typeface="Times New Roman" panose="02020603050405020304" pitchFamily="18" charset="0"/>
              </a:rPr>
              <a:t>))</a:t>
            </a:r>
            <a:endParaRPr lang="zh-CN" altLang="zh-CN" dirty="0">
              <a:latin typeface="Times New Roman" panose="02020603050405020304" pitchFamily="18" charset="0"/>
            </a:endParaRPr>
          </a:p>
          <a:p>
            <a:pPr indent="279400" algn="just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altLang="zh-CN" dirty="0">
                <a:latin typeface="Times New Roman" panose="02020603050405020304" pitchFamily="18" charset="0"/>
              </a:rPr>
              <a:t>MVyi = max(</a:t>
            </a:r>
            <a:r>
              <a:rPr lang="en-US" altLang="zh-CN" dirty="0" err="1">
                <a:latin typeface="Times New Roman" panose="02020603050405020304" pitchFamily="18" charset="0"/>
              </a:rPr>
              <a:t>MVminy</a:t>
            </a:r>
            <a:r>
              <a:rPr lang="en-US" altLang="zh-CN" dirty="0">
                <a:latin typeface="Times New Roman" panose="02020603050405020304" pitchFamily="18" charset="0"/>
              </a:rPr>
              <a:t>, min(</a:t>
            </a:r>
            <a:r>
              <a:rPr lang="en-US" altLang="zh-CN" dirty="0" err="1">
                <a:latin typeface="Times New Roman" panose="02020603050405020304" pitchFamily="18" charset="0"/>
              </a:rPr>
              <a:t>MVmaxy</a:t>
            </a:r>
            <a:r>
              <a:rPr lang="en-US" altLang="zh-CN" dirty="0">
                <a:latin typeface="Times New Roman" panose="02020603050405020304" pitchFamily="18" charset="0"/>
              </a:rPr>
              <a:t>, MVyi))</a:t>
            </a:r>
            <a:endParaRPr lang="zh-CN" altLang="zh-CN" dirty="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3390378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文本框 17">
            <a:extLst>
              <a:ext uri="{FF2B5EF4-FFF2-40B4-BE49-F238E27FC236}">
                <a16:creationId xmlns:a16="http://schemas.microsoft.com/office/drawing/2014/main" id="{8F674CE7-D21B-46C9-A224-A4E9637477FB}"/>
              </a:ext>
            </a:extLst>
          </p:cNvPr>
          <p:cNvSpPr txBox="1"/>
          <p:nvPr/>
        </p:nvSpPr>
        <p:spPr>
          <a:xfrm>
            <a:off x="467545" y="1245223"/>
            <a:ext cx="8280919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b="1" dirty="0"/>
              <a:t>Method 1</a:t>
            </a:r>
            <a:r>
              <a:rPr lang="en-US" altLang="zh-CN" dirty="0"/>
              <a:t>: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altLang="zh-CN" b="1" dirty="0" err="1"/>
              <a:t>thresholdx</a:t>
            </a:r>
            <a:r>
              <a:rPr lang="en-US" altLang="zh-CN" dirty="0"/>
              <a:t> = </a:t>
            </a:r>
            <a:r>
              <a:rPr lang="en-US" altLang="zh-CN" b="1" dirty="0" err="1"/>
              <a:t>thresholdy</a:t>
            </a:r>
            <a:r>
              <a:rPr lang="en-US" altLang="zh-CN" dirty="0"/>
              <a:t>=1 for 4x16, 16x4 and 8x8.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dirty="0"/>
              <a:t>Anchor VTM-2.0.1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n-US" altLang="zh-CN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dirty="0"/>
          </a:p>
          <a:p>
            <a:endParaRPr lang="en-US" altLang="zh-CN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zh-CN" altLang="en-US" dirty="0"/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40D89FD7-93FE-4FC7-B741-8ECCEDB2A6BF}"/>
              </a:ext>
            </a:extLst>
          </p:cNvPr>
          <p:cNvSpPr txBox="1"/>
          <p:nvPr/>
        </p:nvSpPr>
        <p:spPr>
          <a:xfrm>
            <a:off x="467546" y="620688"/>
            <a:ext cx="75764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/>
              <a:t>Experimental Results:</a:t>
            </a:r>
            <a:endParaRPr lang="zh-CN" altLang="en-US" sz="2400" b="1" dirty="0"/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F7199B74-92EA-4BC8-A930-7D831DEE29C3}"/>
              </a:ext>
            </a:extLst>
          </p:cNvPr>
          <p:cNvGrpSpPr/>
          <p:nvPr/>
        </p:nvGrpSpPr>
        <p:grpSpPr>
          <a:xfrm>
            <a:off x="1331640" y="2348880"/>
            <a:ext cx="6536196" cy="3716511"/>
            <a:chOff x="1636204" y="2982884"/>
            <a:chExt cx="6104148" cy="3398444"/>
          </a:xfrm>
        </p:grpSpPr>
        <p:sp>
          <p:nvSpPr>
            <p:cNvPr id="2" name="矩形 1">
              <a:extLst>
                <a:ext uri="{FF2B5EF4-FFF2-40B4-BE49-F238E27FC236}">
                  <a16:creationId xmlns:a16="http://schemas.microsoft.com/office/drawing/2014/main" id="{1375570B-8233-4C08-9296-3C66D5DF103F}"/>
                </a:ext>
              </a:extLst>
            </p:cNvPr>
            <p:cNvSpPr/>
            <p:nvPr/>
          </p:nvSpPr>
          <p:spPr>
            <a:xfrm>
              <a:off x="2550164" y="2982884"/>
              <a:ext cx="355635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dirty="0">
                  <a:latin typeface="Times New Roman" panose="02020603050405020304" pitchFamily="18" charset="0"/>
                </a:rPr>
                <a:t>Table. 1. The BD-Rate of </a:t>
              </a:r>
              <a:r>
                <a:rPr lang="en-US" altLang="zh-CN" b="1" dirty="0">
                  <a:latin typeface="Times New Roman" panose="02020603050405020304" pitchFamily="18" charset="0"/>
                </a:rPr>
                <a:t>method 1</a:t>
              </a:r>
              <a:r>
                <a:rPr lang="en-US" altLang="zh-CN" dirty="0">
                  <a:latin typeface="Times New Roman" panose="02020603050405020304" pitchFamily="18" charset="0"/>
                </a:rPr>
                <a:t>.</a:t>
              </a:r>
              <a:endParaRPr lang="zh-CN" altLang="en-US" dirty="0"/>
            </a:p>
          </p:txBody>
        </p:sp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883B6AEE-87F4-4CEC-AC75-7DCE70E3CC8B}"/>
                </a:ext>
              </a:extLst>
            </p:cNvPr>
            <p:cNvPicPr/>
            <p:nvPr/>
          </p:nvPicPr>
          <p:blipFill>
            <a:blip r:embed="rId4"/>
            <a:stretch>
              <a:fillRect/>
            </a:stretch>
          </p:blipFill>
          <p:spPr>
            <a:xfrm>
              <a:off x="1636204" y="3356992"/>
              <a:ext cx="6104148" cy="302433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08734023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文本框 17">
            <a:extLst>
              <a:ext uri="{FF2B5EF4-FFF2-40B4-BE49-F238E27FC236}">
                <a16:creationId xmlns:a16="http://schemas.microsoft.com/office/drawing/2014/main" id="{8F674CE7-D21B-46C9-A224-A4E9637477FB}"/>
              </a:ext>
            </a:extLst>
          </p:cNvPr>
          <p:cNvSpPr txBox="1"/>
          <p:nvPr/>
        </p:nvSpPr>
        <p:spPr>
          <a:xfrm>
            <a:off x="467545" y="1245223"/>
            <a:ext cx="8280919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dirty="0"/>
              <a:t>Method 2: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altLang="zh-CN" b="1" dirty="0" err="1"/>
              <a:t>thresholdx</a:t>
            </a:r>
            <a:r>
              <a:rPr lang="en-US" altLang="zh-CN" dirty="0"/>
              <a:t> = 0 and </a:t>
            </a:r>
            <a:r>
              <a:rPr lang="en-US" altLang="zh-CN" b="1" dirty="0" err="1"/>
              <a:t>thresholdy</a:t>
            </a:r>
            <a:r>
              <a:rPr lang="en-US" altLang="zh-CN" dirty="0"/>
              <a:t> = 1 for 4x16; </a:t>
            </a:r>
            <a:r>
              <a:rPr lang="en-US" altLang="zh-CN" b="1" dirty="0" err="1"/>
              <a:t>thresholdx</a:t>
            </a:r>
            <a:r>
              <a:rPr lang="en-US" altLang="zh-CN" b="1" dirty="0"/>
              <a:t>=1</a:t>
            </a:r>
            <a:r>
              <a:rPr lang="en-US" altLang="zh-CN" dirty="0"/>
              <a:t> and </a:t>
            </a:r>
            <a:r>
              <a:rPr lang="en-US" altLang="zh-CN" b="1" dirty="0" err="1"/>
              <a:t>thresholdy</a:t>
            </a:r>
            <a:r>
              <a:rPr lang="en-US" altLang="zh-CN" b="1" dirty="0"/>
              <a:t>=0</a:t>
            </a:r>
            <a:r>
              <a:rPr lang="en-US" altLang="zh-CN" dirty="0"/>
              <a:t> for 16x4; </a:t>
            </a:r>
            <a:r>
              <a:rPr lang="en-US" altLang="zh-CN" b="1" dirty="0" err="1"/>
              <a:t>thresholdx</a:t>
            </a:r>
            <a:r>
              <a:rPr lang="en-US" altLang="zh-CN" b="1" dirty="0"/>
              <a:t>=</a:t>
            </a:r>
            <a:r>
              <a:rPr lang="en-US" altLang="zh-CN" b="1" dirty="0" err="1"/>
              <a:t>thresholdy</a:t>
            </a:r>
            <a:r>
              <a:rPr lang="en-US" altLang="zh-CN" dirty="0"/>
              <a:t>=1 for 8x8.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dirty="0"/>
              <a:t>Anchor VTM-2.0.1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n-US" altLang="zh-CN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dirty="0"/>
          </a:p>
          <a:p>
            <a:endParaRPr lang="en-US" altLang="zh-CN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zh-CN" altLang="en-US" dirty="0"/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40D89FD7-93FE-4FC7-B741-8ECCEDB2A6BF}"/>
              </a:ext>
            </a:extLst>
          </p:cNvPr>
          <p:cNvSpPr txBox="1"/>
          <p:nvPr/>
        </p:nvSpPr>
        <p:spPr>
          <a:xfrm>
            <a:off x="467546" y="620688"/>
            <a:ext cx="75764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/>
              <a:t>Experimental Results:</a:t>
            </a:r>
            <a:endParaRPr lang="zh-CN" altLang="en-US" sz="2400" b="1" dirty="0"/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1375570B-8233-4C08-9296-3C66D5DF103F}"/>
              </a:ext>
            </a:extLst>
          </p:cNvPr>
          <p:cNvSpPr/>
          <p:nvPr/>
        </p:nvSpPr>
        <p:spPr>
          <a:xfrm>
            <a:off x="2483768" y="2492896"/>
            <a:ext cx="355635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latin typeface="Times New Roman" panose="02020603050405020304" pitchFamily="18" charset="0"/>
              </a:rPr>
              <a:t>Table. 2. The BD-Rate of </a:t>
            </a:r>
            <a:r>
              <a:rPr lang="en-US" altLang="zh-CN" b="1" dirty="0">
                <a:latin typeface="Times New Roman" panose="02020603050405020304" pitchFamily="18" charset="0"/>
              </a:rPr>
              <a:t>method 2</a:t>
            </a:r>
            <a:r>
              <a:rPr lang="en-US" altLang="zh-CN" dirty="0">
                <a:latin typeface="Times New Roman" panose="02020603050405020304" pitchFamily="18" charset="0"/>
              </a:rPr>
              <a:t>.</a:t>
            </a:r>
            <a:endParaRPr lang="zh-CN" altLang="en-US" dirty="0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41AC8977-BA6F-428E-826D-E8AD40CA2799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1331640" y="2852936"/>
            <a:ext cx="6568312" cy="33123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110977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文本框 17">
            <a:extLst>
              <a:ext uri="{FF2B5EF4-FFF2-40B4-BE49-F238E27FC236}">
                <a16:creationId xmlns:a16="http://schemas.microsoft.com/office/drawing/2014/main" id="{8F674CE7-D21B-46C9-A224-A4E9637477FB}"/>
              </a:ext>
            </a:extLst>
          </p:cNvPr>
          <p:cNvSpPr txBox="1"/>
          <p:nvPr/>
        </p:nvSpPr>
        <p:spPr>
          <a:xfrm>
            <a:off x="467545" y="1245223"/>
            <a:ext cx="8280919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dirty="0"/>
              <a:t>The memory bandwidth in the worst case for Planar motion vector prediction is reduced at the minor BD rate loss;</a:t>
            </a:r>
          </a:p>
          <a:p>
            <a:r>
              <a:rPr lang="en-US" altLang="zh-CN" dirty="0"/>
              <a:t>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dirty="0"/>
              <a:t>Method 1: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CA" altLang="zh-CN" dirty="0"/>
              <a:t>0.02%, 0.02% BD bitrate loss for RA and LDB configurations;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altLang="zh-CN" dirty="0"/>
              <a:t>The memory bandwidth in worst case is 4x16 or 16x4: 	(4+7+1)*(16+7+1)/4/16*2=9 samples/pixel</a:t>
            </a:r>
          </a:p>
          <a:p>
            <a:pPr lvl="1"/>
            <a:endParaRPr lang="en-US" altLang="zh-CN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dirty="0"/>
              <a:t>Method 2: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CA" altLang="zh-CN" dirty="0"/>
              <a:t>0.01%, 0.05% BD bitrate loss for RA and LDB configurations;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altLang="zh-CN" dirty="0"/>
              <a:t>The memory bandwidth in the worst case is 4x16 or 16x4: 	(4+7)*(16+7+1)/4/16*2=8.25 samples/pixel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dirty="0"/>
          </a:p>
          <a:p>
            <a:endParaRPr lang="en-US" altLang="zh-CN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zh-CN" altLang="en-US" dirty="0"/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40D89FD7-93FE-4FC7-B741-8ECCEDB2A6BF}"/>
              </a:ext>
            </a:extLst>
          </p:cNvPr>
          <p:cNvSpPr txBox="1"/>
          <p:nvPr/>
        </p:nvSpPr>
        <p:spPr>
          <a:xfrm>
            <a:off x="467546" y="620688"/>
            <a:ext cx="75764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/>
              <a:t>Conclusions:</a:t>
            </a:r>
            <a:endParaRPr lang="zh-CN" alt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388372400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文本框 19">
            <a:extLst>
              <a:ext uri="{FF2B5EF4-FFF2-40B4-BE49-F238E27FC236}">
                <a16:creationId xmlns:a16="http://schemas.microsoft.com/office/drawing/2014/main" id="{40D89FD7-93FE-4FC7-B741-8ECCEDB2A6BF}"/>
              </a:ext>
            </a:extLst>
          </p:cNvPr>
          <p:cNvSpPr txBox="1"/>
          <p:nvPr/>
        </p:nvSpPr>
        <p:spPr>
          <a:xfrm>
            <a:off x="1259632" y="3140968"/>
            <a:ext cx="62646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i="1" dirty="0"/>
              <a:t>Thanks </a:t>
            </a:r>
            <a:r>
              <a:rPr lang="en-US" altLang="zh-CN" sz="2400" b="1" i="1" dirty="0" err="1"/>
              <a:t>Hisilicon</a:t>
            </a:r>
            <a:r>
              <a:rPr lang="en-US" altLang="zh-CN" sz="2400" b="1" i="1" dirty="0"/>
              <a:t> for Cross-Check!</a:t>
            </a:r>
          </a:p>
        </p:txBody>
      </p:sp>
    </p:spTree>
    <p:extLst>
      <p:ext uri="{BB962C8B-B14F-4D97-AF65-F5344CB8AC3E}">
        <p14:creationId xmlns:p14="http://schemas.microsoft.com/office/powerpoint/2010/main" val="119948992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9663</TotalTime>
  <Words>411</Words>
  <Application>Microsoft Office PowerPoint</Application>
  <PresentationFormat>全屏显示(4:3)</PresentationFormat>
  <Paragraphs>121</Paragraphs>
  <Slides>8</Slides>
  <Notes>8</Notes>
  <HiddenSlides>0</HiddenSlides>
  <MMClips>0</MMClips>
  <ScaleCrop>false</ScaleCrop>
  <HeadingPairs>
    <vt:vector size="8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4" baseType="lpstr">
      <vt:lpstr>宋体</vt:lpstr>
      <vt:lpstr>Arial</vt:lpstr>
      <vt:lpstr>Calibri</vt:lpstr>
      <vt:lpstr>Times New Roman</vt:lpstr>
      <vt:lpstr>Office 主题</vt:lpstr>
      <vt:lpstr>Visio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tencent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hoowowguo</dc:creator>
  <cp:lastModifiedBy>T137134</cp:lastModifiedBy>
  <cp:revision>744</cp:revision>
  <dcterms:created xsi:type="dcterms:W3CDTF">2010-10-25T03:40:34Z</dcterms:created>
  <dcterms:modified xsi:type="dcterms:W3CDTF">2018-10-05T07:40:58Z</dcterms:modified>
</cp:coreProperties>
</file>