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76" r:id="rId2"/>
    <p:sldId id="265" r:id="rId3"/>
    <p:sldId id="277" r:id="rId4"/>
    <p:sldId id="278" r:id="rId5"/>
    <p:sldId id="279" r:id="rId6"/>
    <p:sldId id="280" r:id="rId7"/>
    <p:sldId id="282" r:id="rId8"/>
    <p:sldId id="283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54" autoAdjust="0"/>
    <p:restoredTop sz="94660"/>
  </p:normalViewPr>
  <p:slideViewPr>
    <p:cSldViewPr>
      <p:cViewPr varScale="1">
        <p:scale>
          <a:sx n="68" d="100"/>
          <a:sy n="68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8D1C477-81D0-4664-A864-C77495D4E35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A44CCBA-EE6A-4D49-8C08-EC08BD8C54D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3D6192D-8B59-4BC7-B9AD-84F9C81468B1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EC7CFBA5-A664-455A-B053-29AFAD7BB40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EE8FB11C-A090-4832-8CC1-09D4725259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D6380E-9BFB-40A9-8189-AC551847B65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DF1CFA3-74E1-4312-A933-FDF6662FAF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51466C9-3F21-4CFA-BAD6-39605C0233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9368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641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84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2873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1697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7613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7178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6937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290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2E664D5-21C9-4777-BD0C-045594FDAD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BE260-98B6-4E35-ADBB-D1B265599539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39FD8A-2DD9-46A6-BF19-5ED138295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BA2A34-7350-4D8A-A845-F8D2EDE94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40CD0-565A-4EDB-AAAB-3E2CF2CF71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568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CBD13FF-0B63-42BF-A180-32E1C2A25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9B8B5-D869-4425-A503-9A4655055002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11621D9-1484-402E-99EE-B8042281B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6C1FE7-9B04-4F60-873C-2868DD150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9C7F1-9806-40CF-B267-66A5F6E9FE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904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85BFBEA-6B52-4185-8748-6B045C436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C49AB-8D68-41A7-9BBA-DBFB50B46710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452A362-3DD2-430F-88E3-28886A41E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36833F7-AE8F-4DE2-8135-10E898C59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4051D-8584-4070-8E05-ECDFEAFBAA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921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F9A41E1-CDB2-46A5-94AE-397DBC730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AF733-9D2D-42B3-A264-671A52A456D0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BAEAD0-50C1-405E-9C72-FA0A3C99B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C9EA497-06E4-4FBB-BAD5-C255CC30C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D7D10-6646-4561-BC2D-CCD84BFF42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629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D76D093-1B8F-4ED4-B585-433669EE4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20042-60AB-475C-9404-A21741602226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BD246A2-ED5E-4837-A777-C9BD0D70F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1CB865-704D-41DD-BF9B-F02B1308E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25EF6-A68B-49B5-84FE-7413C96784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896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5926B9C-9D01-4A0C-B9D2-9CBDD3571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A1AF6-A144-419F-8701-17F6D8E2A7F8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3BFA7D2-193D-47B2-9BA6-4DB9B7527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71FDAEF8-DF20-4A6A-BEA7-6EB197D2A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665BC-9463-4474-BED1-FD2FDC034E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049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57449586-EEA8-4F18-8F53-9564A517A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2B336-16CA-466B-84A0-19F485810F2A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FED2B285-ECD8-4281-9752-3832902EF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24318487-FF7C-4BDC-A4F4-0D65F74F9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DB482-33E8-41F4-BACC-4BE6B6A39A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052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702A1500-773E-4BED-973B-C7C75E057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62592-422A-44BD-BF64-F43E9A8B8A91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F70646AD-CF8F-4495-8676-74C8FC917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4C9FA232-6CEB-4092-A127-37DB2DB00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BBE1A-A7B9-400A-8109-467488AD0D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419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DE9CB38A-1061-47E7-BDD3-43DBBB1D4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17DA7-9B43-4412-97D7-EC6475EED77E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EF0873D3-0691-4893-BD7E-031CBBAD6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2EB9B785-ABB7-4F87-953A-E958B2A0E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7949A-8503-4813-8D13-9BB1C43CB4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154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4E54992-4DC1-4B12-9A5B-0E9FF0E72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45BFA-65FA-44B1-8B56-CD2868574DF5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83D7AE20-E941-4A98-A332-401243A2C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C47BFE6-0DF7-4465-9BA6-7D487E4D8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3F98B-3863-4345-B976-DF612E9AF1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2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BCC91963-390E-44DD-BF7F-6CC38EF96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94FAB-90EE-441B-A5AD-02CB3EFB623B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8BE45BD-15E9-4EF9-9451-7665F351D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741F5891-4254-43FE-8523-BDAD8FA2E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FCA7E-1CC6-4DCF-95BD-58A44A56BB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257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1E2D6FAB-988D-4DAF-86AF-16FDB371C11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FFD870DB-F38C-469A-AB9D-C9CC780DDED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D29DBDD-732C-4C9E-A962-6995B211F8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FE72386-C31B-487D-B665-2E8C8CA67763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BA466B-B2DB-4E62-9041-08EDA956B1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FA8F53-EDAA-4C8D-B5C7-08EC3F9F8B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5461014-AE70-4D14-8A70-C656A69E81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4F5F8B8-05CE-492A-8DA9-FBF17B30581C}"/>
              </a:ext>
            </a:extLst>
          </p:cNvPr>
          <p:cNvSpPr txBox="1"/>
          <p:nvPr/>
        </p:nvSpPr>
        <p:spPr>
          <a:xfrm>
            <a:off x="467544" y="1700808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altLang="zh-CN" sz="2800" b="1" dirty="0"/>
              <a:t>Sub-block MV clipping in affine prediction</a:t>
            </a:r>
          </a:p>
          <a:p>
            <a:pPr algn="ctr"/>
            <a:r>
              <a:rPr lang="en-CA" altLang="zh-CN" sz="2800" b="1" dirty="0"/>
              <a:t>(JVET-L0317)</a:t>
            </a:r>
            <a:endParaRPr lang="zh-CN" altLang="en-US" sz="28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ABE3EF-A4CF-465D-A858-9596F5CF8C4A}"/>
              </a:ext>
            </a:extLst>
          </p:cNvPr>
          <p:cNvSpPr txBox="1"/>
          <p:nvPr/>
        </p:nvSpPr>
        <p:spPr>
          <a:xfrm>
            <a:off x="619944" y="3266981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altLang="zh-CN" sz="2800" b="1" dirty="0"/>
              <a:t>Min Gao, Xiang Li, Meng Xu, Shan Liu</a:t>
            </a:r>
          </a:p>
        </p:txBody>
      </p:sp>
    </p:spTree>
    <p:extLst>
      <p:ext uri="{BB962C8B-B14F-4D97-AF65-F5344CB8AC3E}">
        <p14:creationId xmlns:p14="http://schemas.microsoft.com/office/powerpoint/2010/main" val="39663813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Affine model motion compensation is performed on 4x4 sub-block basis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Affine MV used for motion compensation (MC) is different from MV stored in motion field, which leads trouble in reference block prefetch in hardware: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Motion compensation: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 MVs calculated from control points (CP) MV</a:t>
            </a:r>
            <a:endParaRPr lang="en-US" altLang="zh-CN" i="1" baseline="-25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Motion field: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control points MVs</a:t>
            </a:r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The Current Affine Model Prediction</a:t>
            </a:r>
            <a:endParaRPr lang="zh-CN" altLang="en-US" sz="2400" b="1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EC90EE13-669E-4344-9014-CC5E28D2935D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56792"/>
            <a:ext cx="2194560" cy="257492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0E08EA9-1588-4E96-84EF-FEF3588F1E92}"/>
              </a:ext>
            </a:extLst>
          </p:cNvPr>
          <p:cNvSpPr txBox="1"/>
          <p:nvPr/>
        </p:nvSpPr>
        <p:spPr>
          <a:xfrm>
            <a:off x="3452058" y="2710661"/>
            <a:ext cx="52964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Memory bandwidth for 4x4 bi-prediction block is too high ( up to </a:t>
            </a:r>
            <a:r>
              <a:rPr lang="en-US" altLang="zh-CN" b="1" dirty="0">
                <a:solidFill>
                  <a:srgbClr val="FF0000"/>
                </a:solidFill>
              </a:rPr>
              <a:t>15.125</a:t>
            </a:r>
            <a:r>
              <a:rPr lang="en-US" altLang="zh-CN" b="1" dirty="0"/>
              <a:t> sample /pixel)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Replace the MV of the sub-blocks containing CPs with CP MVs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The Proposed Method</a:t>
            </a:r>
            <a:endParaRPr lang="zh-CN" altLang="en-US" sz="2400" b="1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4A5A92BA-A5AA-4C77-AE2B-CAD5A1FDED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3216437"/>
              </p:ext>
            </p:extLst>
          </p:nvPr>
        </p:nvGraphicFramePr>
        <p:xfrm>
          <a:off x="1619672" y="1988840"/>
          <a:ext cx="4984136" cy="43924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6034">
                  <a:extLst>
                    <a:ext uri="{9D8B030D-6E8A-4147-A177-3AD203B41FA5}">
                      <a16:colId xmlns:a16="http://schemas.microsoft.com/office/drawing/2014/main" val="3510478480"/>
                    </a:ext>
                  </a:extLst>
                </a:gridCol>
                <a:gridCol w="1246034">
                  <a:extLst>
                    <a:ext uri="{9D8B030D-6E8A-4147-A177-3AD203B41FA5}">
                      <a16:colId xmlns:a16="http://schemas.microsoft.com/office/drawing/2014/main" val="3630597653"/>
                    </a:ext>
                  </a:extLst>
                </a:gridCol>
                <a:gridCol w="1246034">
                  <a:extLst>
                    <a:ext uri="{9D8B030D-6E8A-4147-A177-3AD203B41FA5}">
                      <a16:colId xmlns:a16="http://schemas.microsoft.com/office/drawing/2014/main" val="2146507141"/>
                    </a:ext>
                  </a:extLst>
                </a:gridCol>
                <a:gridCol w="1246034">
                  <a:extLst>
                    <a:ext uri="{9D8B030D-6E8A-4147-A177-3AD203B41FA5}">
                      <a16:colId xmlns:a16="http://schemas.microsoft.com/office/drawing/2014/main" val="821382793"/>
                    </a:ext>
                  </a:extLst>
                </a:gridCol>
              </a:tblGrid>
              <a:tr h="1098123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584943"/>
                  </a:ext>
                </a:extLst>
              </a:tr>
              <a:tr h="109812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1775505"/>
                  </a:ext>
                </a:extLst>
              </a:tr>
              <a:tr h="109812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774627"/>
                  </a:ext>
                </a:extLst>
              </a:tr>
              <a:tr h="109812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7777715"/>
                  </a:ext>
                </a:extLst>
              </a:tr>
            </a:tbl>
          </a:graphicData>
        </a:graphic>
      </p:graphicFrame>
      <p:grpSp>
        <p:nvGrpSpPr>
          <p:cNvPr id="22" name="组合 21">
            <a:extLst>
              <a:ext uri="{FF2B5EF4-FFF2-40B4-BE49-F238E27FC236}">
                <a16:creationId xmlns:a16="http://schemas.microsoft.com/office/drawing/2014/main" id="{BE876F13-45C0-4BA0-9542-C5703D99CBD6}"/>
              </a:ext>
            </a:extLst>
          </p:cNvPr>
          <p:cNvGrpSpPr/>
          <p:nvPr/>
        </p:nvGrpSpPr>
        <p:grpSpPr>
          <a:xfrm>
            <a:off x="1317992" y="1533264"/>
            <a:ext cx="5380840" cy="4560032"/>
            <a:chOff x="1317992" y="1533264"/>
            <a:chExt cx="5380840" cy="4560032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2A547729-E852-4D39-A470-E6BEC7F9FA0E}"/>
                </a:ext>
              </a:extLst>
            </p:cNvPr>
            <p:cNvSpPr/>
            <p:nvPr/>
          </p:nvSpPr>
          <p:spPr>
            <a:xfrm>
              <a:off x="3635896" y="2348880"/>
              <a:ext cx="288032" cy="288032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C878A3B0-E766-4183-87B6-6BF418030644}"/>
                </a:ext>
              </a:extLst>
            </p:cNvPr>
            <p:cNvGrpSpPr/>
            <p:nvPr/>
          </p:nvGrpSpPr>
          <p:grpSpPr>
            <a:xfrm>
              <a:off x="1317992" y="1776584"/>
              <a:ext cx="412022" cy="306024"/>
              <a:chOff x="2735796" y="1844824"/>
              <a:chExt cx="412022" cy="306024"/>
            </a:xfrm>
          </p:grpSpPr>
          <p:cxnSp>
            <p:nvCxnSpPr>
              <p:cNvPr id="7" name="直接箭头连接符 6">
                <a:extLst>
                  <a:ext uri="{FF2B5EF4-FFF2-40B4-BE49-F238E27FC236}">
                    <a16:creationId xmlns:a16="http://schemas.microsoft.com/office/drawing/2014/main" id="{D39ACBDD-3A54-4066-8DD0-EE5D040B27C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35796" y="1844824"/>
                <a:ext cx="320007" cy="21602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流程图: 接点 10">
                <a:extLst>
                  <a:ext uri="{FF2B5EF4-FFF2-40B4-BE49-F238E27FC236}">
                    <a16:creationId xmlns:a16="http://schemas.microsoft.com/office/drawing/2014/main" id="{6D125241-BCC1-4ABE-9048-4DC9139FA36A}"/>
                  </a:ext>
                </a:extLst>
              </p:cNvPr>
              <p:cNvSpPr/>
              <p:nvPr/>
            </p:nvSpPr>
            <p:spPr>
              <a:xfrm>
                <a:off x="2967818" y="1970848"/>
                <a:ext cx="180000" cy="180000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808A5B51-E240-4C06-AD3D-0EFDA722B297}"/>
                </a:ext>
              </a:extLst>
            </p:cNvPr>
            <p:cNvGrpSpPr/>
            <p:nvPr/>
          </p:nvGrpSpPr>
          <p:grpSpPr>
            <a:xfrm>
              <a:off x="6305635" y="1533264"/>
              <a:ext cx="393197" cy="540040"/>
              <a:chOff x="6428467" y="1628800"/>
              <a:chExt cx="393197" cy="540040"/>
            </a:xfrm>
          </p:grpSpPr>
          <p:cxnSp>
            <p:nvCxnSpPr>
              <p:cNvPr id="12" name="直接箭头连接符 11">
                <a:extLst>
                  <a:ext uri="{FF2B5EF4-FFF2-40B4-BE49-F238E27FC236}">
                    <a16:creationId xmlns:a16="http://schemas.microsoft.com/office/drawing/2014/main" id="{76262D05-0345-4587-8F0F-6FC02DC35310}"/>
                  </a:ext>
                </a:extLst>
              </p:cNvPr>
              <p:cNvCxnSpPr/>
              <p:nvPr/>
            </p:nvCxnSpPr>
            <p:spPr>
              <a:xfrm flipH="1" flipV="1">
                <a:off x="6428467" y="1628800"/>
                <a:ext cx="288032" cy="43204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流程图: 接点 15">
                <a:extLst>
                  <a:ext uri="{FF2B5EF4-FFF2-40B4-BE49-F238E27FC236}">
                    <a16:creationId xmlns:a16="http://schemas.microsoft.com/office/drawing/2014/main" id="{3D8A00D8-DDA0-46BA-AFC9-115F9BBBDB37}"/>
                  </a:ext>
                </a:extLst>
              </p:cNvPr>
              <p:cNvSpPr/>
              <p:nvPr/>
            </p:nvSpPr>
            <p:spPr>
              <a:xfrm>
                <a:off x="6641664" y="1988840"/>
                <a:ext cx="180000" cy="180000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F77872B-ABF4-4A66-8DE1-C0B09555825E}"/>
                </a:ext>
              </a:extLst>
            </p:cNvPr>
            <p:cNvSpPr txBox="1"/>
            <p:nvPr/>
          </p:nvSpPr>
          <p:spPr>
            <a:xfrm>
              <a:off x="1772135" y="2226048"/>
              <a:ext cx="8147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MV00</a:t>
              </a:r>
              <a:endParaRPr lang="zh-CN" altLang="en-US" sz="1600" dirty="0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8E57264-1DA3-4A03-A0C7-8202FFA74F68}"/>
                </a:ext>
              </a:extLst>
            </p:cNvPr>
            <p:cNvSpPr txBox="1"/>
            <p:nvPr/>
          </p:nvSpPr>
          <p:spPr>
            <a:xfrm>
              <a:off x="3081802" y="2424958"/>
              <a:ext cx="8147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MV01</a:t>
              </a:r>
              <a:endParaRPr lang="zh-CN" altLang="en-US" sz="1600" dirty="0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E5B14BD-CED1-462B-B6DA-564D13B20AE0}"/>
                </a:ext>
              </a:extLst>
            </p:cNvPr>
            <p:cNvSpPr txBox="1"/>
            <p:nvPr/>
          </p:nvSpPr>
          <p:spPr>
            <a:xfrm>
              <a:off x="4271613" y="2467635"/>
              <a:ext cx="8147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MV02</a:t>
              </a:r>
              <a:endParaRPr lang="zh-CN" altLang="en-US" sz="1600" dirty="0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22304BC-1D05-47F5-BCB6-69B45CA84198}"/>
                </a:ext>
              </a:extLst>
            </p:cNvPr>
            <p:cNvSpPr txBox="1"/>
            <p:nvPr/>
          </p:nvSpPr>
          <p:spPr>
            <a:xfrm>
              <a:off x="5532011" y="2218488"/>
              <a:ext cx="8147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MV03</a:t>
              </a:r>
              <a:endParaRPr lang="zh-CN" altLang="en-US" sz="1600" dirty="0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A9CABE8-E94C-45B6-AF16-39C17CC6906A}"/>
                </a:ext>
              </a:extLst>
            </p:cNvPr>
            <p:cNvSpPr txBox="1"/>
            <p:nvPr/>
          </p:nvSpPr>
          <p:spPr>
            <a:xfrm>
              <a:off x="1784872" y="3448762"/>
              <a:ext cx="8147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MV10</a:t>
              </a:r>
              <a:endParaRPr lang="zh-CN" altLang="en-US" sz="1600" dirty="0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B960784-78FC-4A32-AB73-ED9011F26DB6}"/>
                </a:ext>
              </a:extLst>
            </p:cNvPr>
            <p:cNvSpPr txBox="1"/>
            <p:nvPr/>
          </p:nvSpPr>
          <p:spPr>
            <a:xfrm>
              <a:off x="3026299" y="3444110"/>
              <a:ext cx="8147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MV11</a:t>
              </a:r>
              <a:endParaRPr lang="zh-CN" altLang="en-US" sz="1600" dirty="0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DD27421-D14F-4AE9-94A2-4BED07CDB330}"/>
                </a:ext>
              </a:extLst>
            </p:cNvPr>
            <p:cNvSpPr txBox="1"/>
            <p:nvPr/>
          </p:nvSpPr>
          <p:spPr>
            <a:xfrm>
              <a:off x="4366238" y="3450486"/>
              <a:ext cx="8147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MV12</a:t>
              </a:r>
              <a:endParaRPr lang="zh-CN" altLang="en-US" sz="1600" dirty="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6C540C3-55DC-4589-8101-2080EB36303D}"/>
                </a:ext>
              </a:extLst>
            </p:cNvPr>
            <p:cNvSpPr txBox="1"/>
            <p:nvPr/>
          </p:nvSpPr>
          <p:spPr>
            <a:xfrm>
              <a:off x="5544748" y="3447003"/>
              <a:ext cx="8147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MV13</a:t>
              </a:r>
              <a:endParaRPr lang="zh-CN" altLang="en-US" sz="1600" dirty="0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68987E5-AA70-4D47-94DE-B68B9DC81FCD}"/>
                </a:ext>
              </a:extLst>
            </p:cNvPr>
            <p:cNvSpPr txBox="1"/>
            <p:nvPr/>
          </p:nvSpPr>
          <p:spPr>
            <a:xfrm>
              <a:off x="1814443" y="4600890"/>
              <a:ext cx="8147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MV20</a:t>
              </a:r>
              <a:endParaRPr lang="zh-CN" altLang="en-US" sz="1600" dirty="0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87066E5-1A0A-4422-8596-31FA149D0FE8}"/>
                </a:ext>
              </a:extLst>
            </p:cNvPr>
            <p:cNvSpPr txBox="1"/>
            <p:nvPr/>
          </p:nvSpPr>
          <p:spPr>
            <a:xfrm>
              <a:off x="3028574" y="4596238"/>
              <a:ext cx="8147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MV21</a:t>
              </a:r>
              <a:endParaRPr lang="zh-CN" altLang="en-US" sz="1600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5B864E4-3C71-44B2-9D3C-727BE9034217}"/>
                </a:ext>
              </a:extLst>
            </p:cNvPr>
            <p:cNvSpPr txBox="1"/>
            <p:nvPr/>
          </p:nvSpPr>
          <p:spPr>
            <a:xfrm>
              <a:off x="4368513" y="4602614"/>
              <a:ext cx="8147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MV22</a:t>
              </a:r>
              <a:endParaRPr lang="zh-CN" altLang="en-US" sz="1600" dirty="0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08D6F00-429E-4FD4-9657-C3F324DD9EA6}"/>
                </a:ext>
              </a:extLst>
            </p:cNvPr>
            <p:cNvSpPr txBox="1"/>
            <p:nvPr/>
          </p:nvSpPr>
          <p:spPr>
            <a:xfrm>
              <a:off x="5547023" y="4599131"/>
              <a:ext cx="8147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MV23</a:t>
              </a:r>
              <a:endParaRPr lang="zh-CN" altLang="en-US" sz="1600" dirty="0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B8AB502-8B6B-40A7-A957-A94FB89F8627}"/>
                </a:ext>
              </a:extLst>
            </p:cNvPr>
            <p:cNvSpPr txBox="1"/>
            <p:nvPr/>
          </p:nvSpPr>
          <p:spPr>
            <a:xfrm>
              <a:off x="1789419" y="5753018"/>
              <a:ext cx="8147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MV30</a:t>
              </a:r>
              <a:endParaRPr lang="zh-CN" altLang="en-US" sz="1600" dirty="0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D0A8CAC-D0CB-40AA-AD66-C2CD76514E38}"/>
                </a:ext>
              </a:extLst>
            </p:cNvPr>
            <p:cNvSpPr txBox="1"/>
            <p:nvPr/>
          </p:nvSpPr>
          <p:spPr>
            <a:xfrm>
              <a:off x="3030846" y="5748366"/>
              <a:ext cx="8147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MV31</a:t>
              </a:r>
              <a:endParaRPr lang="zh-CN" altLang="en-US" sz="1600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DD4556F-CA6B-4D20-92A9-E9FE7FF4D157}"/>
                </a:ext>
              </a:extLst>
            </p:cNvPr>
            <p:cNvSpPr txBox="1"/>
            <p:nvPr/>
          </p:nvSpPr>
          <p:spPr>
            <a:xfrm>
              <a:off x="4370785" y="5754742"/>
              <a:ext cx="8147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MV32</a:t>
              </a:r>
              <a:endParaRPr lang="zh-CN" altLang="en-US" sz="1600" dirty="0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6367DA7-901C-4CAE-821C-DD81DD47EE5B}"/>
                </a:ext>
              </a:extLst>
            </p:cNvPr>
            <p:cNvSpPr txBox="1"/>
            <p:nvPr/>
          </p:nvSpPr>
          <p:spPr>
            <a:xfrm>
              <a:off x="5549295" y="5751259"/>
              <a:ext cx="8147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MV33</a:t>
              </a:r>
              <a:endParaRPr lang="zh-CN" altLang="en-US" sz="1600" dirty="0"/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02369A54-00BE-4E92-9094-317AB68F432C}"/>
              </a:ext>
            </a:extLst>
          </p:cNvPr>
          <p:cNvSpPr txBox="1"/>
          <p:nvPr/>
        </p:nvSpPr>
        <p:spPr>
          <a:xfrm>
            <a:off x="5715524" y="1627476"/>
            <a:ext cx="722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MV1</a:t>
            </a:r>
            <a:endParaRPr lang="zh-CN" altLang="en-US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5739DB5-1493-4744-8949-997B5473F3BB}"/>
              </a:ext>
            </a:extLst>
          </p:cNvPr>
          <p:cNvSpPr txBox="1"/>
          <p:nvPr/>
        </p:nvSpPr>
        <p:spPr>
          <a:xfrm>
            <a:off x="1453166" y="1533264"/>
            <a:ext cx="722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MV0</a:t>
            </a:r>
            <a:endParaRPr lang="zh-CN" altLang="en-US" dirty="0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2AF50467-42C1-4AE1-998E-AB019F04F8BB}"/>
              </a:ext>
            </a:extLst>
          </p:cNvPr>
          <p:cNvSpPr/>
          <p:nvPr/>
        </p:nvSpPr>
        <p:spPr>
          <a:xfrm>
            <a:off x="1641950" y="2566072"/>
            <a:ext cx="1107822" cy="4808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MV00=MV0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8AA3F6EB-AB85-4138-AA67-84517208D363}"/>
              </a:ext>
            </a:extLst>
          </p:cNvPr>
          <p:cNvSpPr/>
          <p:nvPr/>
        </p:nvSpPr>
        <p:spPr>
          <a:xfrm>
            <a:off x="5411797" y="2566338"/>
            <a:ext cx="1107822" cy="4808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MV03=MV1</a:t>
            </a:r>
          </a:p>
        </p:txBody>
      </p:sp>
    </p:spTree>
    <p:extLst>
      <p:ext uri="{BB962C8B-B14F-4D97-AF65-F5344CB8AC3E}">
        <p14:creationId xmlns:p14="http://schemas.microsoft.com/office/powerpoint/2010/main" val="2858840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Clip the 4 sub-block MVs in each 8x8 block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so that the max difference between </a:t>
            </a:r>
            <a:r>
              <a:rPr lang="en-US" altLang="zh-CN" b="1" dirty="0"/>
              <a:t>integer parts </a:t>
            </a:r>
            <a:r>
              <a:rPr lang="en-US" altLang="zh-CN" dirty="0"/>
              <a:t>of 4 sub-block MVs is no more than 1 pixel. Consequently, the memory bandwidth for this 8x8 block becomes (8+7+1)*</a:t>
            </a:r>
            <a:r>
              <a:rPr lang="de-DE" altLang="zh-CN" dirty="0"/>
              <a:t>(8+7+1)/(8x8)*2 = 8 sample/ pixel</a:t>
            </a:r>
            <a:r>
              <a:rPr lang="en-US" altLang="zh-CN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The Proposed Method</a:t>
            </a:r>
            <a:endParaRPr lang="zh-CN" altLang="en-US" sz="2400" b="1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4A5A92BA-A5AA-4C77-AE2B-CAD5A1FDED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332397"/>
              </p:ext>
            </p:extLst>
          </p:nvPr>
        </p:nvGraphicFramePr>
        <p:xfrm>
          <a:off x="2608169" y="2852936"/>
          <a:ext cx="3312368" cy="26270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092">
                  <a:extLst>
                    <a:ext uri="{9D8B030D-6E8A-4147-A177-3AD203B41FA5}">
                      <a16:colId xmlns:a16="http://schemas.microsoft.com/office/drawing/2014/main" val="3510478480"/>
                    </a:ext>
                  </a:extLst>
                </a:gridCol>
                <a:gridCol w="828092">
                  <a:extLst>
                    <a:ext uri="{9D8B030D-6E8A-4147-A177-3AD203B41FA5}">
                      <a16:colId xmlns:a16="http://schemas.microsoft.com/office/drawing/2014/main" val="3630597653"/>
                    </a:ext>
                  </a:extLst>
                </a:gridCol>
                <a:gridCol w="828092">
                  <a:extLst>
                    <a:ext uri="{9D8B030D-6E8A-4147-A177-3AD203B41FA5}">
                      <a16:colId xmlns:a16="http://schemas.microsoft.com/office/drawing/2014/main" val="2146507141"/>
                    </a:ext>
                  </a:extLst>
                </a:gridCol>
                <a:gridCol w="828092">
                  <a:extLst>
                    <a:ext uri="{9D8B030D-6E8A-4147-A177-3AD203B41FA5}">
                      <a16:colId xmlns:a16="http://schemas.microsoft.com/office/drawing/2014/main" val="821382793"/>
                    </a:ext>
                  </a:extLst>
                </a:gridCol>
              </a:tblGrid>
              <a:tr h="65676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584943"/>
                  </a:ext>
                </a:extLst>
              </a:tr>
              <a:tr h="65676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1775505"/>
                  </a:ext>
                </a:extLst>
              </a:tr>
              <a:tr h="65676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774627"/>
                  </a:ext>
                </a:extLst>
              </a:tr>
              <a:tr h="65676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7777715"/>
                  </a:ext>
                </a:extLst>
              </a:tr>
            </a:tbl>
          </a:graphicData>
        </a:graphic>
      </p:graphicFrame>
      <p:sp>
        <p:nvSpPr>
          <p:cNvPr id="38" name="文本框 37">
            <a:extLst>
              <a:ext uri="{FF2B5EF4-FFF2-40B4-BE49-F238E27FC236}">
                <a16:creationId xmlns:a16="http://schemas.microsoft.com/office/drawing/2014/main" id="{0B8AB502-8B6B-40A7-A957-A94FB89F8627}"/>
              </a:ext>
            </a:extLst>
          </p:cNvPr>
          <p:cNvSpPr txBox="1"/>
          <p:nvPr/>
        </p:nvSpPr>
        <p:spPr>
          <a:xfrm>
            <a:off x="1789419" y="7553218"/>
            <a:ext cx="8147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MV30</a:t>
            </a:r>
            <a:endParaRPr lang="zh-CN" altLang="en-US" sz="1600" dirty="0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D0A8CAC-D0CB-40AA-AD66-C2CD76514E38}"/>
              </a:ext>
            </a:extLst>
          </p:cNvPr>
          <p:cNvSpPr txBox="1"/>
          <p:nvPr/>
        </p:nvSpPr>
        <p:spPr>
          <a:xfrm>
            <a:off x="3030846" y="7548566"/>
            <a:ext cx="8147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MV31</a:t>
            </a:r>
            <a:endParaRPr lang="zh-CN" altLang="en-US" sz="1600" dirty="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DD4556F-CA6B-4D20-92A9-E9FE7FF4D157}"/>
              </a:ext>
            </a:extLst>
          </p:cNvPr>
          <p:cNvSpPr txBox="1"/>
          <p:nvPr/>
        </p:nvSpPr>
        <p:spPr>
          <a:xfrm>
            <a:off x="4370785" y="7554942"/>
            <a:ext cx="8147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MV32</a:t>
            </a:r>
            <a:endParaRPr lang="zh-CN" altLang="en-US" sz="1600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6367DA7-901C-4CAE-821C-DD81DD47EE5B}"/>
              </a:ext>
            </a:extLst>
          </p:cNvPr>
          <p:cNvSpPr txBox="1"/>
          <p:nvPr/>
        </p:nvSpPr>
        <p:spPr>
          <a:xfrm>
            <a:off x="5549295" y="7551459"/>
            <a:ext cx="8147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MV33</a:t>
            </a:r>
            <a:endParaRPr lang="zh-CN" altLang="en-US" sz="16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E2DDCF0-8A7D-4284-9CCF-9CB5C7F9664A}"/>
              </a:ext>
            </a:extLst>
          </p:cNvPr>
          <p:cNvGrpSpPr/>
          <p:nvPr/>
        </p:nvGrpSpPr>
        <p:grpSpPr>
          <a:xfrm>
            <a:off x="2619620" y="2865428"/>
            <a:ext cx="3392540" cy="2411066"/>
            <a:chOff x="1703131" y="2937436"/>
            <a:chExt cx="3392540" cy="2411066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F9BD3818-D0EC-49A6-98DC-BA1D15DA87CF}"/>
                </a:ext>
              </a:extLst>
            </p:cNvPr>
            <p:cNvGrpSpPr/>
            <p:nvPr/>
          </p:nvGrpSpPr>
          <p:grpSpPr>
            <a:xfrm>
              <a:off x="1756866" y="3119473"/>
              <a:ext cx="3338805" cy="346471"/>
              <a:chOff x="-2435393" y="3216195"/>
              <a:chExt cx="3338805" cy="346471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F77872B-ABF4-4A66-8DE1-C0B09555825E}"/>
                  </a:ext>
                </a:extLst>
              </p:cNvPr>
              <p:cNvSpPr txBox="1"/>
              <p:nvPr/>
            </p:nvSpPr>
            <p:spPr>
              <a:xfrm>
                <a:off x="-2435393" y="3224112"/>
                <a:ext cx="74814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/>
                  <a:t>MV00</a:t>
                </a:r>
                <a:endParaRPr lang="zh-CN" altLang="en-US" sz="1600" dirty="0"/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88E57264-1DA3-4A03-A0C7-8202FFA74F68}"/>
                  </a:ext>
                </a:extLst>
              </p:cNvPr>
              <p:cNvSpPr txBox="1"/>
              <p:nvPr/>
            </p:nvSpPr>
            <p:spPr>
              <a:xfrm>
                <a:off x="-1609109" y="3216195"/>
                <a:ext cx="8147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/>
                  <a:t>MV01</a:t>
                </a:r>
                <a:endParaRPr lang="zh-CN" altLang="en-US" sz="1600" dirty="0"/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3E5B14BD-CED1-462B-B6DA-564D13B20AE0}"/>
                  </a:ext>
                </a:extLst>
              </p:cNvPr>
              <p:cNvSpPr txBox="1"/>
              <p:nvPr/>
            </p:nvSpPr>
            <p:spPr>
              <a:xfrm>
                <a:off x="-760201" y="3216195"/>
                <a:ext cx="8147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/>
                  <a:t>MV02</a:t>
                </a:r>
                <a:endParaRPr lang="zh-CN" altLang="en-US" sz="1600" dirty="0"/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122304BC-1D05-47F5-BCB6-69B45CA84198}"/>
                  </a:ext>
                </a:extLst>
              </p:cNvPr>
              <p:cNvSpPr txBox="1"/>
              <p:nvPr/>
            </p:nvSpPr>
            <p:spPr>
              <a:xfrm>
                <a:off x="88707" y="3216627"/>
                <a:ext cx="8147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/>
                  <a:t>MV03</a:t>
                </a:r>
                <a:endParaRPr lang="zh-CN" altLang="en-US" sz="1600" dirty="0"/>
              </a:p>
            </p:txBody>
          </p:sp>
        </p:grp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C2A0561A-56B9-4A2B-B8B6-2D40B0C6209A}"/>
                </a:ext>
              </a:extLst>
            </p:cNvPr>
            <p:cNvSpPr/>
            <p:nvPr/>
          </p:nvSpPr>
          <p:spPr>
            <a:xfrm>
              <a:off x="1703131" y="2937436"/>
              <a:ext cx="1620888" cy="129293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9986C1C7-0F33-4C8D-99B0-DEE60EB185F4}"/>
                </a:ext>
              </a:extLst>
            </p:cNvPr>
            <p:cNvGrpSpPr/>
            <p:nvPr/>
          </p:nvGrpSpPr>
          <p:grpSpPr>
            <a:xfrm>
              <a:off x="1740450" y="3705887"/>
              <a:ext cx="3338805" cy="346471"/>
              <a:chOff x="-2435393" y="3216195"/>
              <a:chExt cx="3338805" cy="346471"/>
            </a:xfrm>
          </p:grpSpPr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64563E33-ABB4-40BF-B224-B1D9317F5B49}"/>
                  </a:ext>
                </a:extLst>
              </p:cNvPr>
              <p:cNvSpPr txBox="1"/>
              <p:nvPr/>
            </p:nvSpPr>
            <p:spPr>
              <a:xfrm>
                <a:off x="-2435393" y="3224112"/>
                <a:ext cx="74814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/>
                  <a:t>MV10</a:t>
                </a:r>
                <a:endParaRPr lang="zh-CN" altLang="en-US" sz="1600" dirty="0"/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63F814F9-7843-4E06-AC6A-C9EB836DE5AD}"/>
                  </a:ext>
                </a:extLst>
              </p:cNvPr>
              <p:cNvSpPr txBox="1"/>
              <p:nvPr/>
            </p:nvSpPr>
            <p:spPr>
              <a:xfrm>
                <a:off x="-1609109" y="3216195"/>
                <a:ext cx="8147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/>
                  <a:t>MV11</a:t>
                </a:r>
                <a:endParaRPr lang="zh-CN" altLang="en-US" sz="1600" dirty="0"/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533EB8AD-0733-40E4-B206-DACEDD039BFB}"/>
                  </a:ext>
                </a:extLst>
              </p:cNvPr>
              <p:cNvSpPr txBox="1"/>
              <p:nvPr/>
            </p:nvSpPr>
            <p:spPr>
              <a:xfrm>
                <a:off x="-760201" y="3216195"/>
                <a:ext cx="8147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/>
                  <a:t>MV12</a:t>
                </a:r>
                <a:endParaRPr lang="zh-CN" altLang="en-US" sz="1600" dirty="0"/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5DBC77C2-558B-4940-B189-DA3B03020C9D}"/>
                  </a:ext>
                </a:extLst>
              </p:cNvPr>
              <p:cNvSpPr txBox="1"/>
              <p:nvPr/>
            </p:nvSpPr>
            <p:spPr>
              <a:xfrm>
                <a:off x="88707" y="3216627"/>
                <a:ext cx="8147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/>
                  <a:t>MV13</a:t>
                </a:r>
                <a:endParaRPr lang="zh-CN" altLang="en-US" sz="1600" dirty="0"/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5229F6B8-875F-4AAD-A1EC-186F24778D55}"/>
                </a:ext>
              </a:extLst>
            </p:cNvPr>
            <p:cNvGrpSpPr/>
            <p:nvPr/>
          </p:nvGrpSpPr>
          <p:grpSpPr>
            <a:xfrm>
              <a:off x="1740450" y="4425967"/>
              <a:ext cx="3338805" cy="346471"/>
              <a:chOff x="-2435393" y="3216195"/>
              <a:chExt cx="3338805" cy="346471"/>
            </a:xfrm>
          </p:grpSpPr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58FBBE5F-09DA-444F-9617-E229F8E15563}"/>
                  </a:ext>
                </a:extLst>
              </p:cNvPr>
              <p:cNvSpPr txBox="1"/>
              <p:nvPr/>
            </p:nvSpPr>
            <p:spPr>
              <a:xfrm>
                <a:off x="-2435393" y="3224112"/>
                <a:ext cx="74814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/>
                  <a:t>MV20</a:t>
                </a:r>
                <a:endParaRPr lang="zh-CN" altLang="en-US" sz="1600" dirty="0"/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F6BCBE4D-90C0-44E2-ACCA-EA087495C825}"/>
                  </a:ext>
                </a:extLst>
              </p:cNvPr>
              <p:cNvSpPr txBox="1"/>
              <p:nvPr/>
            </p:nvSpPr>
            <p:spPr>
              <a:xfrm>
                <a:off x="-1609109" y="3216195"/>
                <a:ext cx="8147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/>
                  <a:t>MV21</a:t>
                </a:r>
                <a:endParaRPr lang="zh-CN" altLang="en-US" sz="1600" dirty="0"/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3726DFBB-0281-4E57-B8B6-8593F473C296}"/>
                  </a:ext>
                </a:extLst>
              </p:cNvPr>
              <p:cNvSpPr txBox="1"/>
              <p:nvPr/>
            </p:nvSpPr>
            <p:spPr>
              <a:xfrm>
                <a:off x="-760201" y="3216195"/>
                <a:ext cx="8147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/>
                  <a:t>MV22</a:t>
                </a:r>
                <a:endParaRPr lang="zh-CN" altLang="en-US" sz="1600" dirty="0"/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3292416F-B226-4254-8A8B-2FB067DD6E6F}"/>
                  </a:ext>
                </a:extLst>
              </p:cNvPr>
              <p:cNvSpPr txBox="1"/>
              <p:nvPr/>
            </p:nvSpPr>
            <p:spPr>
              <a:xfrm>
                <a:off x="88707" y="3216627"/>
                <a:ext cx="8147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/>
                  <a:t>MV23</a:t>
                </a:r>
                <a:endParaRPr lang="zh-CN" altLang="en-US" sz="1600" dirty="0"/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87990694-B74A-419A-98B3-EE977117DFE7}"/>
                </a:ext>
              </a:extLst>
            </p:cNvPr>
            <p:cNvGrpSpPr/>
            <p:nvPr/>
          </p:nvGrpSpPr>
          <p:grpSpPr>
            <a:xfrm>
              <a:off x="1754520" y="5002031"/>
              <a:ext cx="3338805" cy="346471"/>
              <a:chOff x="-2435393" y="3216195"/>
              <a:chExt cx="3338805" cy="346471"/>
            </a:xfrm>
          </p:grpSpPr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7164440B-F08F-4F3B-9E94-30C2E7B79317}"/>
                  </a:ext>
                </a:extLst>
              </p:cNvPr>
              <p:cNvSpPr txBox="1"/>
              <p:nvPr/>
            </p:nvSpPr>
            <p:spPr>
              <a:xfrm>
                <a:off x="-2435393" y="3224112"/>
                <a:ext cx="74814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/>
                  <a:t>MV30</a:t>
                </a:r>
                <a:endParaRPr lang="zh-CN" altLang="en-US" sz="1600" dirty="0"/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A0656B8E-30C9-49F8-80AC-376020A2E2D1}"/>
                  </a:ext>
                </a:extLst>
              </p:cNvPr>
              <p:cNvSpPr txBox="1"/>
              <p:nvPr/>
            </p:nvSpPr>
            <p:spPr>
              <a:xfrm>
                <a:off x="-1609109" y="3216195"/>
                <a:ext cx="8147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/>
                  <a:t>MV31</a:t>
                </a:r>
                <a:endParaRPr lang="zh-CN" altLang="en-US" sz="1600" dirty="0"/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AAA59AA6-D15E-41A4-916B-DC6D9A93C8D9}"/>
                  </a:ext>
                </a:extLst>
              </p:cNvPr>
              <p:cNvSpPr txBox="1"/>
              <p:nvPr/>
            </p:nvSpPr>
            <p:spPr>
              <a:xfrm>
                <a:off x="-760201" y="3216195"/>
                <a:ext cx="8147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/>
                  <a:t>MV32</a:t>
                </a:r>
                <a:endParaRPr lang="zh-CN" altLang="en-US" sz="1600" dirty="0"/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BEA5FF2B-9955-43EF-91F9-14C2F191CC60}"/>
                  </a:ext>
                </a:extLst>
              </p:cNvPr>
              <p:cNvSpPr txBox="1"/>
              <p:nvPr/>
            </p:nvSpPr>
            <p:spPr>
              <a:xfrm>
                <a:off x="88707" y="3216627"/>
                <a:ext cx="8147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/>
                  <a:t>MV33</a:t>
                </a:r>
                <a:endParaRPr lang="zh-CN" altLang="en-US" sz="16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6202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7940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Clip the 4 sub-block MVs in each 8x8 block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b="1" dirty="0"/>
              <a:t>Get the minimal MV component among the four 4x4 sub-block MVs</a:t>
            </a:r>
            <a:endParaRPr lang="en-US" altLang="zh-CN" b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b="1" dirty="0"/>
              <a:t>Use the integer part of </a:t>
            </a:r>
            <a:r>
              <a:rPr lang="en-US" altLang="zh-CN" sz="1600" b="1" dirty="0" err="1"/>
              <a:t>Mvminx</a:t>
            </a:r>
            <a:r>
              <a:rPr lang="en-US" altLang="zh-CN" sz="1600" b="1" dirty="0"/>
              <a:t>/y as the minimal MV component: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b="1" dirty="0"/>
              <a:t>The maximal MV component is calculated as follows: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b="1" dirty="0"/>
              <a:t>if </a:t>
            </a:r>
            <a:r>
              <a:rPr lang="x-none" altLang="zh-CN" sz="1600" b="1" dirty="0"/>
              <a:t>the top-right control point</a:t>
            </a:r>
            <a:r>
              <a:rPr lang="en-US" altLang="zh-CN" sz="1600" b="1" dirty="0"/>
              <a:t> is in current 8x8 block: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b="1" dirty="0"/>
              <a:t>Clip MV components of each 4x4 block inside the 8x8:</a:t>
            </a:r>
            <a:endParaRPr lang="zh-CN" altLang="en-US" sz="1600" b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The Proposed Method</a:t>
            </a:r>
            <a:endParaRPr lang="zh-CN" altLang="en-US" sz="2400" b="1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74B7E8F-4B32-42E9-91F3-8E1A040678C1}"/>
              </a:ext>
            </a:extLst>
          </p:cNvPr>
          <p:cNvSpPr/>
          <p:nvPr/>
        </p:nvSpPr>
        <p:spPr>
          <a:xfrm>
            <a:off x="797780" y="1786872"/>
            <a:ext cx="53823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20955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 err="1">
                <a:latin typeface="Times New Roman" panose="02020603050405020304" pitchFamily="18" charset="0"/>
              </a:rPr>
              <a:t>MVminx</a:t>
            </a:r>
            <a:r>
              <a:rPr lang="en-US" altLang="zh-CN" sz="1600" dirty="0">
                <a:latin typeface="Times New Roman" panose="02020603050405020304" pitchFamily="18" charset="0"/>
              </a:rPr>
              <a:t> = min(MVx0, MVx1, MVx2, MVx3)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 marL="228600" indent="209550" algn="just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 err="1">
                <a:latin typeface="Times New Roman" panose="02020603050405020304" pitchFamily="18" charset="0"/>
              </a:rPr>
              <a:t>MVminy</a:t>
            </a:r>
            <a:r>
              <a:rPr lang="en-US" altLang="zh-CN" sz="1600" dirty="0">
                <a:latin typeface="Times New Roman" panose="02020603050405020304" pitchFamily="18" charset="0"/>
              </a:rPr>
              <a:t> = min(MVy0, MVy1, MVy2, MVy3)</a:t>
            </a:r>
            <a:endParaRPr lang="zh-CN" altLang="zh-CN" sz="1600" dirty="0">
              <a:latin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9EFA365-5CE3-4674-8B1D-E1645E0628BC}"/>
              </a:ext>
            </a:extLst>
          </p:cNvPr>
          <p:cNvSpPr/>
          <p:nvPr/>
        </p:nvSpPr>
        <p:spPr>
          <a:xfrm>
            <a:off x="815184" y="2582308"/>
            <a:ext cx="6480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20955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 err="1">
                <a:latin typeface="Times New Roman" panose="02020603050405020304" pitchFamily="18" charset="0"/>
              </a:rPr>
              <a:t>MVminx</a:t>
            </a:r>
            <a:r>
              <a:rPr lang="en-US" altLang="zh-CN" sz="1600" dirty="0">
                <a:latin typeface="Times New Roman" panose="02020603050405020304" pitchFamily="18" charset="0"/>
              </a:rPr>
              <a:t> = </a:t>
            </a:r>
            <a:r>
              <a:rPr lang="en-US" altLang="zh-CN" sz="1600" dirty="0" err="1">
                <a:latin typeface="Times New Roman" panose="02020603050405020304" pitchFamily="18" charset="0"/>
              </a:rPr>
              <a:t>MVminx</a:t>
            </a:r>
            <a:r>
              <a:rPr lang="en-US" altLang="zh-CN" sz="1600" dirty="0">
                <a:latin typeface="Times New Roman" panose="02020603050405020304" pitchFamily="18" charset="0"/>
              </a:rPr>
              <a:t> &gt;&gt; </a:t>
            </a:r>
            <a:r>
              <a:rPr lang="en-US" altLang="zh-CN" sz="1600" dirty="0" err="1">
                <a:latin typeface="Times New Roman" panose="02020603050405020304" pitchFamily="18" charset="0"/>
              </a:rPr>
              <a:t>MV_precision</a:t>
            </a:r>
            <a:r>
              <a:rPr lang="en-US" altLang="zh-CN" sz="1600" dirty="0">
                <a:latin typeface="Times New Roman" panose="02020603050405020304" pitchFamily="18" charset="0"/>
              </a:rPr>
              <a:t> &lt;&lt; </a:t>
            </a:r>
            <a:r>
              <a:rPr lang="en-US" altLang="zh-CN" sz="1600" dirty="0" err="1">
                <a:latin typeface="Times New Roman" panose="02020603050405020304" pitchFamily="18" charset="0"/>
              </a:rPr>
              <a:t>MV_precision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 marL="228600" indent="209550" algn="just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 err="1">
                <a:latin typeface="Times New Roman" panose="02020603050405020304" pitchFamily="18" charset="0"/>
              </a:rPr>
              <a:t>MVminy</a:t>
            </a:r>
            <a:r>
              <a:rPr lang="en-US" altLang="zh-CN" sz="1600" dirty="0">
                <a:latin typeface="Times New Roman" panose="02020603050405020304" pitchFamily="18" charset="0"/>
              </a:rPr>
              <a:t> = </a:t>
            </a:r>
            <a:r>
              <a:rPr lang="en-US" altLang="zh-CN" sz="1600" dirty="0" err="1">
                <a:latin typeface="Times New Roman" panose="02020603050405020304" pitchFamily="18" charset="0"/>
              </a:rPr>
              <a:t>MVminy</a:t>
            </a:r>
            <a:r>
              <a:rPr lang="en-US" altLang="zh-CN" sz="1600" dirty="0">
                <a:latin typeface="Times New Roman" panose="02020603050405020304" pitchFamily="18" charset="0"/>
              </a:rPr>
              <a:t> &gt;&gt; </a:t>
            </a:r>
            <a:r>
              <a:rPr lang="en-US" altLang="zh-CN" sz="1600" dirty="0" err="1">
                <a:latin typeface="Times New Roman" panose="02020603050405020304" pitchFamily="18" charset="0"/>
              </a:rPr>
              <a:t>MV_precision</a:t>
            </a:r>
            <a:r>
              <a:rPr lang="en-US" altLang="zh-CN" sz="1600" dirty="0">
                <a:latin typeface="Times New Roman" panose="02020603050405020304" pitchFamily="18" charset="0"/>
              </a:rPr>
              <a:t> &lt;&lt; </a:t>
            </a:r>
            <a:r>
              <a:rPr lang="en-US" altLang="zh-CN" sz="1600" dirty="0" err="1">
                <a:latin typeface="Times New Roman" panose="02020603050405020304" pitchFamily="18" charset="0"/>
              </a:rPr>
              <a:t>MV_precision</a:t>
            </a:r>
            <a:endParaRPr lang="zh-CN" altLang="zh-CN" sz="1600" dirty="0">
              <a:latin typeface="Times New Roman" panose="02020603050405020304" pitchFamily="18" charset="0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C7F4DFB1-DD90-4F69-8B53-4E2C12ECE628}"/>
              </a:ext>
            </a:extLst>
          </p:cNvPr>
          <p:cNvSpPr/>
          <p:nvPr/>
        </p:nvSpPr>
        <p:spPr>
          <a:xfrm>
            <a:off x="755576" y="3344592"/>
            <a:ext cx="60486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27940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 err="1">
                <a:latin typeface="Times New Roman" panose="02020603050405020304" pitchFamily="18" charset="0"/>
              </a:rPr>
              <a:t>MVmaxx</a:t>
            </a:r>
            <a:r>
              <a:rPr lang="en-US" altLang="zh-CN" sz="1600" dirty="0">
                <a:latin typeface="Times New Roman" panose="02020603050405020304" pitchFamily="18" charset="0"/>
              </a:rPr>
              <a:t> = </a:t>
            </a:r>
            <a:r>
              <a:rPr lang="en-US" altLang="zh-CN" sz="1600" dirty="0" err="1">
                <a:latin typeface="Times New Roman" panose="02020603050405020304" pitchFamily="18" charset="0"/>
              </a:rPr>
              <a:t>MVminx</a:t>
            </a:r>
            <a:r>
              <a:rPr lang="en-US" altLang="zh-CN" sz="1600" dirty="0">
                <a:latin typeface="Times New Roman" panose="02020603050405020304" pitchFamily="18" charset="0"/>
              </a:rPr>
              <a:t> + (2 &lt;&lt; </a:t>
            </a:r>
            <a:r>
              <a:rPr lang="en-US" altLang="zh-CN" sz="1600" dirty="0" err="1">
                <a:latin typeface="Times New Roman" panose="02020603050405020304" pitchFamily="18" charset="0"/>
              </a:rPr>
              <a:t>MV_precision</a:t>
            </a:r>
            <a:r>
              <a:rPr lang="en-US" altLang="zh-CN" sz="1600" dirty="0">
                <a:latin typeface="Times New Roman" panose="02020603050405020304" pitchFamily="18" charset="0"/>
              </a:rPr>
              <a:t>) – 1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 marL="228600" indent="279400" algn="just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 err="1">
                <a:latin typeface="Times New Roman" panose="02020603050405020304" pitchFamily="18" charset="0"/>
              </a:rPr>
              <a:t>MVmaxy</a:t>
            </a:r>
            <a:r>
              <a:rPr lang="en-US" altLang="zh-CN" sz="1600" dirty="0">
                <a:latin typeface="Times New Roman" panose="02020603050405020304" pitchFamily="18" charset="0"/>
              </a:rPr>
              <a:t> = </a:t>
            </a:r>
            <a:r>
              <a:rPr lang="en-US" altLang="zh-CN" sz="1600" dirty="0" err="1">
                <a:latin typeface="Times New Roman" panose="02020603050405020304" pitchFamily="18" charset="0"/>
              </a:rPr>
              <a:t>MVminy</a:t>
            </a:r>
            <a:r>
              <a:rPr lang="en-US" altLang="zh-CN" sz="1600" dirty="0">
                <a:latin typeface="Times New Roman" panose="02020603050405020304" pitchFamily="18" charset="0"/>
              </a:rPr>
              <a:t> + (2 &lt;&lt; </a:t>
            </a:r>
            <a:r>
              <a:rPr lang="en-US" altLang="zh-CN" sz="1600" dirty="0" err="1">
                <a:latin typeface="Times New Roman" panose="02020603050405020304" pitchFamily="18" charset="0"/>
              </a:rPr>
              <a:t>MV_precision</a:t>
            </a:r>
            <a:r>
              <a:rPr lang="en-US" altLang="zh-CN" sz="1600" dirty="0">
                <a:latin typeface="Times New Roman" panose="02020603050405020304" pitchFamily="18" charset="0"/>
              </a:rPr>
              <a:t>) – 1</a:t>
            </a:r>
            <a:endParaRPr lang="zh-CN" altLang="zh-CN" sz="1600" dirty="0">
              <a:latin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CDB7394-8355-4F5B-861B-432E01BB5E50}"/>
              </a:ext>
            </a:extLst>
          </p:cNvPr>
          <p:cNvSpPr/>
          <p:nvPr/>
        </p:nvSpPr>
        <p:spPr>
          <a:xfrm>
            <a:off x="647301" y="4073314"/>
            <a:ext cx="89644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34925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latin typeface="Times New Roman" panose="02020603050405020304" pitchFamily="18" charset="0"/>
              </a:rPr>
              <a:t>if (MV1x &gt; </a:t>
            </a:r>
            <a:r>
              <a:rPr lang="en-US" altLang="zh-CN" sz="1600" dirty="0" err="1">
                <a:latin typeface="Times New Roman" panose="02020603050405020304" pitchFamily="18" charset="0"/>
              </a:rPr>
              <a:t>MVmaxx</a:t>
            </a:r>
            <a:r>
              <a:rPr lang="en-US" altLang="zh-CN" sz="1600" dirty="0">
                <a:latin typeface="Times New Roman" panose="02020603050405020304" pitchFamily="18" charset="0"/>
              </a:rPr>
              <a:t>)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 marL="228600" indent="488950" algn="just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 err="1">
                <a:latin typeface="Times New Roman" panose="02020603050405020304" pitchFamily="18" charset="0"/>
              </a:rPr>
              <a:t>MVminx</a:t>
            </a:r>
            <a:r>
              <a:rPr lang="en-US" altLang="zh-CN" sz="1600" dirty="0">
                <a:latin typeface="Times New Roman" panose="02020603050405020304" pitchFamily="18" charset="0"/>
              </a:rPr>
              <a:t> = (MV1x &gt;&gt; </a:t>
            </a:r>
            <a:r>
              <a:rPr lang="en-US" altLang="zh-CN" sz="1600" dirty="0" err="1">
                <a:latin typeface="Times New Roman" panose="02020603050405020304" pitchFamily="18" charset="0"/>
              </a:rPr>
              <a:t>MV_precision</a:t>
            </a:r>
            <a:r>
              <a:rPr lang="en-US" altLang="zh-CN" sz="1600" dirty="0">
                <a:latin typeface="Times New Roman" panose="02020603050405020304" pitchFamily="18" charset="0"/>
              </a:rPr>
              <a:t> &lt;&lt; </a:t>
            </a:r>
            <a:r>
              <a:rPr lang="en-US" altLang="zh-CN" sz="1600" dirty="0" err="1">
                <a:latin typeface="Times New Roman" panose="02020603050405020304" pitchFamily="18" charset="0"/>
              </a:rPr>
              <a:t>MV_precision</a:t>
            </a:r>
            <a:r>
              <a:rPr lang="en-US" altLang="zh-CN" sz="1600" dirty="0">
                <a:latin typeface="Times New Roman" panose="02020603050405020304" pitchFamily="18" charset="0"/>
              </a:rPr>
              <a:t>) – (1 &lt;&lt; </a:t>
            </a:r>
            <a:r>
              <a:rPr lang="en-US" altLang="zh-CN" sz="1600" dirty="0" err="1">
                <a:latin typeface="Times New Roman" panose="02020603050405020304" pitchFamily="18" charset="0"/>
              </a:rPr>
              <a:t>MV_precision</a:t>
            </a:r>
            <a:r>
              <a:rPr lang="en-US" altLang="zh-CN" sz="1600" dirty="0">
                <a:latin typeface="Times New Roman" panose="02020603050405020304" pitchFamily="18" charset="0"/>
              </a:rPr>
              <a:t>)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 marL="228600" indent="488950" algn="just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 err="1">
                <a:latin typeface="Times New Roman" panose="02020603050405020304" pitchFamily="18" charset="0"/>
              </a:rPr>
              <a:t>MVmaxx</a:t>
            </a:r>
            <a:r>
              <a:rPr lang="en-US" altLang="zh-CN" sz="1600" dirty="0">
                <a:latin typeface="Times New Roman" panose="02020603050405020304" pitchFamily="18" charset="0"/>
              </a:rPr>
              <a:t> = </a:t>
            </a:r>
            <a:r>
              <a:rPr lang="en-US" altLang="zh-CN" sz="1600" dirty="0" err="1">
                <a:latin typeface="Times New Roman" panose="02020603050405020304" pitchFamily="18" charset="0"/>
              </a:rPr>
              <a:t>MVminx</a:t>
            </a:r>
            <a:r>
              <a:rPr lang="en-US" altLang="zh-CN" sz="1600" dirty="0">
                <a:latin typeface="Times New Roman" panose="02020603050405020304" pitchFamily="18" charset="0"/>
              </a:rPr>
              <a:t> + (2 &lt;&lt; </a:t>
            </a:r>
            <a:r>
              <a:rPr lang="en-US" altLang="zh-CN" sz="1600" dirty="0" err="1">
                <a:latin typeface="Times New Roman" panose="02020603050405020304" pitchFamily="18" charset="0"/>
              </a:rPr>
              <a:t>MV_precision</a:t>
            </a:r>
            <a:r>
              <a:rPr lang="en-US" altLang="zh-CN" sz="1600" dirty="0">
                <a:latin typeface="Times New Roman" panose="02020603050405020304" pitchFamily="18" charset="0"/>
              </a:rPr>
              <a:t>) – 1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 marL="228600" indent="349250" algn="just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latin typeface="Times New Roman" panose="02020603050405020304" pitchFamily="18" charset="0"/>
              </a:rPr>
              <a:t>if (MV1y &gt; </a:t>
            </a:r>
            <a:r>
              <a:rPr lang="en-US" altLang="zh-CN" sz="1600" dirty="0" err="1">
                <a:latin typeface="Times New Roman" panose="02020603050405020304" pitchFamily="18" charset="0"/>
              </a:rPr>
              <a:t>MVmaxy</a:t>
            </a:r>
            <a:r>
              <a:rPr lang="en-US" altLang="zh-CN" sz="1600" dirty="0">
                <a:latin typeface="Times New Roman" panose="02020603050405020304" pitchFamily="18" charset="0"/>
              </a:rPr>
              <a:t>)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 marL="228600" indent="488950" algn="just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 err="1">
                <a:latin typeface="Times New Roman" panose="02020603050405020304" pitchFamily="18" charset="0"/>
              </a:rPr>
              <a:t>MVminy</a:t>
            </a:r>
            <a:r>
              <a:rPr lang="en-US" altLang="zh-CN" sz="1600" dirty="0">
                <a:latin typeface="Times New Roman" panose="02020603050405020304" pitchFamily="18" charset="0"/>
              </a:rPr>
              <a:t> = (MV1y &gt;&gt; </a:t>
            </a:r>
            <a:r>
              <a:rPr lang="en-US" altLang="zh-CN" sz="1600" dirty="0" err="1">
                <a:latin typeface="Times New Roman" panose="02020603050405020304" pitchFamily="18" charset="0"/>
              </a:rPr>
              <a:t>MV_precision</a:t>
            </a:r>
            <a:r>
              <a:rPr lang="en-US" altLang="zh-CN" sz="1600" dirty="0">
                <a:latin typeface="Times New Roman" panose="02020603050405020304" pitchFamily="18" charset="0"/>
              </a:rPr>
              <a:t> &lt;&lt; </a:t>
            </a:r>
            <a:r>
              <a:rPr lang="en-US" altLang="zh-CN" sz="1600" dirty="0" err="1">
                <a:latin typeface="Times New Roman" panose="02020603050405020304" pitchFamily="18" charset="0"/>
              </a:rPr>
              <a:t>MV_precision</a:t>
            </a:r>
            <a:r>
              <a:rPr lang="en-US" altLang="zh-CN" sz="1600" dirty="0">
                <a:latin typeface="Times New Roman" panose="02020603050405020304" pitchFamily="18" charset="0"/>
              </a:rPr>
              <a:t>) – (1 &lt;&lt; </a:t>
            </a:r>
            <a:r>
              <a:rPr lang="en-US" altLang="zh-CN" sz="1600" dirty="0" err="1">
                <a:latin typeface="Times New Roman" panose="02020603050405020304" pitchFamily="18" charset="0"/>
              </a:rPr>
              <a:t>MV_precision</a:t>
            </a:r>
            <a:r>
              <a:rPr lang="en-US" altLang="zh-CN" sz="1600" dirty="0">
                <a:latin typeface="Times New Roman" panose="02020603050405020304" pitchFamily="18" charset="0"/>
              </a:rPr>
              <a:t>)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 marL="228600" indent="488950" algn="just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 err="1">
                <a:latin typeface="Times New Roman" panose="02020603050405020304" pitchFamily="18" charset="0"/>
              </a:rPr>
              <a:t>MVmaxy</a:t>
            </a:r>
            <a:r>
              <a:rPr lang="en-US" altLang="zh-CN" sz="1600" dirty="0">
                <a:latin typeface="Times New Roman" panose="02020603050405020304" pitchFamily="18" charset="0"/>
              </a:rPr>
              <a:t> = </a:t>
            </a:r>
            <a:r>
              <a:rPr lang="en-US" altLang="zh-CN" sz="1600" dirty="0" err="1">
                <a:latin typeface="Times New Roman" panose="02020603050405020304" pitchFamily="18" charset="0"/>
              </a:rPr>
              <a:t>MVminy</a:t>
            </a:r>
            <a:r>
              <a:rPr lang="en-US" altLang="zh-CN" sz="1600" dirty="0">
                <a:latin typeface="Times New Roman" panose="02020603050405020304" pitchFamily="18" charset="0"/>
              </a:rPr>
              <a:t> + (2 &lt;&lt; </a:t>
            </a:r>
            <a:r>
              <a:rPr lang="en-US" altLang="zh-CN" sz="1600" dirty="0" err="1">
                <a:latin typeface="Times New Roman" panose="02020603050405020304" pitchFamily="18" charset="0"/>
              </a:rPr>
              <a:t>MV_precision</a:t>
            </a:r>
            <a:r>
              <a:rPr lang="en-US" altLang="zh-CN" sz="1600" dirty="0">
                <a:latin typeface="Times New Roman" panose="02020603050405020304" pitchFamily="18" charset="0"/>
              </a:rPr>
              <a:t>) – 1</a:t>
            </a:r>
            <a:endParaRPr lang="zh-CN" altLang="zh-CN" sz="1600" dirty="0">
              <a:latin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8FD7C69-8BA7-4444-A903-A8EF115BDB74}"/>
              </a:ext>
            </a:extLst>
          </p:cNvPr>
          <p:cNvSpPr/>
          <p:nvPr/>
        </p:nvSpPr>
        <p:spPr>
          <a:xfrm>
            <a:off x="962536" y="5834926"/>
            <a:ext cx="59046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 algn="just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 err="1">
                <a:latin typeface="Times New Roman" panose="02020603050405020304" pitchFamily="18" charset="0"/>
              </a:rPr>
              <a:t>MVxi</a:t>
            </a:r>
            <a:r>
              <a:rPr lang="en-US" altLang="zh-CN" sz="1600" dirty="0">
                <a:latin typeface="Times New Roman" panose="02020603050405020304" pitchFamily="18" charset="0"/>
              </a:rPr>
              <a:t> = max(</a:t>
            </a:r>
            <a:r>
              <a:rPr lang="en-US" altLang="zh-CN" sz="1600" dirty="0" err="1">
                <a:latin typeface="Times New Roman" panose="02020603050405020304" pitchFamily="18" charset="0"/>
              </a:rPr>
              <a:t>MVminx</a:t>
            </a:r>
            <a:r>
              <a:rPr lang="en-US" altLang="zh-CN" sz="1600" dirty="0">
                <a:latin typeface="Times New Roman" panose="02020603050405020304" pitchFamily="18" charset="0"/>
              </a:rPr>
              <a:t>, min(</a:t>
            </a:r>
            <a:r>
              <a:rPr lang="en-US" altLang="zh-CN" sz="1600" dirty="0" err="1">
                <a:latin typeface="Times New Roman" panose="02020603050405020304" pitchFamily="18" charset="0"/>
              </a:rPr>
              <a:t>MVmaxx</a:t>
            </a:r>
            <a:r>
              <a:rPr lang="en-US" altLang="zh-CN" sz="1600" dirty="0">
                <a:latin typeface="Times New Roman" panose="02020603050405020304" pitchFamily="18" charset="0"/>
              </a:rPr>
              <a:t>, </a:t>
            </a:r>
            <a:r>
              <a:rPr lang="en-US" altLang="zh-CN" sz="1600" dirty="0" err="1">
                <a:latin typeface="Times New Roman" panose="02020603050405020304" pitchFamily="18" charset="0"/>
              </a:rPr>
              <a:t>MVxi</a:t>
            </a:r>
            <a:r>
              <a:rPr lang="en-US" altLang="zh-CN" sz="1600" dirty="0">
                <a:latin typeface="Times New Roman" panose="02020603050405020304" pitchFamily="18" charset="0"/>
              </a:rPr>
              <a:t>))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 indent="279400" algn="just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latin typeface="Times New Roman" panose="02020603050405020304" pitchFamily="18" charset="0"/>
              </a:rPr>
              <a:t>MVyi = max(</a:t>
            </a:r>
            <a:r>
              <a:rPr lang="en-US" altLang="zh-CN" sz="1600" dirty="0" err="1">
                <a:latin typeface="Times New Roman" panose="02020603050405020304" pitchFamily="18" charset="0"/>
              </a:rPr>
              <a:t>MVminy</a:t>
            </a:r>
            <a:r>
              <a:rPr lang="en-US" altLang="zh-CN" sz="1600" dirty="0">
                <a:latin typeface="Times New Roman" panose="02020603050405020304" pitchFamily="18" charset="0"/>
              </a:rPr>
              <a:t>, min(</a:t>
            </a:r>
            <a:r>
              <a:rPr lang="en-US" altLang="zh-CN" sz="1600" dirty="0" err="1">
                <a:latin typeface="Times New Roman" panose="02020603050405020304" pitchFamily="18" charset="0"/>
              </a:rPr>
              <a:t>MVmaxy</a:t>
            </a:r>
            <a:r>
              <a:rPr lang="en-US" altLang="zh-CN" sz="1600" dirty="0">
                <a:latin typeface="Times New Roman" panose="02020603050405020304" pitchFamily="18" charset="0"/>
              </a:rPr>
              <a:t>, MVyi))</a:t>
            </a:r>
            <a:endParaRPr lang="zh-CN" altLang="zh-CN" sz="16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327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Anchor VTM-2.0.1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Experimental Results:</a:t>
            </a:r>
            <a:endParaRPr lang="zh-CN" altLang="en-US" sz="2400" b="1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2BF7F93-9832-493A-899B-1121B82489D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835696" y="1772816"/>
            <a:ext cx="5400600" cy="377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3402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memory bandwidth in the worst case is reduced at the minor BD rate loss;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MV used in Affine Motion Compensation is the same as motion field;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Anchor VTM-2.0.1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0.08% and -0.01% BD-rate change for RA and LDB configurations;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memory bandwidth in the worst case is 8 samples /pixel;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Conclusions: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936318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1187624" y="2924944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i="1" dirty="0"/>
              <a:t>Thanks Dolby for Cross-Check!</a:t>
            </a:r>
          </a:p>
        </p:txBody>
      </p:sp>
    </p:spTree>
    <p:extLst>
      <p:ext uri="{BB962C8B-B14F-4D97-AF65-F5344CB8AC3E}">
        <p14:creationId xmlns:p14="http://schemas.microsoft.com/office/powerpoint/2010/main" val="23517583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9598</TotalTime>
  <Words>537</Words>
  <Application>Microsoft Office PowerPoint</Application>
  <PresentationFormat>全屏显示(4:3)</PresentationFormat>
  <Paragraphs>170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宋体</vt:lpstr>
      <vt:lpstr>Arial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T137134</cp:lastModifiedBy>
  <cp:revision>700</cp:revision>
  <dcterms:created xsi:type="dcterms:W3CDTF">2010-10-25T03:40:34Z</dcterms:created>
  <dcterms:modified xsi:type="dcterms:W3CDTF">2018-10-05T07:09:29Z</dcterms:modified>
</cp:coreProperties>
</file>