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2" r:id="rId3"/>
    <p:sldId id="290" r:id="rId4"/>
    <p:sldId id="284" r:id="rId5"/>
    <p:sldId id="291" r:id="rId6"/>
    <p:sldId id="286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938" autoAdjust="0"/>
  </p:normalViewPr>
  <p:slideViewPr>
    <p:cSldViewPr>
      <p:cViewPr varScale="1">
        <p:scale>
          <a:sx n="98" d="100"/>
          <a:sy n="98" d="100"/>
        </p:scale>
        <p:origin x="198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2018/10/3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077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980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098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2018/10/3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2018/10/3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2018/10/3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2018/10/3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2018/10/3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2018/10/3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2018/10/3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2018/10/3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2018/10/3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2018/10/3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2018/10/3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2018/10/3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512" y="1484784"/>
            <a:ext cx="8964488" cy="2115666"/>
          </a:xfrm>
        </p:spPr>
        <p:txBody>
          <a:bodyPr/>
          <a:lstStyle/>
          <a:p>
            <a:pPr eaLnBrk="1" hangingPunct="1"/>
            <a:r>
              <a:rPr lang="en-US" sz="3200" b="1" dirty="0"/>
              <a:t>CE3-related: Unification of angular intra prediction for square and non-square blocks</a:t>
            </a:r>
            <a:br>
              <a:rPr lang="en-US" sz="3200" b="1" dirty="0"/>
            </a:br>
            <a:r>
              <a:rPr lang="en-US" sz="3200" b="1" dirty="0"/>
              <a:t>(JVET-</a:t>
            </a:r>
            <a:r>
              <a:rPr lang="en-US" altLang="zh-CN" sz="3200" b="1" dirty="0"/>
              <a:t>L0279</a:t>
            </a:r>
            <a:r>
              <a:rPr lang="en-US" sz="3200" b="1" dirty="0"/>
              <a:t>)</a:t>
            </a:r>
            <a:endParaRPr lang="en-US" altLang="en-US" sz="3200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7344816" cy="1752600"/>
          </a:xfrm>
        </p:spPr>
        <p:txBody>
          <a:bodyPr rtlCol="0"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 Zhao, </a:t>
            </a:r>
            <a:r>
              <a:rPr lang="en-US" altLang="zh-CN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X. Zhao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S. Liu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X. Li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 Tencent )</a:t>
            </a:r>
          </a:p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/10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method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328592"/>
          </a:xfrm>
        </p:spPr>
        <p:txBody>
          <a:bodyPr/>
          <a:lstStyle/>
          <a:p>
            <a:pPr algn="just"/>
            <a:r>
              <a:rPr lang="en-US" altLang="zh-CN" sz="2800" dirty="0"/>
              <a:t>First, it is proposed to slightly modify the intra prediction angles so that the diagonal directions (1:1, 1:2, 1:4, … 1:16) of all block shapes are included</a:t>
            </a:r>
          </a:p>
          <a:p>
            <a:pPr algn="just"/>
            <a:r>
              <a:rPr lang="en-US" altLang="zh-CN" sz="2800" dirty="0"/>
              <a:t>Less interpolation using adjusted intra prediction angles</a:t>
            </a:r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marL="0" indent="0" algn="just">
              <a:buNone/>
            </a:pPr>
            <a:endParaRPr lang="en-US" altLang="zh-CN" sz="2400" dirty="0"/>
          </a:p>
          <a:p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4E2E02E9-437C-4F6C-A165-F349DB0908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194091"/>
              </p:ext>
            </p:extLst>
          </p:nvPr>
        </p:nvGraphicFramePr>
        <p:xfrm>
          <a:off x="846383" y="3861048"/>
          <a:ext cx="7806807" cy="1584176"/>
        </p:xfrm>
        <a:graphic>
          <a:graphicData uri="http://schemas.openxmlformats.org/drawingml/2006/table">
            <a:tbl>
              <a:tblPr firstRow="1" firstCol="1" bandRow="1">
                <a:tableStyleId>{5FD0F851-EC5A-4D38-B0AD-8093EC10F338}</a:tableStyleId>
              </a:tblPr>
              <a:tblGrid>
                <a:gridCol w="840903">
                  <a:extLst>
                    <a:ext uri="{9D8B030D-6E8A-4147-A177-3AD203B41FA5}">
                      <a16:colId xmlns:a16="http://schemas.microsoft.com/office/drawing/2014/main" val="924354912"/>
                    </a:ext>
                  </a:extLst>
                </a:gridCol>
                <a:gridCol w="230115">
                  <a:extLst>
                    <a:ext uri="{9D8B030D-6E8A-4147-A177-3AD203B41FA5}">
                      <a16:colId xmlns:a16="http://schemas.microsoft.com/office/drawing/2014/main" val="3931692721"/>
                    </a:ext>
                  </a:extLst>
                </a:gridCol>
                <a:gridCol w="230115">
                  <a:extLst>
                    <a:ext uri="{9D8B030D-6E8A-4147-A177-3AD203B41FA5}">
                      <a16:colId xmlns:a16="http://schemas.microsoft.com/office/drawing/2014/main" val="2163123851"/>
                    </a:ext>
                  </a:extLst>
                </a:gridCol>
                <a:gridCol w="230115">
                  <a:extLst>
                    <a:ext uri="{9D8B030D-6E8A-4147-A177-3AD203B41FA5}">
                      <a16:colId xmlns:a16="http://schemas.microsoft.com/office/drawing/2014/main" val="2737936793"/>
                    </a:ext>
                  </a:extLst>
                </a:gridCol>
                <a:gridCol w="230115">
                  <a:extLst>
                    <a:ext uri="{9D8B030D-6E8A-4147-A177-3AD203B41FA5}">
                      <a16:colId xmlns:a16="http://schemas.microsoft.com/office/drawing/2014/main" val="748235783"/>
                    </a:ext>
                  </a:extLst>
                </a:gridCol>
                <a:gridCol w="230115">
                  <a:extLst>
                    <a:ext uri="{9D8B030D-6E8A-4147-A177-3AD203B41FA5}">
                      <a16:colId xmlns:a16="http://schemas.microsoft.com/office/drawing/2014/main" val="2236412085"/>
                    </a:ext>
                  </a:extLst>
                </a:gridCol>
                <a:gridCol w="230115">
                  <a:extLst>
                    <a:ext uri="{9D8B030D-6E8A-4147-A177-3AD203B41FA5}">
                      <a16:colId xmlns:a16="http://schemas.microsoft.com/office/drawing/2014/main" val="3226991056"/>
                    </a:ext>
                  </a:extLst>
                </a:gridCol>
                <a:gridCol w="189054">
                  <a:extLst>
                    <a:ext uri="{9D8B030D-6E8A-4147-A177-3AD203B41FA5}">
                      <a16:colId xmlns:a16="http://schemas.microsoft.com/office/drawing/2014/main" val="1348650136"/>
                    </a:ext>
                  </a:extLst>
                </a:gridCol>
                <a:gridCol w="269808">
                  <a:extLst>
                    <a:ext uri="{9D8B030D-6E8A-4147-A177-3AD203B41FA5}">
                      <a16:colId xmlns:a16="http://schemas.microsoft.com/office/drawing/2014/main" val="2588876123"/>
                    </a:ext>
                  </a:extLst>
                </a:gridCol>
                <a:gridCol w="269808">
                  <a:extLst>
                    <a:ext uri="{9D8B030D-6E8A-4147-A177-3AD203B41FA5}">
                      <a16:colId xmlns:a16="http://schemas.microsoft.com/office/drawing/2014/main" val="3695221298"/>
                    </a:ext>
                  </a:extLst>
                </a:gridCol>
                <a:gridCol w="269808">
                  <a:extLst>
                    <a:ext uri="{9D8B030D-6E8A-4147-A177-3AD203B41FA5}">
                      <a16:colId xmlns:a16="http://schemas.microsoft.com/office/drawing/2014/main" val="3352600705"/>
                    </a:ext>
                  </a:extLst>
                </a:gridCol>
                <a:gridCol w="269808">
                  <a:extLst>
                    <a:ext uri="{9D8B030D-6E8A-4147-A177-3AD203B41FA5}">
                      <a16:colId xmlns:a16="http://schemas.microsoft.com/office/drawing/2014/main" val="2243758679"/>
                    </a:ext>
                  </a:extLst>
                </a:gridCol>
                <a:gridCol w="269808">
                  <a:extLst>
                    <a:ext uri="{9D8B030D-6E8A-4147-A177-3AD203B41FA5}">
                      <a16:colId xmlns:a16="http://schemas.microsoft.com/office/drawing/2014/main" val="1209297330"/>
                    </a:ext>
                  </a:extLst>
                </a:gridCol>
                <a:gridCol w="269808">
                  <a:extLst>
                    <a:ext uri="{9D8B030D-6E8A-4147-A177-3AD203B41FA5}">
                      <a16:colId xmlns:a16="http://schemas.microsoft.com/office/drawing/2014/main" val="2315207578"/>
                    </a:ext>
                  </a:extLst>
                </a:gridCol>
                <a:gridCol w="269808">
                  <a:extLst>
                    <a:ext uri="{9D8B030D-6E8A-4147-A177-3AD203B41FA5}">
                      <a16:colId xmlns:a16="http://schemas.microsoft.com/office/drawing/2014/main" val="1530890608"/>
                    </a:ext>
                  </a:extLst>
                </a:gridCol>
                <a:gridCol w="269808">
                  <a:extLst>
                    <a:ext uri="{9D8B030D-6E8A-4147-A177-3AD203B41FA5}">
                      <a16:colId xmlns:a16="http://schemas.microsoft.com/office/drawing/2014/main" val="974008526"/>
                    </a:ext>
                  </a:extLst>
                </a:gridCol>
                <a:gridCol w="269808">
                  <a:extLst>
                    <a:ext uri="{9D8B030D-6E8A-4147-A177-3AD203B41FA5}">
                      <a16:colId xmlns:a16="http://schemas.microsoft.com/office/drawing/2014/main" val="786704043"/>
                    </a:ext>
                  </a:extLst>
                </a:gridCol>
                <a:gridCol w="269808">
                  <a:extLst>
                    <a:ext uri="{9D8B030D-6E8A-4147-A177-3AD203B41FA5}">
                      <a16:colId xmlns:a16="http://schemas.microsoft.com/office/drawing/2014/main" val="861553058"/>
                    </a:ext>
                  </a:extLst>
                </a:gridCol>
                <a:gridCol w="269808">
                  <a:extLst>
                    <a:ext uri="{9D8B030D-6E8A-4147-A177-3AD203B41FA5}">
                      <a16:colId xmlns:a16="http://schemas.microsoft.com/office/drawing/2014/main" val="1005324037"/>
                    </a:ext>
                  </a:extLst>
                </a:gridCol>
                <a:gridCol w="269808">
                  <a:extLst>
                    <a:ext uri="{9D8B030D-6E8A-4147-A177-3AD203B41FA5}">
                      <a16:colId xmlns:a16="http://schemas.microsoft.com/office/drawing/2014/main" val="615344157"/>
                    </a:ext>
                  </a:extLst>
                </a:gridCol>
                <a:gridCol w="269808">
                  <a:extLst>
                    <a:ext uri="{9D8B030D-6E8A-4147-A177-3AD203B41FA5}">
                      <a16:colId xmlns:a16="http://schemas.microsoft.com/office/drawing/2014/main" val="1189922566"/>
                    </a:ext>
                  </a:extLst>
                </a:gridCol>
                <a:gridCol w="269808">
                  <a:extLst>
                    <a:ext uri="{9D8B030D-6E8A-4147-A177-3AD203B41FA5}">
                      <a16:colId xmlns:a16="http://schemas.microsoft.com/office/drawing/2014/main" val="1848684959"/>
                    </a:ext>
                  </a:extLst>
                </a:gridCol>
                <a:gridCol w="269808">
                  <a:extLst>
                    <a:ext uri="{9D8B030D-6E8A-4147-A177-3AD203B41FA5}">
                      <a16:colId xmlns:a16="http://schemas.microsoft.com/office/drawing/2014/main" val="2299572605"/>
                    </a:ext>
                  </a:extLst>
                </a:gridCol>
                <a:gridCol w="269808">
                  <a:extLst>
                    <a:ext uri="{9D8B030D-6E8A-4147-A177-3AD203B41FA5}">
                      <a16:colId xmlns:a16="http://schemas.microsoft.com/office/drawing/2014/main" val="3546561392"/>
                    </a:ext>
                  </a:extLst>
                </a:gridCol>
                <a:gridCol w="269808">
                  <a:extLst>
                    <a:ext uri="{9D8B030D-6E8A-4147-A177-3AD203B41FA5}">
                      <a16:colId xmlns:a16="http://schemas.microsoft.com/office/drawing/2014/main" val="197676263"/>
                    </a:ext>
                  </a:extLst>
                </a:gridCol>
                <a:gridCol w="269808">
                  <a:extLst>
                    <a:ext uri="{9D8B030D-6E8A-4147-A177-3AD203B41FA5}">
                      <a16:colId xmlns:a16="http://schemas.microsoft.com/office/drawing/2014/main" val="2564823896"/>
                    </a:ext>
                  </a:extLst>
                </a:gridCol>
                <a:gridCol w="269808">
                  <a:extLst>
                    <a:ext uri="{9D8B030D-6E8A-4147-A177-3AD203B41FA5}">
                      <a16:colId xmlns:a16="http://schemas.microsoft.com/office/drawing/2014/main" val="3367294951"/>
                    </a:ext>
                  </a:extLst>
                </a:gridCol>
                <a:gridCol w="269808">
                  <a:extLst>
                    <a:ext uri="{9D8B030D-6E8A-4147-A177-3AD203B41FA5}">
                      <a16:colId xmlns:a16="http://schemas.microsoft.com/office/drawing/2014/main" val="1526811363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Original table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9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11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13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15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17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19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21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23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26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29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32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35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39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45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49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54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60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68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79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93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114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03704377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Modified table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12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14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16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18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20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23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26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29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32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35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39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45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51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57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64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73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86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102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128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02374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0982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method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1800"/>
              </a:spcBef>
            </a:pPr>
            <a:r>
              <a:rPr lang="en-US" altLang="zh-CN" sz="2800" dirty="0"/>
              <a:t>Second, it is proposed to use different intra prediction angles according to the block aspect ratio for 1:4, 1:8, 1:16 blocks </a:t>
            </a:r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AD41F48-0B0D-40F8-B896-D89F48396F4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05" y="3573016"/>
            <a:ext cx="3096344" cy="172819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38FFD49-647E-468E-A9C6-C7CB2D925E74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234185"/>
            <a:ext cx="4690864" cy="2211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541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VTM2.0.1</a:t>
            </a:r>
          </a:p>
          <a:p>
            <a:r>
              <a:rPr lang="en-US" altLang="zh-CN" sz="2400" dirty="0"/>
              <a:t>Test: first modification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726688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15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49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76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07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9241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9241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9497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1590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VTM2.0.1</a:t>
            </a:r>
          </a:p>
          <a:p>
            <a:r>
              <a:rPr lang="en-US" altLang="zh-CN" sz="2400" dirty="0"/>
              <a:t>Test condition: first and second modifications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346938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15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49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76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07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9241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9241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9497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9794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pPr algn="just">
              <a:spcAft>
                <a:spcPts val="1200"/>
              </a:spcAft>
            </a:pPr>
            <a:r>
              <a:rPr lang="en-US" altLang="zh-CN" sz="2400" dirty="0"/>
              <a:t>Further improvements to the angular intra prediction, 0.06% coding gain is achieved on top of VTM-2.0.1</a:t>
            </a:r>
          </a:p>
          <a:p>
            <a:pPr algn="just">
              <a:spcAft>
                <a:spcPts val="1200"/>
              </a:spcAft>
            </a:pPr>
            <a:r>
              <a:rPr lang="en-US" altLang="zh-CN" sz="2400" dirty="0"/>
              <a:t>No impact on complexity</a:t>
            </a:r>
          </a:p>
          <a:p>
            <a:pPr algn="just">
              <a:spcAft>
                <a:spcPts val="1200"/>
              </a:spcAft>
            </a:pPr>
            <a:r>
              <a:rPr lang="en-US" altLang="zh-CN" sz="2400" dirty="0"/>
              <a:t>Draft text is simplified</a:t>
            </a:r>
          </a:p>
          <a:p>
            <a:pPr algn="just"/>
            <a:r>
              <a:rPr lang="en-US" altLang="zh-CN" sz="2400" dirty="0"/>
              <a:t>It is proposed to adopt this proposal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634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11232</TotalTime>
  <Words>638</Words>
  <Application>Microsoft Office PowerPoint</Application>
  <PresentationFormat>全屏显示(4:3)</PresentationFormat>
  <Paragraphs>297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SimSun</vt:lpstr>
      <vt:lpstr>SimSun</vt:lpstr>
      <vt:lpstr>Arial</vt:lpstr>
      <vt:lpstr>Calibri</vt:lpstr>
      <vt:lpstr>Times New Roman</vt:lpstr>
      <vt:lpstr>Office 主题</vt:lpstr>
      <vt:lpstr>CE3-related: Unification of angular intra prediction for square and non-square blocks (JVET-L0279)</vt:lpstr>
      <vt:lpstr>Proposed method</vt:lpstr>
      <vt:lpstr>Proposed method</vt:lpstr>
      <vt:lpstr>Simulation Results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leolzhao(赵亮)</cp:lastModifiedBy>
  <cp:revision>190</cp:revision>
  <dcterms:created xsi:type="dcterms:W3CDTF">2010-10-25T03:40:34Z</dcterms:created>
  <dcterms:modified xsi:type="dcterms:W3CDTF">2018-10-03T23:06:23Z</dcterms:modified>
</cp:coreProperties>
</file>