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1" r:id="rId5"/>
    <p:sldId id="262" r:id="rId6"/>
    <p:sldId id="263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5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D2A379-BDC6-4536-9A3D-371233E6B4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54CDB11-15A0-4777-B9C3-B61A315F84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D25314-E073-491D-A546-3536562DC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70C47-AE4D-44E0-84EC-E6F4C13E87D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322478-5409-499A-AA65-9C732A6AB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C0559D-8CFD-4230-A23E-256408F9A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CEF3C-A373-4F5F-9264-7B0A5F0CB6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821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E8233-632D-43C8-8097-6B2ACC568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AB4A44-1C01-4967-8FB4-840D7D178F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D3AD82-9D0D-49DB-9EAA-0A038BD24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70C47-AE4D-44E0-84EC-E6F4C13E87D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851FC8-963F-45EF-A7AD-9C15F29D9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94FB89-247C-40A0-B0EB-DF7C2A07F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CEF3C-A373-4F5F-9264-7B0A5F0CB6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284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134E447-1B04-43ED-86B4-C2FB856BFB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D88C37-2214-4E12-BF0E-0A484626B3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39D045-F691-4674-BD9A-B21CDF12E3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70C47-AE4D-44E0-84EC-E6F4C13E87D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827FCE-276D-4F74-91E9-DE906D322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C4F52-23C6-4D39-93FB-311E31D87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CEF3C-A373-4F5F-9264-7B0A5F0CB6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423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EC8B94-5BCF-4191-9989-D1D9B36447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B307D2-0945-4F3E-808C-15AE37FD82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5232C5-BE24-45C9-847D-C6D0E1845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70C47-AE4D-44E0-84EC-E6F4C13E87D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8605B7-0477-47AE-8DC2-B1952AF372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54D513-9D35-4439-A0DD-A6439B5F6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CEF3C-A373-4F5F-9264-7B0A5F0CB6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997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360669-D40C-4566-A7E6-3E90FB98D4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5CA842-4EE3-4D19-826F-D0C5EFA381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119D2C-9BE0-4E4D-834B-4C3A7DD007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70C47-AE4D-44E0-84EC-E6F4C13E87D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EFCB26-CD23-489D-B8DC-D22394A9A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7614A1-74C7-4069-9B17-98F70ECB3E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CEF3C-A373-4F5F-9264-7B0A5F0CB6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4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7FE339-C10F-41D8-A71F-56C3FBB05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38314A-8471-407B-A96C-282E1FA4EF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9344ED-EFCE-4DA9-926A-7A7DDC74AB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27EC74-8212-49EB-8324-FD894D176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70C47-AE4D-44E0-84EC-E6F4C13E87D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167383-275F-4D78-B045-B09C97568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0F9C69-AFE8-4271-BDEE-23F1205E9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CEF3C-A373-4F5F-9264-7B0A5F0CB6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8023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2EEDC-D8C9-44CD-8338-74C2D29361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7C000F-6837-4C76-98F0-8A66D2934B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C315D0-43B5-4EAD-B681-D4F5CF87A0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5649A73-AC87-4697-AC54-DD55A1CFDE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E7E8E4F-5D0A-421A-AC1A-DCB1421E66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053F457-6AE5-416A-A3F3-545653686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70C47-AE4D-44E0-84EC-E6F4C13E87D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270EEB-3E26-4173-BB5E-4E37E6B4BD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6D49239-CF7C-4477-ADAB-F600482835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CEF3C-A373-4F5F-9264-7B0A5F0CB6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067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6642A3-6991-4860-A0FD-0EE5F5EFE5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2990120-4A0D-463A-B205-78DE90A61E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70C47-AE4D-44E0-84EC-E6F4C13E87D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5A3382-7797-4692-AE96-1A34755B6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770380-5C53-4311-A45B-621E59897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CEF3C-A373-4F5F-9264-7B0A5F0CB6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330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8D3A9C-30EE-4F9A-A117-AC9840021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70C47-AE4D-44E0-84EC-E6F4C13E87D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B24DA2-7D53-4F67-8D89-9A134E6AFC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8FBBDD-5B5A-4AD6-B00C-07F5ACBE4F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CEF3C-A373-4F5F-9264-7B0A5F0CB6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9548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12547E-A244-4C42-8CDD-02355F7AF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1EB379-5E46-4AEE-BB5B-E18F0CD126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1F7E22-B95A-47DD-870C-EB04E30280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3982A9-F1DC-4B07-BF80-83207DC226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70C47-AE4D-44E0-84EC-E6F4C13E87D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422D4A-A50A-44F3-AEB0-8D5158B43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376670-9953-4EEE-A81F-1D3D8EAD7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CEF3C-A373-4F5F-9264-7B0A5F0CB6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692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602DA7-B5C0-402F-8EF8-98EB16ED0F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622FAC6-B0DA-4277-8D15-5898DEEA1F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1AF82D-B23C-42C1-A4AD-12AC40BA00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348B5A-962C-464E-938F-A69D47554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70C47-AE4D-44E0-84EC-E6F4C13E87D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A47435-A024-4830-8778-93F92D531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4006FE-0689-4E26-9456-61797A2C83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CEF3C-A373-4F5F-9264-7B0A5F0CB6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658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FFFA90A-5622-4EFB-B723-2ADDB3417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D139AC-B9CD-424A-89F2-D354C1F06F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4E7283-5B9C-4317-A201-1A1977DEAB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C70C47-AE4D-44E0-84EC-E6F4C13E87D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F31A4-B741-4AC7-BE19-3DD23EEA37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7757A5-3AE0-4AD7-ADA0-401CA60628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8CEF3C-A373-4F5F-9264-7B0A5F0CB6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809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41969-0968-43CA-9A4C-581278895D0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CA" b="1" dirty="0"/>
              <a:t>CE4.1.6: Simplification of affine AMVP candidate list construction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44B946-AA7B-4E6C-B67B-B63AD40961C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/>
              <a:t>Han Huang, Wei-Jung </a:t>
            </a:r>
            <a:r>
              <a:rPr lang="en-CA" dirty="0" err="1"/>
              <a:t>Chien</a:t>
            </a:r>
            <a:r>
              <a:rPr lang="en-CA" dirty="0"/>
              <a:t>, Yu Han, Yan Zhang and Marta </a:t>
            </a:r>
            <a:r>
              <a:rPr lang="en-CA" dirty="0" err="1"/>
              <a:t>Karczewicz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253AC3-6651-4196-8CE8-5264A438E0BF}"/>
              </a:ext>
            </a:extLst>
          </p:cNvPr>
          <p:cNvSpPr txBox="1"/>
          <p:nvPr/>
        </p:nvSpPr>
        <p:spPr>
          <a:xfrm>
            <a:off x="2052918" y="5073134"/>
            <a:ext cx="26564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Presenter: Wei-Jung </a:t>
            </a:r>
            <a:r>
              <a:rPr lang="en-US" dirty="0" err="1"/>
              <a:t>Chien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28347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00B4AE-D670-425B-BC49-0211AEF2B3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E47435-B28A-4F13-8DE4-97ED5A536A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84140"/>
          </a:xfrm>
        </p:spPr>
        <p:txBody>
          <a:bodyPr>
            <a:normAutofit/>
          </a:bodyPr>
          <a:lstStyle/>
          <a:p>
            <a:pPr lvl="0" hangingPunct="0">
              <a:buFont typeface="Wingdings" panose="05000000000000000000" pitchFamily="2" charset="2"/>
              <a:buChar char="Ø"/>
            </a:pPr>
            <a:r>
              <a:rPr lang="en-CA" dirty="0"/>
              <a:t> Reduce the maximum number of MV comparison operations from </a:t>
            </a:r>
            <a:r>
              <a:rPr lang="en-CA" b="1" dirty="0"/>
              <a:t>34</a:t>
            </a:r>
            <a:r>
              <a:rPr lang="en-CA" dirty="0"/>
              <a:t> to </a:t>
            </a:r>
            <a:r>
              <a:rPr lang="en-CA" b="1" dirty="0"/>
              <a:t>0</a:t>
            </a:r>
            <a:r>
              <a:rPr lang="en-CA" dirty="0"/>
              <a:t>.</a:t>
            </a:r>
            <a:endParaRPr lang="en-US" dirty="0"/>
          </a:p>
          <a:p>
            <a:pPr lvl="0" hangingPunct="0">
              <a:buFont typeface="Wingdings" panose="05000000000000000000" pitchFamily="2" charset="2"/>
              <a:buChar char="Ø"/>
            </a:pPr>
            <a:r>
              <a:rPr lang="en-CA" dirty="0"/>
              <a:t> Reduce the maximum number of inherited affine candidate derivation from </a:t>
            </a:r>
            <a:r>
              <a:rPr lang="en-CA" b="1" dirty="0"/>
              <a:t>5</a:t>
            </a:r>
            <a:r>
              <a:rPr lang="en-CA" dirty="0"/>
              <a:t> to </a:t>
            </a:r>
            <a:r>
              <a:rPr lang="en-CA" b="1" dirty="0"/>
              <a:t>2</a:t>
            </a:r>
            <a:r>
              <a:rPr lang="en-CA" dirty="0"/>
              <a:t>.</a:t>
            </a:r>
            <a:endParaRPr lang="en-US" dirty="0"/>
          </a:p>
          <a:p>
            <a:pPr lvl="0" hangingPunct="0">
              <a:buFont typeface="Wingdings" panose="05000000000000000000" pitchFamily="2" charset="2"/>
              <a:buChar char="Ø"/>
            </a:pPr>
            <a:r>
              <a:rPr lang="en-CA" dirty="0"/>
              <a:t> Reduce the maximum number of MV scaling operations from </a:t>
            </a:r>
            <a:r>
              <a:rPr lang="en-CA" b="1" dirty="0"/>
              <a:t>3</a:t>
            </a:r>
            <a:r>
              <a:rPr lang="en-CA" dirty="0"/>
              <a:t> to </a:t>
            </a:r>
            <a:r>
              <a:rPr lang="en-CA" b="1" dirty="0"/>
              <a:t>1</a:t>
            </a:r>
            <a:r>
              <a:rPr lang="en-CA" dirty="0"/>
              <a:t>. </a:t>
            </a:r>
            <a:endParaRPr lang="en-US" dirty="0"/>
          </a:p>
          <a:p>
            <a:pPr lvl="0" hangingPunct="0">
              <a:buFont typeface="Wingdings" panose="05000000000000000000" pitchFamily="2" charset="2"/>
              <a:buChar char="Ø"/>
            </a:pPr>
            <a:r>
              <a:rPr lang="en-CA" dirty="0"/>
              <a:t> Remove affine model conversions.</a:t>
            </a:r>
            <a:endParaRPr lang="en-US" dirty="0"/>
          </a:p>
          <a:p>
            <a:pPr lvl="0" hangingPunct="0">
              <a:buFont typeface="Wingdings" panose="05000000000000000000" pitchFamily="2" charset="2"/>
              <a:buChar char="Ø"/>
            </a:pPr>
            <a:r>
              <a:rPr lang="en-CA" dirty="0"/>
              <a:t> Use the control-point MVs of the constructed affine candidate for padding.</a:t>
            </a:r>
          </a:p>
          <a:p>
            <a:pPr lvl="0" hangingPunct="0">
              <a:buFont typeface="Wingdings" panose="05000000000000000000" pitchFamily="2" charset="2"/>
              <a:buChar char="Ø"/>
            </a:pPr>
            <a:r>
              <a:rPr lang="en-CA" dirty="0"/>
              <a:t> Average bd-rates are 0.02% in RA and 0.01% in LB.</a:t>
            </a:r>
          </a:p>
        </p:txBody>
      </p:sp>
    </p:spTree>
    <p:extLst>
      <p:ext uri="{BB962C8B-B14F-4D97-AF65-F5344CB8AC3E}">
        <p14:creationId xmlns:p14="http://schemas.microsoft.com/office/powerpoint/2010/main" val="496859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FCDF4-5C62-4938-9E23-949DCB4BD1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Simplification of </a:t>
            </a:r>
            <a:r>
              <a:rPr lang="en-US" altLang="zh-CN" dirty="0"/>
              <a:t>inherited</a:t>
            </a:r>
            <a:r>
              <a:rPr lang="en-US" dirty="0"/>
              <a:t> affine candidate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B15E71-8122-48D3-9FAC-2AB916CC9A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Current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AEE3BA-863E-4580-AD65-162D0F73911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A0</a:t>
            </a:r>
            <a:r>
              <a:rPr lang="en-US" dirty="0">
                <a:sym typeface="Wingdings" panose="05000000000000000000" pitchFamily="2" charset="2"/>
              </a:rPr>
              <a:t>B0B1A1B2</a:t>
            </a:r>
            <a:r>
              <a:rPr lang="en-US" dirty="0"/>
              <a:t>	</a:t>
            </a:r>
          </a:p>
          <a:p>
            <a:r>
              <a:rPr lang="en-US" dirty="0"/>
              <a:t>Full pruning, max. </a:t>
            </a:r>
            <a:r>
              <a:rPr lang="en-US" dirty="0">
                <a:solidFill>
                  <a:srgbClr val="FF0000"/>
                </a:solidFill>
              </a:rPr>
              <a:t>30</a:t>
            </a:r>
            <a:r>
              <a:rPr lang="en-US" dirty="0"/>
              <a:t> MV comparison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787D547-E036-47BA-8444-A188D6E1A1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Proposed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96E7595-1ABE-4C55-8C22-3DC931DD45EA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/>
              <a:t>First of {A</a:t>
            </a:r>
            <a:r>
              <a:rPr lang="en-US" altLang="zh-CN" dirty="0"/>
              <a:t>1,A0} + first</a:t>
            </a:r>
            <a:r>
              <a:rPr lang="zh-CN" altLang="en-US" dirty="0"/>
              <a:t> </a:t>
            </a:r>
            <a:r>
              <a:rPr lang="en-US" altLang="zh-CN" dirty="0"/>
              <a:t>of</a:t>
            </a:r>
            <a:r>
              <a:rPr lang="zh-CN" altLang="en-US" dirty="0"/>
              <a:t> </a:t>
            </a:r>
            <a:r>
              <a:rPr lang="en-US" altLang="zh-CN" dirty="0"/>
              <a:t>{B1,</a:t>
            </a:r>
            <a:r>
              <a:rPr lang="zh-CN" altLang="en-US" dirty="0"/>
              <a:t> </a:t>
            </a:r>
            <a:r>
              <a:rPr lang="en-US" altLang="zh-CN" dirty="0"/>
              <a:t>B0, B2}</a:t>
            </a:r>
            <a:endParaRPr lang="en-US" dirty="0"/>
          </a:p>
          <a:p>
            <a:r>
              <a:rPr lang="en-US" dirty="0"/>
              <a:t>No pruning, </a:t>
            </a:r>
            <a:r>
              <a:rPr lang="en-US" dirty="0">
                <a:solidFill>
                  <a:srgbClr val="FF0000"/>
                </a:solidFill>
              </a:rPr>
              <a:t>0</a:t>
            </a:r>
            <a:r>
              <a:rPr lang="en-US" dirty="0"/>
              <a:t> mv comparison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2DF6CC1-3464-4A45-A3CE-D95B63E998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1316" y="4255433"/>
            <a:ext cx="2782421" cy="2611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4884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FCDF4-5C62-4938-9E23-949DCB4BD1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Simplification of constructed affine candidate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B15E71-8122-48D3-9FAC-2AB916CC9A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Current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AEE3BA-863E-4580-AD65-162D0F73911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Model conversion if mv2 or mv1 is not available	</a:t>
            </a:r>
          </a:p>
          <a:p>
            <a:r>
              <a:rPr lang="en-US" dirty="0"/>
              <a:t>Pruning, max. </a:t>
            </a:r>
            <a:r>
              <a:rPr lang="en-US" dirty="0">
                <a:solidFill>
                  <a:srgbClr val="FF0000"/>
                </a:solidFill>
              </a:rPr>
              <a:t>3</a:t>
            </a:r>
            <a:r>
              <a:rPr lang="en-US" dirty="0"/>
              <a:t> MV comparison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787D547-E036-47BA-8444-A188D6E1A1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Proposed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96E7595-1ABE-4C55-8C22-3DC931DD45EA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/>
              <a:t>No model conversion</a:t>
            </a:r>
          </a:p>
          <a:p>
            <a:r>
              <a:rPr lang="en-US" dirty="0"/>
              <a:t>No pruning, </a:t>
            </a:r>
            <a:r>
              <a:rPr lang="en-US" dirty="0">
                <a:solidFill>
                  <a:srgbClr val="FF0000"/>
                </a:solidFill>
              </a:rPr>
              <a:t>0</a:t>
            </a:r>
            <a:r>
              <a:rPr lang="en-US" dirty="0"/>
              <a:t> mv comparison</a:t>
            </a:r>
          </a:p>
        </p:txBody>
      </p:sp>
    </p:spTree>
    <p:extLst>
      <p:ext uri="{BB962C8B-B14F-4D97-AF65-F5344CB8AC3E}">
        <p14:creationId xmlns:p14="http://schemas.microsoft.com/office/powerpoint/2010/main" val="20823087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92BEF4-D452-4EB2-9BD3-3B2E60AAB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Simplification of padding candidates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18DAB1-0488-4CCA-AE88-0532ED4C3F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Current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0D2AF1-A422-413A-9DB1-30C29443697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Normal AMVP list construction</a:t>
            </a:r>
          </a:p>
          <a:p>
            <a:r>
              <a:rPr lang="en-US" dirty="0"/>
              <a:t>Pruning, max. </a:t>
            </a:r>
            <a:r>
              <a:rPr lang="en-US" dirty="0">
                <a:solidFill>
                  <a:srgbClr val="FF0000"/>
                </a:solidFill>
              </a:rPr>
              <a:t>1</a:t>
            </a:r>
            <a:r>
              <a:rPr lang="en-US" dirty="0"/>
              <a:t> MV comparison</a:t>
            </a:r>
          </a:p>
          <a:p>
            <a:r>
              <a:rPr lang="en-US" dirty="0"/>
              <a:t>Max. </a:t>
            </a:r>
            <a:r>
              <a:rPr lang="en-US" dirty="0">
                <a:solidFill>
                  <a:srgbClr val="FF0000"/>
                </a:solidFill>
              </a:rPr>
              <a:t>3</a:t>
            </a:r>
            <a:r>
              <a:rPr lang="en-US" dirty="0"/>
              <a:t> MV scaling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1215203-B304-4BBC-9453-4408DFD0B0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Proposed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726953F-F19E-4CBD-9EE2-555C33846827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/>
              <a:t>Use CPMVs of constructed affine candidate</a:t>
            </a:r>
          </a:p>
          <a:p>
            <a:r>
              <a:rPr lang="en-US" dirty="0"/>
              <a:t>No pruning, </a:t>
            </a:r>
            <a:r>
              <a:rPr lang="en-US" dirty="0">
                <a:solidFill>
                  <a:srgbClr val="FF0000"/>
                </a:solidFill>
              </a:rPr>
              <a:t>0</a:t>
            </a:r>
            <a:r>
              <a:rPr lang="en-US" dirty="0"/>
              <a:t> MV comparison</a:t>
            </a:r>
          </a:p>
          <a:p>
            <a:r>
              <a:rPr lang="en-US" dirty="0"/>
              <a:t>Max. </a:t>
            </a:r>
            <a:r>
              <a:rPr lang="en-US" dirty="0">
                <a:solidFill>
                  <a:srgbClr val="FF0000"/>
                </a:solidFill>
              </a:rPr>
              <a:t>1</a:t>
            </a:r>
            <a:r>
              <a:rPr lang="en-US" dirty="0"/>
              <a:t> MV scaling</a:t>
            </a:r>
          </a:p>
        </p:txBody>
      </p:sp>
    </p:spTree>
    <p:extLst>
      <p:ext uri="{BB962C8B-B14F-4D97-AF65-F5344CB8AC3E}">
        <p14:creationId xmlns:p14="http://schemas.microsoft.com/office/powerpoint/2010/main" val="39024337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1F18BC-E32B-463C-BC80-F7EAE6BB1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results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CDD0B27-8D69-4EB8-A99A-8D3A59462BD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6109327"/>
              </p:ext>
            </p:extLst>
          </p:nvPr>
        </p:nvGraphicFramePr>
        <p:xfrm>
          <a:off x="799725" y="1647825"/>
          <a:ext cx="4406900" cy="1781175"/>
        </p:xfrm>
        <a:graphic>
          <a:graphicData uri="http://schemas.openxmlformats.org/drawingml/2006/table">
            <a:tbl>
              <a:tblPr/>
              <a:tblGrid>
                <a:gridCol w="1917060">
                  <a:extLst>
                    <a:ext uri="{9D8B030D-6E8A-4147-A177-3AD203B41FA5}">
                      <a16:colId xmlns:a16="http://schemas.microsoft.com/office/drawing/2014/main" val="208492157"/>
                    </a:ext>
                  </a:extLst>
                </a:gridCol>
                <a:gridCol w="497968">
                  <a:extLst>
                    <a:ext uri="{9D8B030D-6E8A-4147-A177-3AD203B41FA5}">
                      <a16:colId xmlns:a16="http://schemas.microsoft.com/office/drawing/2014/main" val="1975255421"/>
                    </a:ext>
                  </a:extLst>
                </a:gridCol>
                <a:gridCol w="497968">
                  <a:extLst>
                    <a:ext uri="{9D8B030D-6E8A-4147-A177-3AD203B41FA5}">
                      <a16:colId xmlns:a16="http://schemas.microsoft.com/office/drawing/2014/main" val="3563733428"/>
                    </a:ext>
                  </a:extLst>
                </a:gridCol>
                <a:gridCol w="497968">
                  <a:extLst>
                    <a:ext uri="{9D8B030D-6E8A-4147-A177-3AD203B41FA5}">
                      <a16:colId xmlns:a16="http://schemas.microsoft.com/office/drawing/2014/main" val="2111046459"/>
                    </a:ext>
                  </a:extLst>
                </a:gridCol>
                <a:gridCol w="497968">
                  <a:extLst>
                    <a:ext uri="{9D8B030D-6E8A-4147-A177-3AD203B41FA5}">
                      <a16:colId xmlns:a16="http://schemas.microsoft.com/office/drawing/2014/main" val="1389596780"/>
                    </a:ext>
                  </a:extLst>
                </a:gridCol>
                <a:gridCol w="497968">
                  <a:extLst>
                    <a:ext uri="{9D8B030D-6E8A-4147-A177-3AD203B41FA5}">
                      <a16:colId xmlns:a16="http://schemas.microsoft.com/office/drawing/2014/main" val="226647622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01293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8934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63623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74450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01732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27226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935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98052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4137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43791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454305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8004022-C77E-4410-AADB-EB160565F8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3265445"/>
              </p:ext>
            </p:extLst>
          </p:nvPr>
        </p:nvGraphicFramePr>
        <p:xfrm>
          <a:off x="799725" y="3543861"/>
          <a:ext cx="4406900" cy="1781175"/>
        </p:xfrm>
        <a:graphic>
          <a:graphicData uri="http://schemas.openxmlformats.org/drawingml/2006/table">
            <a:tbl>
              <a:tblPr/>
              <a:tblGrid>
                <a:gridCol w="1917060">
                  <a:extLst>
                    <a:ext uri="{9D8B030D-6E8A-4147-A177-3AD203B41FA5}">
                      <a16:colId xmlns:a16="http://schemas.microsoft.com/office/drawing/2014/main" val="2796823106"/>
                    </a:ext>
                  </a:extLst>
                </a:gridCol>
                <a:gridCol w="497968">
                  <a:extLst>
                    <a:ext uri="{9D8B030D-6E8A-4147-A177-3AD203B41FA5}">
                      <a16:colId xmlns:a16="http://schemas.microsoft.com/office/drawing/2014/main" val="2930481647"/>
                    </a:ext>
                  </a:extLst>
                </a:gridCol>
                <a:gridCol w="497968">
                  <a:extLst>
                    <a:ext uri="{9D8B030D-6E8A-4147-A177-3AD203B41FA5}">
                      <a16:colId xmlns:a16="http://schemas.microsoft.com/office/drawing/2014/main" val="2691824531"/>
                    </a:ext>
                  </a:extLst>
                </a:gridCol>
                <a:gridCol w="497968">
                  <a:extLst>
                    <a:ext uri="{9D8B030D-6E8A-4147-A177-3AD203B41FA5}">
                      <a16:colId xmlns:a16="http://schemas.microsoft.com/office/drawing/2014/main" val="1461319163"/>
                    </a:ext>
                  </a:extLst>
                </a:gridCol>
                <a:gridCol w="497968">
                  <a:extLst>
                    <a:ext uri="{9D8B030D-6E8A-4147-A177-3AD203B41FA5}">
                      <a16:colId xmlns:a16="http://schemas.microsoft.com/office/drawing/2014/main" val="3957205774"/>
                    </a:ext>
                  </a:extLst>
                </a:gridCol>
                <a:gridCol w="497968">
                  <a:extLst>
                    <a:ext uri="{9D8B030D-6E8A-4147-A177-3AD203B41FA5}">
                      <a16:colId xmlns:a16="http://schemas.microsoft.com/office/drawing/2014/main" val="294845272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63014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45066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39537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23066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58501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46352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9758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69612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60331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05048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680582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A0DD6577-1E81-451B-BEAE-C6FFB9E36824}"/>
              </a:ext>
            </a:extLst>
          </p:cNvPr>
          <p:cNvSpPr txBox="1"/>
          <p:nvPr/>
        </p:nvSpPr>
        <p:spPr>
          <a:xfrm>
            <a:off x="766482" y="5697071"/>
            <a:ext cx="45822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*Runtime </a:t>
            </a:r>
            <a:r>
              <a:rPr lang="en-US" altLang="zh-CN" dirty="0"/>
              <a:t>is not accurate due to shift of server </a:t>
            </a:r>
          </a:p>
          <a:p>
            <a:r>
              <a:rPr lang="en-US" altLang="zh-CN" dirty="0"/>
              <a:t>when coding some sequences.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64215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1123</TotalTime>
  <Words>430</Words>
  <Application>Microsoft Office PowerPoint</Application>
  <PresentationFormat>Widescreen</PresentationFormat>
  <Paragraphs>144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等线</vt:lpstr>
      <vt:lpstr>等线 Light</vt:lpstr>
      <vt:lpstr>Arial</vt:lpstr>
      <vt:lpstr>Calibri</vt:lpstr>
      <vt:lpstr>Calibri Light</vt:lpstr>
      <vt:lpstr>Wingdings</vt:lpstr>
      <vt:lpstr>Office Theme</vt:lpstr>
      <vt:lpstr>CE4.1.6: Simplification of affine AMVP candidate list construction</vt:lpstr>
      <vt:lpstr>Summary</vt:lpstr>
      <vt:lpstr>Simplification of inherited affine candidate </vt:lpstr>
      <vt:lpstr>Simplification of constructed affine candidate </vt:lpstr>
      <vt:lpstr>Simplification of padding candidates</vt:lpstr>
      <vt:lpstr>Test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CE4.1.6: Simplification of affine AMVP candidate list construction</dc:title>
  <dc:creator>Han Huang</dc:creator>
  <cp:lastModifiedBy>Han Huang</cp:lastModifiedBy>
  <cp:revision>15</cp:revision>
  <dcterms:created xsi:type="dcterms:W3CDTF">2018-09-24T05:29:43Z</dcterms:created>
  <dcterms:modified xsi:type="dcterms:W3CDTF">2018-10-03T00:40:55Z</dcterms:modified>
</cp:coreProperties>
</file>