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4" r:id="rId4"/>
    <p:sldMasterId id="2147483661" r:id="rId5"/>
    <p:sldMasterId id="2147483667" r:id="rId6"/>
  </p:sldMasterIdLst>
  <p:notesMasterIdLst>
    <p:notesMasterId r:id="rId11"/>
  </p:notesMasterIdLst>
  <p:handoutMasterIdLst>
    <p:handoutMasterId r:id="rId12"/>
  </p:handoutMasterIdLst>
  <p:sldIdLst>
    <p:sldId id="268" r:id="rId7"/>
    <p:sldId id="269" r:id="rId8"/>
    <p:sldId id="305" r:id="rId9"/>
    <p:sldId id="306" r:id="rId10"/>
  </p:sldIdLst>
  <p:sldSz cx="9144000" cy="6858000" type="screen4x3"/>
  <p:notesSz cx="6858000" cy="91440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92" userDrawn="1">
          <p15:clr>
            <a:srgbClr val="A4A3A4"/>
          </p15:clr>
        </p15:guide>
        <p15:guide id="2" pos="329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stor, Douglas R" initials="CDR" lastIdx="8" clrIdx="0">
    <p:extLst/>
  </p:cmAuthor>
  <p:cmAuthor id="2" name="Racha, Renuka" initials="RR" lastIdx="8" clrIdx="1">
    <p:extLst/>
  </p:cmAuthor>
  <p:cmAuthor id="3" name="Yan Ye" initials="YY" lastIdx="3" clrIdx="2">
    <p:extLst>
      <p:ext uri="{19B8F6BF-5375-455C-9EA6-DF929625EA0E}">
        <p15:presenceInfo xmlns:p15="http://schemas.microsoft.com/office/powerpoint/2012/main" userId="Yan Ye" providerId="None"/>
      </p:ext>
    </p:extLst>
  </p:cmAuthor>
  <p:cmAuthor id="4" name="Xiu, Xiaoyu" initials="XX" lastIdx="1" clrIdx="3">
    <p:extLst>
      <p:ext uri="{19B8F6BF-5375-455C-9EA6-DF929625EA0E}">
        <p15:presenceInfo xmlns:p15="http://schemas.microsoft.com/office/powerpoint/2012/main" userId="S-1-5-21-1844237615-1580818891-725345543-2519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278F"/>
    <a:srgbClr val="00A550"/>
    <a:srgbClr val="82156A"/>
    <a:srgbClr val="009BD4"/>
    <a:srgbClr val="00ADEE"/>
    <a:srgbClr val="898989"/>
    <a:srgbClr val="F16521"/>
    <a:srgbClr val="ED6231"/>
    <a:srgbClr val="D849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9" autoAdjust="0"/>
    <p:restoredTop sz="92277" autoAdjust="0"/>
  </p:normalViewPr>
  <p:slideViewPr>
    <p:cSldViewPr snapToGrid="0">
      <p:cViewPr varScale="1">
        <p:scale>
          <a:sx n="94" d="100"/>
          <a:sy n="94" d="100"/>
        </p:scale>
        <p:origin x="101" y="37"/>
      </p:cViewPr>
      <p:guideLst>
        <p:guide orient="horz" pos="2492"/>
        <p:guide pos="32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3822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ommentAuthors" Target="commentAuthor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1265274" y="2315024"/>
            <a:ext cx="7250076" cy="3826933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170119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-16933"/>
            <a:ext cx="9144000" cy="6874933"/>
          </a:xfrm>
          <a:prstGeom prst="rect">
            <a:avLst/>
          </a:prstGeom>
          <a:gradFill>
            <a:gsLst>
              <a:gs pos="100000">
                <a:srgbClr val="00ADEE"/>
              </a:gs>
              <a:gs pos="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0940" y="1573667"/>
            <a:ext cx="3718116" cy="3718116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28649" y="-16933"/>
            <a:ext cx="4890407" cy="6265333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363009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65035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4996"/>
            <a:ext cx="8245078" cy="4705756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942667461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Placeholder 2"/>
          <p:cNvSpPr>
            <a:spLocks noGrp="1"/>
          </p:cNvSpPr>
          <p:nvPr>
            <p:ph type="body" idx="15"/>
          </p:nvPr>
        </p:nvSpPr>
        <p:spPr>
          <a:xfrm>
            <a:off x="6030033" y="-1"/>
            <a:ext cx="2485317" cy="145684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0" name="Content Placeholder 3"/>
          <p:cNvSpPr>
            <a:spLocks noGrp="1"/>
          </p:cNvSpPr>
          <p:nvPr>
            <p:ph sz="half" idx="16"/>
          </p:nvPr>
        </p:nvSpPr>
        <p:spPr>
          <a:xfrm>
            <a:off x="6030033" y="1456842"/>
            <a:ext cx="2485317" cy="4804473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idx="17"/>
          </p:nvPr>
        </p:nvSpPr>
        <p:spPr>
          <a:xfrm>
            <a:off x="687962" y="-1"/>
            <a:ext cx="2485317" cy="145684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2" name="Content Placeholder 3"/>
          <p:cNvSpPr>
            <a:spLocks noGrp="1"/>
          </p:cNvSpPr>
          <p:nvPr>
            <p:ph sz="half" idx="18"/>
          </p:nvPr>
        </p:nvSpPr>
        <p:spPr>
          <a:xfrm>
            <a:off x="687962" y="1456842"/>
            <a:ext cx="2485317" cy="4804473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3" name="Text Placeholder 2"/>
          <p:cNvSpPr>
            <a:spLocks noGrp="1"/>
          </p:cNvSpPr>
          <p:nvPr>
            <p:ph type="body" idx="19"/>
          </p:nvPr>
        </p:nvSpPr>
        <p:spPr>
          <a:xfrm>
            <a:off x="3358997" y="-1"/>
            <a:ext cx="2485317" cy="145684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4" name="Content Placeholder 3"/>
          <p:cNvSpPr>
            <a:spLocks noGrp="1"/>
          </p:cNvSpPr>
          <p:nvPr>
            <p:ph sz="half" idx="20"/>
          </p:nvPr>
        </p:nvSpPr>
        <p:spPr>
          <a:xfrm>
            <a:off x="3358997" y="1456842"/>
            <a:ext cx="2485317" cy="4804473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792644392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age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3540059"/>
            <a:ext cx="9144000" cy="2882513"/>
          </a:xfrm>
          <a:prstGeom prst="rect">
            <a:avLst/>
          </a:prstGeom>
          <a:gradFill>
            <a:gsLst>
              <a:gs pos="0">
                <a:srgbClr val="00ADEE"/>
              </a:gs>
              <a:gs pos="10000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-36574"/>
            <a:ext cx="8058151" cy="3364263"/>
          </a:xfrm>
          <a:prstGeom prst="rect">
            <a:avLst/>
          </a:prstGeom>
        </p:spPr>
        <p:txBody>
          <a:bodyPr lIns="68580" tIns="342900" rIns="68580" bIns="342900" anchor="t"/>
          <a:lstStyle>
            <a:lvl1pPr marL="0">
              <a:spcBef>
                <a:spcPts val="75"/>
              </a:spcBef>
              <a:defRPr sz="2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842143229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9144000" cy="6263363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 dirty="0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378583194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1"/>
            <a:ext cx="3037431" cy="6423360"/>
          </a:xfrm>
          <a:prstGeom prst="rect">
            <a:avLst/>
          </a:prstGeom>
          <a:solidFill>
            <a:srgbClr val="00A5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0"/>
            <a:ext cx="2485317" cy="923250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>
                <a:solidFill>
                  <a:schemeClr val="bg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924996"/>
            <a:ext cx="2485317" cy="5336320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5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61197693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1"/>
            <a:ext cx="3037431" cy="6423360"/>
          </a:xfrm>
          <a:prstGeom prst="rect">
            <a:avLst/>
          </a:prstGeom>
          <a:solidFill>
            <a:srgbClr val="00A5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0"/>
            <a:ext cx="2485317" cy="923250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>
                <a:solidFill>
                  <a:schemeClr val="bg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924996"/>
            <a:ext cx="2485317" cy="5336320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5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5246188" cy="65035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4995"/>
            <a:ext cx="5256055" cy="5146195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43694888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65035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4996"/>
            <a:ext cx="8245078" cy="4705756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2240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898989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024184716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5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2016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741352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423361"/>
            <a:ext cx="9144000" cy="434639"/>
          </a:xfrm>
          <a:prstGeom prst="rect">
            <a:avLst/>
          </a:prstGeom>
          <a:gradFill>
            <a:gsLst>
              <a:gs pos="0">
                <a:srgbClr val="00ADEE"/>
              </a:gs>
              <a:gs pos="10000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963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6" r:id="rId4"/>
    <p:sldLayoutId id="2147483677" r:id="rId5"/>
    <p:sldLayoutId id="2147483697" r:id="rId6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 txBox="1">
            <a:spLocks/>
          </p:cNvSpPr>
          <p:nvPr userDrawn="1"/>
        </p:nvSpPr>
        <p:spPr>
          <a:xfrm>
            <a:off x="630936" y="6492240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5D9E6825-6159-436F-97B7-849D691F43BE}" type="slidenum">
              <a:rPr lang="en-US" sz="800" smtClean="0"/>
              <a:pPr algn="l"/>
              <a:t>‹#›</a:t>
            </a:fld>
            <a:endParaRPr lang="en-US" sz="800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2240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898989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5220"/>
          <a:stretch/>
        </p:blipFill>
        <p:spPr>
          <a:xfrm>
            <a:off x="6361533" y="6448761"/>
            <a:ext cx="482711" cy="4092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133117" y="6564436"/>
            <a:ext cx="1388218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227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241325" y="2234156"/>
            <a:ext cx="7620001" cy="3082383"/>
          </a:xfrm>
        </p:spPr>
        <p:txBody>
          <a:bodyPr/>
          <a:lstStyle/>
          <a:p>
            <a:r>
              <a:rPr lang="en-US" sz="3600" dirty="0"/>
              <a:t>JVET-L0257</a:t>
            </a:r>
            <a:br>
              <a:rPr lang="en-US" sz="3600" dirty="0"/>
            </a:br>
            <a:r>
              <a:rPr lang="en-US" sz="3600" dirty="0"/>
              <a:t>CE4-related: Mismatch between text specification and reference software on clipping the positions of collocated blocks for alternative temporal motion vector prediction (ATMVP)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241325" y="5370237"/>
            <a:ext cx="7250076" cy="1320806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 algn="l" defTabSz="685800" rtl="0" eaLnBrk="1" latinLnBrk="0" hangingPunct="1">
              <a:lnSpc>
                <a:spcPct val="90000"/>
              </a:lnSpc>
              <a:spcBef>
                <a:spcPts val="75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/>
              <a:t>Xiaoyu Xiu, Yuwen He, Yan Ye</a:t>
            </a:r>
          </a:p>
          <a:p>
            <a:r>
              <a:rPr lang="en-US" sz="2800" dirty="0" err="1"/>
              <a:t>InterDigital</a:t>
            </a:r>
            <a:r>
              <a:rPr lang="en-US" sz="2800" dirty="0"/>
              <a:t> Communications, Inc.</a:t>
            </a:r>
          </a:p>
          <a:p>
            <a:r>
              <a:rPr lang="en-US" sz="2800" dirty="0"/>
              <a:t>October, 2018</a:t>
            </a:r>
          </a:p>
        </p:txBody>
      </p:sp>
    </p:spTree>
    <p:extLst>
      <p:ext uri="{BB962C8B-B14F-4D97-AF65-F5344CB8AC3E}">
        <p14:creationId xmlns:p14="http://schemas.microsoft.com/office/powerpoint/2010/main" val="1651418584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466819"/>
            <a:ext cx="8229600" cy="650357"/>
          </a:xfrm>
        </p:spPr>
        <p:txBody>
          <a:bodyPr/>
          <a:lstStyle/>
          <a:p>
            <a:r>
              <a:rPr lang="en-US" sz="3600" dirty="0"/>
              <a:t>Introduction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/>
          </p:nvPr>
        </p:nvSpPr>
        <p:spPr>
          <a:xfrm>
            <a:off x="453629" y="1196953"/>
            <a:ext cx="8245078" cy="4989056"/>
          </a:xfrm>
        </p:spPr>
        <p:txBody>
          <a:bodyPr>
            <a:normAutofit/>
          </a:bodyPr>
          <a:lstStyle/>
          <a:p>
            <a:r>
              <a:rPr lang="en-US" sz="2800" dirty="0"/>
              <a:t>The ATMVP design in the VVC</a:t>
            </a:r>
          </a:p>
          <a:p>
            <a:pPr lvl="1">
              <a:lnSpc>
                <a:spcPct val="100000"/>
              </a:lnSpc>
            </a:pPr>
            <a:r>
              <a:rPr lang="en-CA" sz="2400" dirty="0"/>
              <a:t>Derive a CU-level motion offset from spatial neighbors and applied to derive the sub-CU-level MVs</a:t>
            </a:r>
          </a:p>
          <a:p>
            <a:pPr lvl="1">
              <a:lnSpc>
                <a:spcPct val="100000"/>
              </a:lnSpc>
            </a:pPr>
            <a:r>
              <a:rPr lang="en-CA" sz="2400" dirty="0"/>
              <a:t>Only motion field of size (1 CTU + 4 columns) can be accessed in the collocated picture</a:t>
            </a:r>
          </a:p>
          <a:p>
            <a:pPr marL="171450" lvl="1">
              <a:spcBef>
                <a:spcPts val="750"/>
              </a:spcBef>
            </a:pPr>
            <a:r>
              <a:rPr lang="en-CA" sz="2800" dirty="0"/>
              <a:t>Proposal</a:t>
            </a:r>
          </a:p>
          <a:p>
            <a:pPr lvl="1">
              <a:lnSpc>
                <a:spcPct val="100000"/>
              </a:lnSpc>
            </a:pPr>
            <a:r>
              <a:rPr lang="en-CA" sz="2400" dirty="0"/>
              <a:t>One mismatch is identified between the VVC draft 2 and the test model software VTM-2.0.1 when clipping is performed to obtain the collocated block positions</a:t>
            </a:r>
          </a:p>
          <a:p>
            <a:pPr lvl="1">
              <a:lnSpc>
                <a:spcPct val="100000"/>
              </a:lnSpc>
            </a:pPr>
            <a:r>
              <a:rPr lang="en-CA" sz="2400" dirty="0"/>
              <a:t>Suggest to fix the mismatch by aligning the clipping method to that in the draft specification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206890562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466819"/>
            <a:ext cx="8229600" cy="650357"/>
          </a:xfrm>
        </p:spPr>
        <p:txBody>
          <a:bodyPr/>
          <a:lstStyle/>
          <a:p>
            <a:r>
              <a:rPr lang="en-US" sz="3600" dirty="0"/>
              <a:t>Proposal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55E830B-8A9E-430B-92F9-13B84BDFF6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1698" y="1710011"/>
            <a:ext cx="5193067" cy="3846716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E6FE1C42-F570-46E6-AB55-A130B4C2F51A}"/>
              </a:ext>
            </a:extLst>
          </p:cNvPr>
          <p:cNvSpPr/>
          <p:nvPr/>
        </p:nvSpPr>
        <p:spPr>
          <a:xfrm>
            <a:off x="2324013" y="5744135"/>
            <a:ext cx="40455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Left:    </a:t>
            </a:r>
            <a:r>
              <a:rPr lang="en-US" dirty="0"/>
              <a:t>the clipping method in the draft specification; </a:t>
            </a:r>
          </a:p>
          <a:p>
            <a:r>
              <a:rPr lang="en-US" b="1" dirty="0"/>
              <a:t>Right: </a:t>
            </a:r>
            <a:r>
              <a:rPr lang="en-US" dirty="0"/>
              <a:t>the clipping method in the VTM-2.0.1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1F1E3D4-3C2A-45AC-B2F5-021F3FEB9237}"/>
              </a:ext>
            </a:extLst>
          </p:cNvPr>
          <p:cNvSpPr/>
          <p:nvPr/>
        </p:nvSpPr>
        <p:spPr>
          <a:xfrm>
            <a:off x="450442" y="1069949"/>
            <a:ext cx="85764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2400" dirty="0"/>
              <a:t>Align the clipping method to that in the draft specification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073453942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885734"/>
            <a:ext cx="8229600" cy="650357"/>
          </a:xfrm>
        </p:spPr>
        <p:txBody>
          <a:bodyPr/>
          <a:lstStyle/>
          <a:p>
            <a:r>
              <a:rPr lang="en-US" sz="3600" dirty="0"/>
              <a:t>Simulation results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77CA927-12DB-477F-A10A-28D4C7A430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6063365"/>
              </p:ext>
            </p:extLst>
          </p:nvPr>
        </p:nvGraphicFramePr>
        <p:xfrm>
          <a:off x="458645" y="2061081"/>
          <a:ext cx="4857930" cy="2480730"/>
        </p:xfrm>
        <a:graphic>
          <a:graphicData uri="http://schemas.openxmlformats.org/drawingml/2006/table">
            <a:tbl>
              <a:tblPr/>
              <a:tblGrid>
                <a:gridCol w="1415175">
                  <a:extLst>
                    <a:ext uri="{9D8B030D-6E8A-4147-A177-3AD203B41FA5}">
                      <a16:colId xmlns:a16="http://schemas.microsoft.com/office/drawing/2014/main" val="1029442340"/>
                    </a:ext>
                  </a:extLst>
                </a:gridCol>
                <a:gridCol w="710141">
                  <a:extLst>
                    <a:ext uri="{9D8B030D-6E8A-4147-A177-3AD203B41FA5}">
                      <a16:colId xmlns:a16="http://schemas.microsoft.com/office/drawing/2014/main" val="1074882154"/>
                    </a:ext>
                  </a:extLst>
                </a:gridCol>
                <a:gridCol w="710141">
                  <a:extLst>
                    <a:ext uri="{9D8B030D-6E8A-4147-A177-3AD203B41FA5}">
                      <a16:colId xmlns:a16="http://schemas.microsoft.com/office/drawing/2014/main" val="1252909744"/>
                    </a:ext>
                  </a:extLst>
                </a:gridCol>
                <a:gridCol w="710141">
                  <a:extLst>
                    <a:ext uri="{9D8B030D-6E8A-4147-A177-3AD203B41FA5}">
                      <a16:colId xmlns:a16="http://schemas.microsoft.com/office/drawing/2014/main" val="1162109847"/>
                    </a:ext>
                  </a:extLst>
                </a:gridCol>
                <a:gridCol w="584728">
                  <a:extLst>
                    <a:ext uri="{9D8B030D-6E8A-4147-A177-3AD203B41FA5}">
                      <a16:colId xmlns:a16="http://schemas.microsoft.com/office/drawing/2014/main" val="3141008403"/>
                    </a:ext>
                  </a:extLst>
                </a:gridCol>
                <a:gridCol w="727604">
                  <a:extLst>
                    <a:ext uri="{9D8B030D-6E8A-4147-A177-3AD203B41FA5}">
                      <a16:colId xmlns:a16="http://schemas.microsoft.com/office/drawing/2014/main" val="164427742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33" marR="4233" marT="423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4233" marR="4233" marT="42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83104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33" marR="4233" marT="423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VTM-2.0.1</a:t>
                      </a:r>
                    </a:p>
                  </a:txBody>
                  <a:tcPr marL="4233" marR="4233" marT="42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64055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33" marR="4233" marT="423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233" marR="4233" marT="42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233" marR="4233" marT="42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233" marR="4233" marT="423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233" marR="4233" marT="4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233" marR="4233" marT="423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18859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4233" marR="4233" marT="42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4233" marR="4233" marT="42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4233" marR="4233" marT="423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4233" marR="4233" marT="423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233" marR="4233" marT="4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233" marR="4233" marT="423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08712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4233" marR="4233" marT="42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4233" marR="4233" marT="42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4233" marR="4233" marT="42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4233" marR="4233" marT="423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233" marR="4233" marT="4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233" marR="4233" marT="423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6820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4233" marR="4233" marT="42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233" marR="4233" marT="42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4233" marR="4233" marT="42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4233" marR="4233" marT="423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233" marR="4233" marT="4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233" marR="4233" marT="423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07542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4233" marR="4233" marT="42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4233" marR="4233" marT="42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4233" marR="4233" marT="42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4233" marR="4233" marT="423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233" marR="4233" marT="4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233" marR="4233" marT="423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57683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4233" marR="4233" marT="42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233" marR="4233" marT="42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33" marR="4233" marT="42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233" marR="4233" marT="423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233" marR="4233" marT="4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233" marR="4233" marT="423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3798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4233" marR="4233" marT="42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4233" marR="4233" marT="42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4233" marR="4233" marT="423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4233" marR="4233" marT="423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233" marR="4233" marT="4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233" marR="4233" marT="423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78366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4233" marR="4233" marT="42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4233" marR="4233" marT="42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4233" marR="4233" marT="423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4233" marR="4233" marT="423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233" marR="4233" marT="4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233" marR="4233" marT="423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9067288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886D160-175D-4CF0-AA3D-99F333182B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7103896"/>
              </p:ext>
            </p:extLst>
          </p:nvPr>
        </p:nvGraphicFramePr>
        <p:xfrm>
          <a:off x="5316575" y="2061081"/>
          <a:ext cx="3365500" cy="2480730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366218359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2822256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25133737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87890371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776579674"/>
                    </a:ext>
                  </a:extLst>
                </a:gridCol>
              </a:tblGrid>
              <a:tr h="161925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4233" marR="4233" marT="42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3182959"/>
                  </a:ext>
                </a:extLst>
              </a:tr>
              <a:tr h="161925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VTM-2.0.1</a:t>
                      </a:r>
                    </a:p>
                  </a:txBody>
                  <a:tcPr marL="4233" marR="4233" marT="42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84986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233" marR="4233" marT="42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233" marR="4233" marT="42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233" marR="4233" marT="423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233" marR="4233" marT="4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233" marR="4233" marT="423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82628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233" marR="4233" marT="42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233" marR="4233" marT="423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233" marR="4233" marT="423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233" marR="4233" marT="4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233" marR="4233" marT="423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02805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233" marR="4233" marT="42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33" marR="4233" marT="42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233" marR="4233" marT="423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233" marR="4233" marT="4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233" marR="4233" marT="423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58456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4233" marR="4233" marT="42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4233" marR="4233" marT="42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4233" marR="4233" marT="423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233" marR="4233" marT="4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233" marR="4233" marT="423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81102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4233" marR="4233" marT="42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4233" marR="4233" marT="42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4233" marR="4233" marT="423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233" marR="4233" marT="4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233" marR="4233" marT="423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10490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4233" marR="4233" marT="42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4233" marR="4233" marT="42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4233" marR="4233" marT="423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233" marR="4233" marT="4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233" marR="4233" marT="423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12826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4233" marR="4233" marT="42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4233" marR="4233" marT="423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4233" marR="4233" marT="423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233" marR="4233" marT="4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233" marR="4233" marT="423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7968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233" marR="4233" marT="42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4233" marR="4233" marT="423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4233" marR="4233" marT="423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233" marR="4233" marT="4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233" marR="4233" marT="423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7993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9351409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Interior Slides - purple orange bottom ba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No Bottom Ba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082BE0617BB0F4DBA317F3CA0A1CB95" ma:contentTypeVersion="1" ma:contentTypeDescription="Create a new document." ma:contentTypeScope="" ma:versionID="3fba3e50a04d7a98856e55cc4bc133a7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48c5b5cd9b8d25ff6dd15848836f4270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73076798-8766-4271-930E-BEDC6147B3B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FCB0417-5C18-460F-A52C-87D117F22E6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866DEC2-9B21-4A1E-9E1F-EFC2BC0985AD}">
  <ds:schemaRefs>
    <ds:schemaRef ds:uri="http://purl.org/dc/dcmitype/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http://schemas.microsoft.com/sharepoint/v3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2760</TotalTime>
  <Words>341</Words>
  <Application>Microsoft Office PowerPoint</Application>
  <PresentationFormat>On-screen Show (4:3)</PresentationFormat>
  <Paragraphs>112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Intro Section Slides</vt:lpstr>
      <vt:lpstr>Interior Slides - purple orange bottom bar</vt:lpstr>
      <vt:lpstr>No Bottom Bar</vt:lpstr>
      <vt:lpstr>JVET-L0257 CE4-related: Mismatch between text specification and reference software on clipping the positions of collocated blocks for alternative temporal motion vector prediction (ATMVP)</vt:lpstr>
      <vt:lpstr>Introduction</vt:lpstr>
      <vt:lpstr>Proposal</vt:lpstr>
      <vt:lpstr>Simulation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Kathryn</dc:creator>
  <cp:lastModifiedBy>Xiu, Xiaoyu</cp:lastModifiedBy>
  <cp:revision>448</cp:revision>
  <dcterms:created xsi:type="dcterms:W3CDTF">2015-02-09T18:40:38Z</dcterms:created>
  <dcterms:modified xsi:type="dcterms:W3CDTF">2018-10-06T01:43:27Z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0x0101006082BE0617BB0F4DBA317F3CA0A1CB95</vt:lpwstr>
  </property>
  <property fmtid="{D5CDD505-2E9C-101B-9397-08002B2CF9AE}" pid="3" name="_dlc_DocIdItemGuid">
    <vt:lpwstr>64e2b727-7c4b-4477-b277-0231193af7c2</vt:lpwstr>
  </property>
</Properties>
</file>