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1"/>
  </p:notesMasterIdLst>
  <p:sldIdLst>
    <p:sldId id="466" r:id="rId3"/>
    <p:sldId id="486" r:id="rId4"/>
    <p:sldId id="497" r:id="rId5"/>
    <p:sldId id="498" r:id="rId6"/>
    <p:sldId id="490" r:id="rId7"/>
    <p:sldId id="494" r:id="rId8"/>
    <p:sldId id="495" r:id="rId9"/>
    <p:sldId id="500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CCFF"/>
    <a:srgbClr val="A3FFFF"/>
    <a:srgbClr val="A50021"/>
    <a:srgbClr val="CC0000"/>
    <a:srgbClr val="005C8A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2018/10/4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7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12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323906" y="96808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JVET-L0220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489775" y="99953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JVET-L0220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-152400" y="1524000"/>
            <a:ext cx="7148512" cy="1962150"/>
          </a:xfrm>
        </p:spPr>
        <p:txBody>
          <a:bodyPr/>
          <a:lstStyle/>
          <a:p>
            <a:pPr eaLnBrk="1" hangingPunct="1"/>
            <a:r>
              <a:rPr lang="en-CA" altLang="zh-CN" sz="3000" dirty="0" smtClean="0"/>
              <a:t>CE3: </a:t>
            </a:r>
            <a:r>
              <a:rPr lang="en-US" sz="3200" dirty="0"/>
              <a:t>Intra mode coding with 6 MPM and remapping strategy for non-MPM </a:t>
            </a:r>
            <a:r>
              <a:rPr lang="en-US" sz="3200" dirty="0" smtClean="0"/>
              <a:t>signaling</a:t>
            </a:r>
            <a:r>
              <a:rPr lang="en-CA" sz="3000" dirty="0" smtClean="0"/>
              <a:t/>
            </a:r>
            <a:br>
              <a:rPr lang="en-CA" sz="3000" dirty="0" smtClean="0"/>
            </a:br>
            <a:r>
              <a:rPr lang="en-CA" altLang="zh-CN" sz="3000" dirty="0" smtClean="0"/>
              <a:t>(Test 6.3.2)</a:t>
            </a:r>
            <a:endParaRPr lang="en-US" altLang="zh-CN" sz="30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2895" y="4800600"/>
            <a:ext cx="7192962" cy="592137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Biao </a:t>
            </a:r>
            <a:r>
              <a:rPr lang="en-US" b="1" dirty="0">
                <a:solidFill>
                  <a:srgbClr val="C00000"/>
                </a:solidFill>
              </a:rPr>
              <a:t>Wang, </a:t>
            </a:r>
            <a:r>
              <a:rPr lang="en-US" b="1" dirty="0" smtClean="0">
                <a:solidFill>
                  <a:srgbClr val="C00000"/>
                </a:solidFill>
              </a:rPr>
              <a:t>Anand Meher Kotra, </a:t>
            </a:r>
            <a:r>
              <a:rPr lang="en-US" b="1" dirty="0">
                <a:solidFill>
                  <a:srgbClr val="C00000"/>
                </a:solidFill>
              </a:rPr>
              <a:t>Semih </a:t>
            </a:r>
            <a:r>
              <a:rPr lang="en-US" b="1" dirty="0" smtClean="0">
                <a:solidFill>
                  <a:srgbClr val="C00000"/>
                </a:solidFill>
              </a:rPr>
              <a:t>Esenlik, 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Han Gao, Jianle Chen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Prior art: Intra mode signaling in VTM 2.0.1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  <p:sp>
        <p:nvSpPr>
          <p:cNvPr id="6" name="TextBox 5"/>
          <p:cNvSpPr txBox="1"/>
          <p:nvPr/>
        </p:nvSpPr>
        <p:spPr>
          <a:xfrm>
            <a:off x="5709581" y="3093651"/>
            <a:ext cx="3214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Fig. 1: Neighbor Intra Modes used in VTM 2.0.1 for MPM list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16576" y="173589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Coding </a:t>
            </a:r>
          </a:p>
          <a:p>
            <a:r>
              <a:rPr lang="en-US" dirty="0" smtClean="0"/>
              <a:t>Unit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5173836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67 Intra modes are coded as one of the following:</a:t>
            </a:r>
          </a:p>
          <a:p>
            <a:pPr lvl="1"/>
            <a:r>
              <a:rPr lang="en-US" sz="1600" kern="0" dirty="0" smtClean="0"/>
              <a:t>MPM list (Size: 3)</a:t>
            </a:r>
          </a:p>
          <a:p>
            <a:pPr lvl="2"/>
            <a:r>
              <a:rPr lang="en-US" sz="1600" kern="0" dirty="0" smtClean="0"/>
              <a:t>Two Spatial Neighbors (A and L) Intra modes used </a:t>
            </a:r>
          </a:p>
          <a:p>
            <a:pPr lvl="2"/>
            <a:r>
              <a:rPr lang="en-US" sz="1600" kern="0" dirty="0" smtClean="0"/>
              <a:t>Order of insertion is the same to HEVC </a:t>
            </a:r>
          </a:p>
          <a:p>
            <a:pPr marL="784225" lvl="2" indent="0">
              <a:buNone/>
            </a:pPr>
            <a:endParaRPr lang="en-US" sz="1600" kern="0" dirty="0" smtClean="0"/>
          </a:p>
          <a:p>
            <a:pPr lvl="1"/>
            <a:r>
              <a:rPr lang="en-US" sz="1600" kern="0" dirty="0" smtClean="0"/>
              <a:t>Non-MPM list (Size: 64)</a:t>
            </a:r>
          </a:p>
          <a:p>
            <a:pPr lvl="2"/>
            <a:r>
              <a:rPr lang="en-US" sz="1600" kern="0" dirty="0" smtClean="0"/>
              <a:t>Fixed length coding modes</a:t>
            </a:r>
          </a:p>
          <a:p>
            <a:pPr lvl="1"/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216368" y="1066800"/>
            <a:ext cx="2008506" cy="1848484"/>
            <a:chOff x="0" y="0"/>
            <a:chExt cx="2008575" cy="1848585"/>
          </a:xfrm>
        </p:grpSpPr>
        <p:sp>
          <p:nvSpPr>
            <p:cNvPr id="10" name="Rectangle 9"/>
            <p:cNvSpPr/>
            <p:nvPr/>
          </p:nvSpPr>
          <p:spPr>
            <a:xfrm>
              <a:off x="418672" y="415201"/>
              <a:ext cx="1589903" cy="14333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415201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kern="1200">
                  <a:solidFill>
                    <a:srgbClr val="000000"/>
                  </a:solidFill>
                  <a:effectLst/>
                  <a:latin typeface="Calibri Light" panose="020F0302020204030204" pitchFamily="34" charset="0"/>
                  <a:ea typeface="DengXian"/>
                  <a:cs typeface="Times New Roman" panose="02020603050405020304" pitchFamily="18" charset="0"/>
                </a:rPr>
                <a:t>L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18672" y="0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>
                  <a:solidFill>
                    <a:srgbClr val="000000"/>
                  </a:solidFill>
                  <a:effectLst/>
                  <a:ea typeface="DengXian"/>
                  <a:cs typeface="Times New Roman" panose="02020603050405020304" pitchFamily="18" charset="0"/>
                </a:rPr>
                <a:t>A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</p:grp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66039"/>
              </p:ext>
            </p:extLst>
          </p:nvPr>
        </p:nvGraphicFramePr>
        <p:xfrm>
          <a:off x="1164431" y="4373545"/>
          <a:ext cx="6372225" cy="1516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4075"/>
                <a:gridCol w="2124075"/>
                <a:gridCol w="2124075"/>
              </a:tblGrid>
              <a:tr h="23623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Intra prediction modes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MPM flag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Bin string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MPM 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modes </a:t>
                      </a: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(3)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11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Non-MPM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modes (64)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6</a:t>
                      </a:r>
                      <a:r>
                        <a:rPr lang="en-CA" sz="1400" dirty="0" smtClean="0">
                          <a:effectLst/>
                        </a:rPr>
                        <a:t> </a:t>
                      </a:r>
                      <a:r>
                        <a:rPr lang="en-CA" sz="1400" dirty="0">
                          <a:effectLst/>
                        </a:rPr>
                        <a:t>bits fixed length code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9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sp>
        <p:nvSpPr>
          <p:cNvPr id="6" name="TextBox 5"/>
          <p:cNvSpPr txBox="1"/>
          <p:nvPr/>
        </p:nvSpPr>
        <p:spPr>
          <a:xfrm>
            <a:off x="5707236" y="2965443"/>
            <a:ext cx="38242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Fig. </a:t>
            </a:r>
            <a:r>
              <a:rPr lang="en-US" sz="1600" dirty="0" smtClean="0"/>
              <a:t>2: </a:t>
            </a:r>
            <a:r>
              <a:rPr lang="en-US" sz="1600" dirty="0"/>
              <a:t>Neighbor Intra </a:t>
            </a:r>
            <a:r>
              <a:rPr lang="en-US" sz="1600" dirty="0" smtClean="0"/>
              <a:t>modes </a:t>
            </a:r>
            <a:r>
              <a:rPr lang="en-US" sz="1600" dirty="0"/>
              <a:t>used </a:t>
            </a:r>
            <a:r>
              <a:rPr lang="en-US" sz="1600" dirty="0" smtClean="0"/>
              <a:t>in </a:t>
            </a:r>
            <a:endParaRPr lang="en-US" sz="1600" dirty="0"/>
          </a:p>
          <a:p>
            <a:r>
              <a:rPr lang="en-US" sz="1600" dirty="0" smtClean="0"/>
              <a:t>this proposal</a:t>
            </a:r>
            <a:endParaRPr lang="en-US" sz="16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5173836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67 Intra modes are coded as one of the following:</a:t>
            </a:r>
          </a:p>
          <a:p>
            <a:pPr lvl="1"/>
            <a:r>
              <a:rPr lang="en-US" sz="1600" kern="0" dirty="0" smtClean="0"/>
              <a:t>MPM list (</a:t>
            </a:r>
            <a:r>
              <a:rPr lang="en-US" sz="1600" b="1" kern="0" dirty="0" smtClean="0"/>
              <a:t>Size: </a:t>
            </a:r>
            <a:r>
              <a:rPr lang="en-US" sz="1600" b="1" kern="0" dirty="0"/>
              <a:t>6</a:t>
            </a:r>
            <a:r>
              <a:rPr lang="en-US" sz="1600" kern="0" dirty="0" smtClean="0"/>
              <a:t>)</a:t>
            </a:r>
          </a:p>
          <a:p>
            <a:pPr lvl="2"/>
            <a:r>
              <a:rPr lang="en-US" sz="1600" kern="0" dirty="0" smtClean="0"/>
              <a:t>two </a:t>
            </a:r>
            <a:r>
              <a:rPr lang="en-US" sz="1600" b="1" kern="0" dirty="0" smtClean="0"/>
              <a:t>new neighbors</a:t>
            </a:r>
            <a:r>
              <a:rPr lang="en-US" sz="1600" kern="0" dirty="0" smtClean="0"/>
              <a:t> (A and L) used </a:t>
            </a:r>
          </a:p>
          <a:p>
            <a:pPr lvl="2"/>
            <a:r>
              <a:rPr lang="en-CA" sz="1600" dirty="0" smtClean="0"/>
              <a:t>{L, A, Planar</a:t>
            </a:r>
            <a:r>
              <a:rPr lang="en-CA" sz="1600" dirty="0"/>
              <a:t>, DC, </a:t>
            </a:r>
            <a:r>
              <a:rPr lang="en-CA" sz="1600" dirty="0" smtClean="0"/>
              <a:t>L </a:t>
            </a:r>
            <a:r>
              <a:rPr lang="en-CA" sz="1600" dirty="0"/>
              <a:t>- 1, </a:t>
            </a:r>
            <a:r>
              <a:rPr lang="en-CA" sz="1600" dirty="0" smtClean="0"/>
              <a:t>L </a:t>
            </a:r>
            <a:r>
              <a:rPr lang="en-CA" sz="1600" dirty="0"/>
              <a:t>+ 1, </a:t>
            </a:r>
            <a:r>
              <a:rPr lang="en-CA" sz="1600" dirty="0" smtClean="0"/>
              <a:t>A </a:t>
            </a:r>
            <a:r>
              <a:rPr lang="en-CA" sz="1600" dirty="0"/>
              <a:t>- 1, </a:t>
            </a:r>
            <a:r>
              <a:rPr lang="en-CA" sz="1600" dirty="0" smtClean="0"/>
              <a:t>A + </a:t>
            </a:r>
            <a:r>
              <a:rPr lang="en-CA" sz="1600" dirty="0"/>
              <a:t>1</a:t>
            </a:r>
            <a:r>
              <a:rPr lang="en-CA" sz="1600" dirty="0" smtClean="0"/>
              <a:t>}</a:t>
            </a:r>
            <a:endParaRPr lang="en-US" sz="1600" kern="0" dirty="0" smtClean="0"/>
          </a:p>
          <a:p>
            <a:pPr lvl="1"/>
            <a:r>
              <a:rPr lang="en-US" sz="1600" kern="0" dirty="0" smtClean="0"/>
              <a:t>Non-MPM list (</a:t>
            </a:r>
            <a:r>
              <a:rPr lang="en-US" sz="1600" b="1" kern="0" dirty="0" smtClean="0"/>
              <a:t>Size: 61</a:t>
            </a:r>
            <a:r>
              <a:rPr lang="en-US" sz="1600" kern="0" dirty="0" smtClean="0"/>
              <a:t>)</a:t>
            </a:r>
          </a:p>
          <a:p>
            <a:pPr lvl="2"/>
            <a:r>
              <a:rPr lang="en-US" sz="1600" kern="0" dirty="0" smtClean="0"/>
              <a:t>Truncated binary coding</a:t>
            </a:r>
          </a:p>
          <a:p>
            <a:pPr lvl="2"/>
            <a:r>
              <a:rPr lang="en-US" sz="1600" b="1" kern="0" dirty="0" smtClean="0"/>
              <a:t>Remapping for non-MPM modes</a:t>
            </a:r>
          </a:p>
          <a:p>
            <a:pPr lvl="1"/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395181" y="1024338"/>
            <a:ext cx="2008506" cy="1848484"/>
            <a:chOff x="0" y="0"/>
            <a:chExt cx="2008575" cy="1848585"/>
          </a:xfrm>
        </p:grpSpPr>
        <p:sp>
          <p:nvSpPr>
            <p:cNvPr id="14" name="Rectangle 13"/>
            <p:cNvSpPr/>
            <p:nvPr/>
          </p:nvSpPr>
          <p:spPr>
            <a:xfrm>
              <a:off x="418672" y="415201"/>
              <a:ext cx="1589903" cy="14333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0" y="1433384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kern="1200">
                  <a:solidFill>
                    <a:srgbClr val="000000"/>
                  </a:solidFill>
                  <a:effectLst/>
                  <a:latin typeface="Calibri Light" panose="020F0302020204030204" pitchFamily="34" charset="0"/>
                  <a:ea typeface="DengXian"/>
                  <a:cs typeface="Times New Roman" panose="02020603050405020304" pitchFamily="18" charset="0"/>
                </a:rPr>
                <a:t>L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89903" y="0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>
                  <a:solidFill>
                    <a:srgbClr val="000000"/>
                  </a:solidFill>
                  <a:effectLst/>
                  <a:ea typeface="DengXian"/>
                  <a:cs typeface="Times New Roman" panose="02020603050405020304" pitchFamily="18" charset="0"/>
                </a:rPr>
                <a:t>A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</p:grp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627353"/>
              </p:ext>
            </p:extLst>
          </p:nvPr>
        </p:nvGraphicFramePr>
        <p:xfrm>
          <a:off x="1371600" y="3673296"/>
          <a:ext cx="6439302" cy="2169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6434"/>
                <a:gridCol w="2146434"/>
                <a:gridCol w="2146434"/>
              </a:tblGrid>
              <a:tr h="2471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Intra prediction modes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MPM flag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Bin string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MPM 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modes (6)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11110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11111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Non-MPM 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modes </a:t>
                      </a: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(61)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Truncated binary code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970561" y="1721858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Coding </a:t>
            </a:r>
          </a:p>
          <a:p>
            <a:r>
              <a:rPr lang="en-US" dirty="0" smtClean="0"/>
              <a:t>Unit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0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sz="2800" b="1" dirty="0"/>
              <a:t>Remapping for non-MPM modes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8305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b="1" kern="0" dirty="0"/>
              <a:t>Truncated binary coding</a:t>
            </a:r>
            <a:r>
              <a:rPr lang="en-US" sz="1600" kern="0" dirty="0"/>
              <a:t> </a:t>
            </a:r>
            <a:r>
              <a:rPr lang="en-US" sz="1600" kern="0" dirty="0" smtClean="0"/>
              <a:t>is used for </a:t>
            </a:r>
            <a:r>
              <a:rPr lang="en-US" sz="1600" kern="0" dirty="0"/>
              <a:t>61 non-MPM modes: </a:t>
            </a:r>
          </a:p>
          <a:p>
            <a:pPr lvl="1"/>
            <a:r>
              <a:rPr lang="en-US" sz="1600" kern="0" dirty="0"/>
              <a:t>The smallest 3 (=64-61)  modes </a:t>
            </a:r>
            <a:r>
              <a:rPr lang="en-US" sz="1600" kern="0" dirty="0" smtClean="0"/>
              <a:t>use 5-bits for signaling.</a:t>
            </a:r>
            <a:endParaRPr lang="en-US" sz="1600" kern="0" dirty="0"/>
          </a:p>
          <a:p>
            <a:pPr lvl="1"/>
            <a:r>
              <a:rPr lang="en-US" sz="1600" kern="0" dirty="0"/>
              <a:t>Other </a:t>
            </a:r>
            <a:r>
              <a:rPr lang="en-US" sz="1600" kern="0" dirty="0" smtClean="0"/>
              <a:t>non-MPM </a:t>
            </a:r>
            <a:r>
              <a:rPr lang="en-US" sz="1600" kern="0" dirty="0"/>
              <a:t>modes are </a:t>
            </a:r>
            <a:r>
              <a:rPr lang="en-US" sz="1600" kern="0" dirty="0" smtClean="0"/>
              <a:t>signaled using </a:t>
            </a:r>
            <a:r>
              <a:rPr lang="en-US" sz="1600" kern="0" dirty="0"/>
              <a:t>6-bit</a:t>
            </a:r>
            <a:r>
              <a:rPr lang="en-US" sz="1600" kern="0" dirty="0" smtClean="0"/>
              <a:t>.</a:t>
            </a:r>
            <a:endParaRPr lang="en-US" sz="1600" dirty="0" smtClean="0"/>
          </a:p>
          <a:p>
            <a:r>
              <a:rPr lang="en-US" sz="1600" dirty="0" smtClean="0"/>
              <a:t>Main idea : </a:t>
            </a:r>
            <a:r>
              <a:rPr lang="en-US" sz="1600" dirty="0" smtClean="0"/>
              <a:t>Derive 3 more probable modes which are not the same as the 6 MPM modes</a:t>
            </a:r>
          </a:p>
          <a:p>
            <a:r>
              <a:rPr lang="en-US" sz="1600" dirty="0" smtClean="0"/>
              <a:t>Map the 3 more probable modes to the non-MPM modes which are signaled using 5 bits. </a:t>
            </a:r>
          </a:p>
          <a:p>
            <a:r>
              <a:rPr lang="en-US" sz="1600" kern="0" dirty="0" smtClean="0"/>
              <a:t>Example</a:t>
            </a:r>
            <a:r>
              <a:rPr lang="en-US" sz="1600" kern="0" dirty="0" smtClean="0"/>
              <a:t>: </a:t>
            </a:r>
          </a:p>
          <a:p>
            <a:r>
              <a:rPr lang="en-US" sz="1600" kern="0" dirty="0" smtClean="0"/>
              <a:t>5-bit list (2, 3, 4) </a:t>
            </a:r>
          </a:p>
          <a:p>
            <a:r>
              <a:rPr lang="en-US" sz="1600" kern="0" dirty="0" smtClean="0"/>
              <a:t>6-bit list (49,51,18) </a:t>
            </a:r>
            <a:r>
              <a:rPr lang="en-US" sz="1600" kern="0" dirty="0" smtClean="0">
                <a:sym typeface="Wingdings" panose="05000000000000000000" pitchFamily="2" charset="2"/>
              </a:rPr>
              <a:t> </a:t>
            </a:r>
            <a:r>
              <a:rPr lang="en-US" sz="1600" dirty="0"/>
              <a:t>based on the first two angular modes in the MPM </a:t>
            </a:r>
            <a:r>
              <a:rPr lang="en-US" sz="1600" dirty="0" smtClean="0"/>
              <a:t>list (-1, +1)</a:t>
            </a:r>
            <a:r>
              <a:rPr lang="en-US" sz="1600" kern="0" dirty="0" smtClean="0"/>
              <a:t> </a:t>
            </a:r>
          </a:p>
          <a:p>
            <a:pPr marL="735013" lvl="1" indent="-342900">
              <a:buFont typeface="+mj-lt"/>
              <a:buAutoNum type="arabicPeriod"/>
            </a:pPr>
            <a:endParaRPr lang="en-US" sz="1600" kern="0" dirty="0" smtClean="0"/>
          </a:p>
          <a:p>
            <a:pPr lvl="2"/>
            <a:endParaRPr lang="en-US" sz="1600" kern="0" dirty="0" smtClean="0"/>
          </a:p>
          <a:p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209800" y="4876800"/>
            <a:ext cx="2617733" cy="381000"/>
            <a:chOff x="1583176" y="4953000"/>
            <a:chExt cx="2617733" cy="381000"/>
          </a:xfrm>
        </p:grpSpPr>
        <p:sp>
          <p:nvSpPr>
            <p:cNvPr id="7" name="Rectangle 6"/>
            <p:cNvSpPr/>
            <p:nvPr/>
          </p:nvSpPr>
          <p:spPr>
            <a:xfrm>
              <a:off x="3113382" y="4953000"/>
              <a:ext cx="1087527" cy="381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2   </a:t>
              </a:r>
              <a:r>
                <a:rPr lang="en-US" b="1" dirty="0" smtClean="0">
                  <a:solidFill>
                    <a:srgbClr val="C00000"/>
                  </a:solidFill>
                </a:rPr>
                <a:t>3</a:t>
              </a:r>
              <a:r>
                <a:rPr lang="en-US" dirty="0" smtClean="0">
                  <a:solidFill>
                    <a:schemeClr val="tx1"/>
                  </a:solidFill>
                </a:rPr>
                <a:t>   4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83176" y="4953000"/>
              <a:ext cx="1087527" cy="381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49 </a:t>
              </a:r>
              <a:r>
                <a:rPr lang="en-US" b="1" dirty="0" smtClean="0">
                  <a:solidFill>
                    <a:srgbClr val="C00000"/>
                  </a:solidFill>
                </a:rPr>
                <a:t>51</a:t>
              </a:r>
              <a:r>
                <a:rPr lang="en-US" dirty="0" smtClean="0">
                  <a:solidFill>
                    <a:schemeClr val="tx1"/>
                  </a:solidFill>
                </a:rPr>
                <a:t> 18 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225417" y="5749206"/>
            <a:ext cx="2575183" cy="381000"/>
            <a:chOff x="4470966" y="4273172"/>
            <a:chExt cx="2575183" cy="381000"/>
          </a:xfrm>
        </p:grpSpPr>
        <p:sp>
          <p:nvSpPr>
            <p:cNvPr id="11" name="Rectangle 10"/>
            <p:cNvSpPr/>
            <p:nvPr/>
          </p:nvSpPr>
          <p:spPr>
            <a:xfrm>
              <a:off x="4470966" y="4273172"/>
              <a:ext cx="1087527" cy="381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2   </a:t>
              </a:r>
              <a:r>
                <a:rPr lang="en-US" b="1" dirty="0" smtClean="0">
                  <a:solidFill>
                    <a:srgbClr val="C00000"/>
                  </a:solidFill>
                </a:rPr>
                <a:t>3</a:t>
              </a:r>
              <a:r>
                <a:rPr lang="en-US" dirty="0" smtClean="0">
                  <a:solidFill>
                    <a:schemeClr val="tx1"/>
                  </a:solidFill>
                </a:rPr>
                <a:t>   4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58622" y="4273172"/>
              <a:ext cx="1087527" cy="381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49 </a:t>
              </a:r>
              <a:r>
                <a:rPr lang="en-US" b="1" dirty="0" smtClean="0">
                  <a:solidFill>
                    <a:srgbClr val="C00000"/>
                  </a:solidFill>
                </a:rPr>
                <a:t>51</a:t>
              </a:r>
              <a:r>
                <a:rPr lang="en-US" dirty="0" smtClean="0">
                  <a:solidFill>
                    <a:schemeClr val="tx1"/>
                  </a:solidFill>
                </a:rPr>
                <a:t> 18 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95759" y="4876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encoder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614721" y="5067300"/>
            <a:ext cx="442679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11376" y="5715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decoder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630337" y="5939706"/>
            <a:ext cx="442679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410663" y="4446431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6-bit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940869" y="443132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5-bit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426280" y="5365806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5-bit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913936" y="533394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6-bit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26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120699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1417639" y="5560663"/>
            <a:ext cx="5320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Simulations results w.r.t. to anchors VTM 2.0.1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511981"/>
              </p:ext>
            </p:extLst>
          </p:nvPr>
        </p:nvGraphicFramePr>
        <p:xfrm>
          <a:off x="762000" y="1027723"/>
          <a:ext cx="5127626" cy="1932170"/>
        </p:xfrm>
        <a:graphic>
          <a:graphicData uri="http://schemas.openxmlformats.org/drawingml/2006/table">
            <a:tbl>
              <a:tblPr/>
              <a:tblGrid>
                <a:gridCol w="1207366"/>
                <a:gridCol w="784052"/>
                <a:gridCol w="784052"/>
                <a:gridCol w="784052"/>
                <a:gridCol w="784052"/>
                <a:gridCol w="784052"/>
              </a:tblGrid>
              <a:tr h="19321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Constraint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465825"/>
              </p:ext>
            </p:extLst>
          </p:nvPr>
        </p:nvGraphicFramePr>
        <p:xfrm>
          <a:off x="762000" y="3237472"/>
          <a:ext cx="5127626" cy="2068410"/>
        </p:xfrm>
        <a:graphic>
          <a:graphicData uri="http://schemas.openxmlformats.org/drawingml/2006/table">
            <a:tbl>
              <a:tblPr/>
              <a:tblGrid>
                <a:gridCol w="1207366"/>
                <a:gridCol w="784052"/>
                <a:gridCol w="784052"/>
                <a:gridCol w="784052"/>
                <a:gridCol w="784052"/>
                <a:gridCol w="784052"/>
              </a:tblGrid>
              <a:tr h="206841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 Constraint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57950" y="1809538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AI </a:t>
            </a:r>
            <a:r>
              <a:rPr lang="en-US" dirty="0" smtClean="0">
                <a:sym typeface="Wingdings" panose="05000000000000000000" pitchFamily="2" charset="2"/>
              </a:rPr>
              <a:t> -0.34%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452088" y="3890946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 </a:t>
            </a:r>
            <a:r>
              <a:rPr lang="en-US" dirty="0" smtClean="0">
                <a:sym typeface="Wingdings" panose="05000000000000000000" pitchFamily="2" charset="2"/>
              </a:rPr>
              <a:t> -0.13%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7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18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Summary &amp; 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55639"/>
            <a:ext cx="8496300" cy="5218113"/>
          </a:xfrm>
        </p:spPr>
        <p:txBody>
          <a:bodyPr/>
          <a:lstStyle/>
          <a:p>
            <a:r>
              <a:rPr lang="en-US" altLang="zh-CN" sz="2000" dirty="0" smtClean="0"/>
              <a:t>Feature proposed for Intra mode signaling</a:t>
            </a:r>
          </a:p>
          <a:p>
            <a:pPr lvl="1"/>
            <a:r>
              <a:rPr lang="en-US" altLang="zh-CN" sz="1800" dirty="0" smtClean="0"/>
              <a:t>MPM list</a:t>
            </a:r>
          </a:p>
          <a:p>
            <a:pPr lvl="2"/>
            <a:r>
              <a:rPr lang="en-US" altLang="zh-CN" sz="1800" dirty="0" smtClean="0"/>
              <a:t>6 MPM list construction </a:t>
            </a:r>
            <a:r>
              <a:rPr lang="en-US" altLang="zh-CN" sz="1800" b="1" dirty="0" smtClean="0"/>
              <a:t>with only Left and Above </a:t>
            </a:r>
            <a:r>
              <a:rPr lang="en-US" altLang="zh-CN" sz="1800" dirty="0" smtClean="0"/>
              <a:t>neighbors.</a:t>
            </a:r>
          </a:p>
          <a:p>
            <a:pPr lvl="2"/>
            <a:r>
              <a:rPr lang="en-CA" sz="1800" dirty="0"/>
              <a:t>{L, A, Planar, DC, L - 1, L + 1, A - 1, A + 1</a:t>
            </a:r>
            <a:r>
              <a:rPr lang="en-CA" sz="1800" dirty="0" smtClean="0"/>
              <a:t>}</a:t>
            </a:r>
            <a:r>
              <a:rPr lang="en-US" sz="1800" dirty="0" smtClean="0"/>
              <a:t>.</a:t>
            </a:r>
          </a:p>
          <a:p>
            <a:pPr lvl="1"/>
            <a:r>
              <a:rPr lang="en-US" altLang="zh-CN" sz="1800" b="1" dirty="0"/>
              <a:t>Line buffer constrain</a:t>
            </a:r>
            <a:r>
              <a:rPr lang="en-US" altLang="zh-CN" sz="1800" dirty="0"/>
              <a:t> considered for CUs along CTU </a:t>
            </a:r>
          </a:p>
          <a:p>
            <a:pPr lvl="1"/>
            <a:r>
              <a:rPr lang="en-US" altLang="zh-CN" sz="1800" dirty="0" smtClean="0"/>
              <a:t>Non-MPM </a:t>
            </a:r>
            <a:r>
              <a:rPr lang="en-US" altLang="zh-CN" sz="1800" dirty="0" smtClean="0"/>
              <a:t>list</a:t>
            </a:r>
          </a:p>
          <a:p>
            <a:pPr lvl="2"/>
            <a:r>
              <a:rPr lang="en-US" altLang="zh-CN" sz="1800" b="1" dirty="0" smtClean="0"/>
              <a:t>Truncated binary </a:t>
            </a:r>
            <a:r>
              <a:rPr lang="en-US" altLang="zh-CN" sz="1800" dirty="0" smtClean="0"/>
              <a:t>coding for remaining 61 modes </a:t>
            </a:r>
          </a:p>
          <a:p>
            <a:pPr lvl="2"/>
            <a:r>
              <a:rPr lang="en-US" altLang="zh-CN" sz="1800" b="1" dirty="0" smtClean="0"/>
              <a:t>Remapping </a:t>
            </a:r>
            <a:r>
              <a:rPr lang="en-US" altLang="zh-CN" sz="1800" dirty="0" smtClean="0"/>
              <a:t>for few</a:t>
            </a:r>
            <a:r>
              <a:rPr lang="en-US" altLang="zh-CN" sz="1800" b="1" dirty="0" smtClean="0"/>
              <a:t> </a:t>
            </a:r>
            <a:r>
              <a:rPr lang="en-US" altLang="zh-CN" sz="1800" dirty="0" smtClean="0"/>
              <a:t>6-bit intra modes to 5-bit 	</a:t>
            </a:r>
          </a:p>
          <a:p>
            <a:r>
              <a:rPr lang="en-US" altLang="zh-CN" sz="1800" dirty="0"/>
              <a:t>-</a:t>
            </a:r>
            <a:r>
              <a:rPr lang="en-US" altLang="zh-CN" sz="1800" dirty="0" smtClean="0"/>
              <a:t>0.34% </a:t>
            </a:r>
            <a:r>
              <a:rPr lang="en-US" altLang="zh-CN" sz="1800" dirty="0"/>
              <a:t>coding gain without increasing encoding/decoding time  </a:t>
            </a:r>
          </a:p>
          <a:p>
            <a:endParaRPr lang="en-US" altLang="zh-CN" sz="1800" dirty="0" smtClean="0">
              <a:solidFill>
                <a:srgbClr val="C00000"/>
              </a:solidFill>
            </a:endParaRPr>
          </a:p>
          <a:p>
            <a:r>
              <a:rPr lang="en-US" altLang="zh-CN" sz="1800" dirty="0" smtClean="0">
                <a:solidFill>
                  <a:srgbClr val="C00000"/>
                </a:solidFill>
              </a:rPr>
              <a:t>We suggest to adopt the proposed changes for Intra mode signaling</a:t>
            </a:r>
          </a:p>
          <a:p>
            <a:endParaRPr lang="en-US" altLang="zh-CN" sz="1500" dirty="0" smtClean="0"/>
          </a:p>
          <a:p>
            <a:endParaRPr lang="zh-CN" altLang="en-US" sz="17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5422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827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sz="2800" b="1" dirty="0"/>
              <a:t>Remapping for non-MPM modes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8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8305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dirty="0"/>
              <a:t>remapping</a:t>
            </a:r>
            <a:r>
              <a:rPr lang="en-US" sz="1600" b="1" dirty="0"/>
              <a:t> applies </a:t>
            </a:r>
            <a:r>
              <a:rPr lang="en-US" sz="1600" b="1" dirty="0" smtClean="0"/>
              <a:t>for</a:t>
            </a:r>
            <a:r>
              <a:rPr lang="en-US" sz="1600" dirty="0" smtClean="0"/>
              <a:t> </a:t>
            </a:r>
            <a:r>
              <a:rPr lang="en-US" sz="1600" b="1" dirty="0"/>
              <a:t>non-MPM </a:t>
            </a:r>
            <a:r>
              <a:rPr lang="en-US" sz="1600" b="1" dirty="0" smtClean="0"/>
              <a:t>mode, </a:t>
            </a:r>
            <a:endParaRPr lang="en-US" sz="1600" b="1" kern="0" dirty="0" smtClean="0"/>
          </a:p>
          <a:p>
            <a:r>
              <a:rPr lang="en-US" sz="1600" b="1" kern="0" dirty="0" smtClean="0"/>
              <a:t>idea</a:t>
            </a:r>
            <a:r>
              <a:rPr lang="en-US" sz="1600" kern="0" dirty="0" smtClean="0"/>
              <a:t>: remap </a:t>
            </a:r>
            <a:r>
              <a:rPr lang="en-US" sz="1600" b="1" kern="0" dirty="0"/>
              <a:t>6-bit represented</a:t>
            </a:r>
            <a:r>
              <a:rPr lang="en-US" sz="1600" kern="0" dirty="0"/>
              <a:t> modes </a:t>
            </a:r>
            <a:r>
              <a:rPr lang="en-US" sz="1600" kern="0" dirty="0" smtClean="0"/>
              <a:t>to </a:t>
            </a:r>
            <a:r>
              <a:rPr lang="en-US" sz="1600" b="1" kern="0" dirty="0" smtClean="0"/>
              <a:t>5-bit represented </a:t>
            </a:r>
            <a:r>
              <a:rPr lang="en-US" sz="1600" kern="0" dirty="0" smtClean="0"/>
              <a:t>modes</a:t>
            </a:r>
          </a:p>
          <a:p>
            <a:r>
              <a:rPr lang="en-US" sz="1600" b="1" kern="0" dirty="0" smtClean="0"/>
              <a:t>Truncated binary coding</a:t>
            </a:r>
            <a:r>
              <a:rPr lang="en-US" sz="1600" kern="0" dirty="0" smtClean="0"/>
              <a:t> for 61 non-MPM modes: </a:t>
            </a:r>
            <a:endParaRPr lang="en-US" sz="1600" kern="0" dirty="0"/>
          </a:p>
          <a:p>
            <a:pPr lvl="1"/>
            <a:r>
              <a:rPr lang="en-US" sz="1600" kern="0" dirty="0" smtClean="0"/>
              <a:t>The smallest 3 (=64-61</a:t>
            </a:r>
            <a:r>
              <a:rPr lang="en-US" sz="1600" kern="0" dirty="0"/>
              <a:t>) </a:t>
            </a:r>
            <a:r>
              <a:rPr lang="en-US" sz="1600" kern="0" dirty="0" smtClean="0"/>
              <a:t> modes using 5-bit </a:t>
            </a:r>
            <a:r>
              <a:rPr lang="en-US" sz="1600" kern="0" dirty="0" err="1" smtClean="0"/>
              <a:t>binarization</a:t>
            </a:r>
            <a:r>
              <a:rPr lang="en-US" sz="1600" kern="0" dirty="0" smtClean="0"/>
              <a:t>.</a:t>
            </a:r>
          </a:p>
          <a:p>
            <a:pPr lvl="1"/>
            <a:r>
              <a:rPr lang="en-US" sz="1600" kern="0" dirty="0" smtClean="0"/>
              <a:t>Other modes in non-MPM modes are represented by 6-bit.</a:t>
            </a:r>
          </a:p>
          <a:p>
            <a:r>
              <a:rPr lang="en-US" sz="1600" kern="0" dirty="0" smtClean="0"/>
              <a:t>Workflow in brief: </a:t>
            </a:r>
          </a:p>
          <a:p>
            <a:pPr marL="735013" lvl="1" indent="-342900">
              <a:buFont typeface="+mj-lt"/>
              <a:buAutoNum type="arabicPeriod"/>
            </a:pPr>
            <a:r>
              <a:rPr lang="en-US" sz="1600" kern="0" dirty="0" smtClean="0"/>
              <a:t>Build a </a:t>
            </a:r>
            <a:r>
              <a:rPr lang="en-US" sz="1600" b="1" kern="0" dirty="0" smtClean="0"/>
              <a:t>5-bit list</a:t>
            </a:r>
            <a:r>
              <a:rPr lang="en-US" sz="1600" kern="0" dirty="0" smtClean="0"/>
              <a:t> deriving 3 smallest modes from non-MPM mode set.</a:t>
            </a:r>
          </a:p>
          <a:p>
            <a:pPr marL="735013" lvl="1" indent="-342900">
              <a:buFont typeface="+mj-lt"/>
              <a:buAutoNum type="arabicPeriod"/>
            </a:pPr>
            <a:r>
              <a:rPr lang="en-US" sz="1600" kern="0" dirty="0" smtClean="0"/>
              <a:t>Build a (up to) </a:t>
            </a:r>
            <a:r>
              <a:rPr lang="en-US" sz="1600" b="1" kern="0" dirty="0" smtClean="0"/>
              <a:t>6-bit</a:t>
            </a:r>
            <a:r>
              <a:rPr lang="en-US" sz="1600" kern="0" dirty="0" smtClean="0"/>
              <a:t> list that have high probability modes</a:t>
            </a:r>
          </a:p>
          <a:p>
            <a:pPr marL="1077913" lvl="2" indent="-342900"/>
            <a:r>
              <a:rPr lang="en-US" sz="1600" kern="0" dirty="0" smtClean="0"/>
              <a:t>Derived by angular-1, angular + 1, angular in MPM</a:t>
            </a:r>
          </a:p>
          <a:p>
            <a:pPr marL="735013" lvl="1" indent="-342900">
              <a:buFont typeface="+mj-lt"/>
              <a:buAutoNum type="arabicPeriod"/>
            </a:pPr>
            <a:r>
              <a:rPr lang="en-US" sz="1600" kern="0" dirty="0" smtClean="0"/>
              <a:t>Build a mapping relationship correspondingly between the two lists. </a:t>
            </a:r>
          </a:p>
          <a:p>
            <a:pPr marL="735013" lvl="1" indent="-342900">
              <a:buFont typeface="+mj-lt"/>
              <a:buAutoNum type="arabicPeriod"/>
            </a:pPr>
            <a:r>
              <a:rPr lang="en-US" sz="1600" kern="0" dirty="0" smtClean="0"/>
              <a:t>Encoder </a:t>
            </a:r>
            <a:r>
              <a:rPr lang="en-US" sz="1600" kern="0" dirty="0" smtClean="0">
                <a:sym typeface="Wingdings" panose="05000000000000000000" pitchFamily="2" charset="2"/>
              </a:rPr>
              <a:t> </a:t>
            </a:r>
            <a:r>
              <a:rPr lang="en-US" sz="1600" kern="0" dirty="0" smtClean="0"/>
              <a:t>if mode in 6-bit list, then remap to corresponding 5bit entry</a:t>
            </a:r>
          </a:p>
          <a:p>
            <a:pPr marL="735013" lvl="1" indent="-342900">
              <a:buFont typeface="+mj-lt"/>
              <a:buAutoNum type="arabicPeriod"/>
            </a:pPr>
            <a:r>
              <a:rPr lang="en-US" sz="1600" kern="0" dirty="0" smtClean="0"/>
              <a:t>Decoder </a:t>
            </a:r>
            <a:r>
              <a:rPr lang="en-US" sz="1600" kern="0" dirty="0" smtClean="0">
                <a:sym typeface="Wingdings" panose="05000000000000000000" pitchFamily="2" charset="2"/>
              </a:rPr>
              <a:t> </a:t>
            </a:r>
            <a:r>
              <a:rPr lang="en-US" sz="1600" kern="0" dirty="0" smtClean="0"/>
              <a:t>if mode in 5-bit list, then remap to corresponding 6bit entry</a:t>
            </a:r>
            <a:endParaRPr lang="en-US" sz="1600" kern="0" dirty="0"/>
          </a:p>
          <a:p>
            <a:pPr marL="392113" lvl="1" indent="0">
              <a:buNone/>
            </a:pPr>
            <a:r>
              <a:rPr lang="en-US" sz="1600" kern="0" dirty="0" smtClean="0"/>
              <a:t>	</a:t>
            </a:r>
          </a:p>
          <a:p>
            <a:pPr lvl="1"/>
            <a:endParaRPr lang="en-US" sz="1600" kern="0" dirty="0" smtClean="0"/>
          </a:p>
          <a:p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51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193100</TotalTime>
  <Words>857</Words>
  <Application>Microsoft Office PowerPoint</Application>
  <PresentationFormat>On-screen Show (4:3)</PresentationFormat>
  <Paragraphs>236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ＭＳ Ｐゴシック</vt:lpstr>
      <vt:lpstr>ＭＳ Ｐゴシック</vt:lpstr>
      <vt:lpstr>宋体</vt:lpstr>
      <vt:lpstr>Arial</vt:lpstr>
      <vt:lpstr>Calibri</vt:lpstr>
      <vt:lpstr>Calibri Light</vt:lpstr>
      <vt:lpstr>DengXian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CE3: Intra mode coding with 6 MPM and remapping strategy for non-MPM signaling (Test 6.3.2)</vt:lpstr>
      <vt:lpstr>Prior art: Intra mode signaling in VTM 2.0.1</vt:lpstr>
      <vt:lpstr>Proposed method</vt:lpstr>
      <vt:lpstr>Remapping for non-MPM modes</vt:lpstr>
      <vt:lpstr>Experimental Results</vt:lpstr>
      <vt:lpstr>Summary &amp; Conclusion</vt:lpstr>
      <vt:lpstr>PowerPoint Presentation</vt:lpstr>
      <vt:lpstr>Remapping for non-MPM modes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9328</cp:revision>
  <dcterms:created xsi:type="dcterms:W3CDTF">2005-06-03T02:22:32Z</dcterms:created>
  <dcterms:modified xsi:type="dcterms:W3CDTF">2018-10-04T03:45:00Z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1531159379</vt:lpwstr>
  </property>
</Properties>
</file>