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1"/>
    <p:sldMasterId id="2147483825" r:id="rId2"/>
    <p:sldMasterId id="2147483813" r:id="rId3"/>
  </p:sldMasterIdLst>
  <p:notesMasterIdLst>
    <p:notesMasterId r:id="rId14"/>
  </p:notesMasterIdLst>
  <p:handoutMasterIdLst>
    <p:handoutMasterId r:id="rId15"/>
  </p:handoutMasterIdLst>
  <p:sldIdLst>
    <p:sldId id="527" r:id="rId4"/>
    <p:sldId id="551" r:id="rId5"/>
    <p:sldId id="552" r:id="rId6"/>
    <p:sldId id="553" r:id="rId7"/>
    <p:sldId id="554" r:id="rId8"/>
    <p:sldId id="556" r:id="rId9"/>
    <p:sldId id="545" r:id="rId10"/>
    <p:sldId id="530" r:id="rId11"/>
    <p:sldId id="555" r:id="rId12"/>
    <p:sldId id="549" r:id="rId13"/>
  </p:sldIdLst>
  <p:sldSz cx="9144000" cy="5143500" type="screen16x9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24">
          <p15:clr>
            <a:srgbClr val="A4A3A4"/>
          </p15:clr>
        </p15:guide>
        <p15:guide id="2" pos="33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92"/>
    <a:srgbClr val="EAEAEA"/>
    <a:srgbClr val="1F419B"/>
    <a:srgbClr val="002664"/>
    <a:srgbClr val="BC45C7"/>
    <a:srgbClr val="010000"/>
    <a:srgbClr val="670825"/>
    <a:srgbClr val="1A286E"/>
    <a:srgbClr val="FAC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22" autoAdjust="0"/>
    <p:restoredTop sz="94649" autoAdjust="0"/>
  </p:normalViewPr>
  <p:slideViewPr>
    <p:cSldViewPr snapToGrid="0">
      <p:cViewPr>
        <p:scale>
          <a:sx n="90" d="100"/>
          <a:sy n="90" d="100"/>
        </p:scale>
        <p:origin x="-1642" y="-427"/>
      </p:cViewPr>
      <p:guideLst>
        <p:guide orient="horz" pos="1324"/>
        <p:guide pos="3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792" y="114"/>
      </p:cViewPr>
      <p:guideLst>
        <p:guide orient="horz" pos="3108"/>
        <p:guide pos="212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9B5A3B0-999B-453D-9533-66D63A8CA24F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53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8" y="739775"/>
            <a:ext cx="65801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B93365-BD4E-4A3B-AD3D-2607680E9C7E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>
              <a:defRPr b="1"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890588"/>
            <a:ext cx="8594725" cy="36885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9" y="52388"/>
            <a:ext cx="2147887" cy="452675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2388"/>
            <a:ext cx="6294438" cy="45267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1670" y="1324951"/>
            <a:ext cx="4790661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11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43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latin typeface="Frutiger LT Std 45 Light" panose="020B0402020204020204" pitchFamily="34" charset="0"/>
              </a:defRPr>
            </a:lvl1pPr>
            <a:lvl2pPr>
              <a:defRPr>
                <a:latin typeface="Frutiger LT Std 45 Light" panose="020B0402020204020204" pitchFamily="34" charset="0"/>
              </a:defRPr>
            </a:lvl2pPr>
            <a:lvl3pPr>
              <a:defRPr>
                <a:latin typeface="Frutiger LT Std 45 Light" panose="020B0402020204020204" pitchFamily="34" charset="0"/>
              </a:defRPr>
            </a:lvl3pPr>
            <a:lvl4pPr>
              <a:defRPr>
                <a:latin typeface="Frutiger LT Std 45 Light" panose="020B0402020204020204" pitchFamily="34" charset="0"/>
              </a:defRPr>
            </a:lvl4pPr>
            <a:lvl5pPr>
              <a:defRPr>
                <a:latin typeface="Frutiger LT Std 45 Light" panose="020B0402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5030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0" y="1818463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19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03" y="1550545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87 ExtraBlk Cn" panose="020B0906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612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0087" y="1749021"/>
            <a:ext cx="7865165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88018" y="1148316"/>
            <a:ext cx="5111750" cy="3446307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54" y="2759370"/>
            <a:ext cx="7772400" cy="1022350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754" y="1633833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6" y="177290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Frutiger LT Std 45 Light" panose="020B04020202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1" y="890588"/>
            <a:ext cx="4221163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890588"/>
            <a:ext cx="4221162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1" r:id="rId2"/>
    <p:sldLayoutId id="2147483810" r:id="rId3"/>
    <p:sldLayoutId id="2147483809" r:id="rId4"/>
    <p:sldLayoutId id="2147483808" r:id="rId5"/>
    <p:sldLayoutId id="2147483807" r:id="rId6"/>
    <p:sldLayoutId id="2147483806" r:id="rId7"/>
    <p:sldLayoutId id="2147483805" r:id="rId8"/>
    <p:sldLayoutId id="2147483804" r:id="rId9"/>
    <p:sldLayoutId id="2147483803" r:id="rId10"/>
    <p:sldLayoutId id="214748380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355600" indent="-355600" algn="l" rtl="0" eaLnBrk="0" fontAlgn="base" hangingPunct="0">
        <a:spcBef>
          <a:spcPct val="40000"/>
        </a:spcBef>
        <a:spcAft>
          <a:spcPct val="0"/>
        </a:spcAft>
        <a:buClr>
          <a:srgbClr val="002664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34963" algn="l" rtl="0" eaLnBrk="0" fontAlgn="base" hangingPunct="0">
        <a:spcBef>
          <a:spcPct val="25000"/>
        </a:spcBef>
        <a:spcAft>
          <a:spcPct val="0"/>
        </a:spcAft>
        <a:buClr>
          <a:srgbClr val="002664"/>
        </a:buClr>
        <a:buSzPct val="11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023938" indent="-330200" algn="l" rtl="0" eaLnBrk="0" fontAlgn="base" hangingPunct="0">
        <a:spcBef>
          <a:spcPct val="15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377950" indent="-352425" algn="l" rtl="0" eaLnBrk="0" fontAlgn="base" hangingPunct="0">
        <a:spcBef>
          <a:spcPct val="10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3495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8067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32639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7211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41783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41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2" r:id="rId8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669" y="1168535"/>
            <a:ext cx="6264041" cy="1332109"/>
          </a:xfrm>
        </p:spPr>
        <p:txBody>
          <a:bodyPr/>
          <a:lstStyle/>
          <a:p>
            <a:r>
              <a:rPr lang="en-US" dirty="0" smtClean="0"/>
              <a:t>JVET-L0161</a:t>
            </a:r>
            <a:br>
              <a:rPr lang="en-US" dirty="0" smtClean="0"/>
            </a:br>
            <a:r>
              <a:rPr lang="en-US" dirty="0"/>
              <a:t>AHG14: Normative Intra Refresh Proposal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479323" y="3900387"/>
            <a:ext cx="16009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Jean-Marc Thiesse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Didier </a:t>
            </a:r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Nicholson</a:t>
            </a:r>
          </a:p>
          <a:p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David </a:t>
            </a:r>
            <a:r>
              <a:rPr lang="fr-FR" sz="1400" dirty="0" err="1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Gommelet</a:t>
            </a:r>
            <a:endParaRPr lang="fr-FR" sz="14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561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pPr marL="0" indent="0">
              <a:buNone/>
            </a:pPr>
            <a:endParaRPr lang="fr-FR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Normative Intra Refresh vs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JVET-L0161</a:t>
            </a:r>
            <a:endParaRPr lang="fr-FR" sz="1200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991160"/>
              </p:ext>
            </p:extLst>
          </p:nvPr>
        </p:nvGraphicFramePr>
        <p:xfrm>
          <a:off x="1273627" y="1088561"/>
          <a:ext cx="6270175" cy="3102440"/>
        </p:xfrm>
        <a:graphic>
          <a:graphicData uri="http://schemas.openxmlformats.org/drawingml/2006/table">
            <a:tbl>
              <a:tblPr/>
              <a:tblGrid>
                <a:gridCol w="1742895"/>
                <a:gridCol w="905456"/>
                <a:gridCol w="905456"/>
                <a:gridCol w="905456"/>
                <a:gridCol w="905456"/>
                <a:gridCol w="905456"/>
              </a:tblGrid>
              <a:tr h="282040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05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Low delay B Normative Intra Refresh Main10 </a:t>
                      </a:r>
                      <a:endParaRPr lang="fr-F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</a:t>
                      </a:r>
                      <a:endParaRPr lang="fr-FR" sz="105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16,11%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22,15%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23,59%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59,35%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85,49%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35,82%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204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40,67%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43,76%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45,43%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4235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Intra Refresh is usually implemented by encoder-only modifications leading to significant efficiency losses as reported in JVET-L0160 (+20% to +60%).</a:t>
            </a:r>
          </a:p>
          <a:p>
            <a:r>
              <a:rPr lang="en-US" dirty="0" smtClean="0"/>
              <a:t>Normative signalization and associated modifications proposed in this contribution.</a:t>
            </a:r>
            <a:endParaRPr lang="en-US" dirty="0"/>
          </a:p>
          <a:p>
            <a:r>
              <a:rPr lang="en-US" dirty="0" smtClean="0"/>
              <a:t>Improvement of -5% to -7.8% over encoder-only solution are reported with the proposed (early) implementation.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JVET-L0161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247439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Normative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50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Add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indicating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position of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Exploit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positions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knowledge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improve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quality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low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use-case: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Do not transmit </a:t>
            </a:r>
            <a:r>
              <a:rPr lang="fr-FR" i="1" dirty="0" err="1"/>
              <a:t>pred_mode_flag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nor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i="1" dirty="0" err="1"/>
              <a:t>cu_skip_flag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Enable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CIP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Disabling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Deblocking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at IR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boundary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  <a:p>
            <a:pPr lvl="1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	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=&gt; This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allows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partially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relax the MV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constraint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(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6 to 2 pixels).</a:t>
            </a:r>
            <a:endParaRPr lang="fr-FR" sz="2000" dirty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JVET-L0161</a:t>
            </a:r>
          </a:p>
        </p:txBody>
      </p:sp>
    </p:spTree>
    <p:extLst>
      <p:ext uri="{BB962C8B-B14F-4D97-AF65-F5344CB8AC3E}">
        <p14:creationId xmlns:p14="http://schemas.microsoft.com/office/powerpoint/2010/main" val="2472807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signalization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PPS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 smtClean="0"/>
              <a:t>intra_refresh_enabled_flag</a:t>
            </a:r>
            <a:endParaRPr lang="fr-FR" i="1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intra_refresh_mode</a:t>
            </a:r>
            <a:r>
              <a:rPr lang="fr-FR" dirty="0"/>
              <a:t> </a:t>
            </a:r>
            <a:endParaRPr lang="fr-FR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 smtClean="0"/>
              <a:t>intra_refresh_size</a:t>
            </a:r>
            <a:endParaRPr lang="fr-FR" i="1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intra_refresh_delta_qp</a:t>
            </a:r>
            <a:r>
              <a:rPr lang="fr-FR" dirty="0"/>
              <a:t> </a:t>
            </a:r>
            <a:r>
              <a:rPr lang="fr-FR" i="1" dirty="0" smtClean="0"/>
              <a:t> </a:t>
            </a:r>
            <a:r>
              <a:rPr lang="fr-FR" dirty="0" smtClean="0"/>
              <a:t> </a:t>
            </a:r>
            <a:endParaRPr lang="fr-FR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Slice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intra_refresh_direction</a:t>
            </a:r>
            <a:r>
              <a:rPr lang="fr-FR" dirty="0"/>
              <a:t> </a:t>
            </a:r>
            <a:endParaRPr lang="fr-FR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intra_refresh_position</a:t>
            </a:r>
            <a:r>
              <a:rPr lang="fr-FR" i="1" dirty="0"/>
              <a:t> </a:t>
            </a:r>
            <a:endParaRPr lang="fr-FR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JVET-L0161</a:t>
            </a:r>
          </a:p>
        </p:txBody>
      </p:sp>
    </p:spTree>
    <p:extLst>
      <p:ext uri="{BB962C8B-B14F-4D97-AF65-F5344CB8AC3E}">
        <p14:creationId xmlns:p14="http://schemas.microsoft.com/office/powerpoint/2010/main" val="883047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Normative Intra Refresh Summary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075377"/>
              </p:ext>
            </p:extLst>
          </p:nvPr>
        </p:nvGraphicFramePr>
        <p:xfrm>
          <a:off x="2480869" y="697043"/>
          <a:ext cx="5314950" cy="401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Visio" r:id="rId3" imgW="7825481" imgH="5911110" progId="Visio.Drawing.11">
                  <p:embed/>
                </p:oleObj>
              </mc:Choice>
              <mc:Fallback>
                <p:oleObj name="Visio" r:id="rId3" imgW="7825481" imgH="59111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0869" y="697043"/>
                        <a:ext cx="5314950" cy="401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JVET-L0161</a:t>
            </a:r>
          </a:p>
        </p:txBody>
      </p:sp>
    </p:spTree>
    <p:extLst>
      <p:ext uri="{BB962C8B-B14F-4D97-AF65-F5344CB8AC3E}">
        <p14:creationId xmlns:p14="http://schemas.microsoft.com/office/powerpoint/2010/main" val="2612426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Normative vs </a:t>
            </a:r>
            <a:r>
              <a:rPr lang="en-US" dirty="0" err="1" smtClean="0"/>
              <a:t>Enc</a:t>
            </a:r>
            <a:r>
              <a:rPr lang="en-US" dirty="0" smtClean="0"/>
              <a:t>-only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JVET-L0161</a:t>
            </a:r>
            <a:endParaRPr lang="fr-FR" sz="1200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651355"/>
              </p:ext>
            </p:extLst>
          </p:nvPr>
        </p:nvGraphicFramePr>
        <p:xfrm>
          <a:off x="1388834" y="948724"/>
          <a:ext cx="6067881" cy="3401263"/>
        </p:xfrm>
        <a:graphic>
          <a:graphicData uri="http://schemas.openxmlformats.org/drawingml/2006/table">
            <a:tbl>
              <a:tblPr firstRow="1" firstCol="1" bandRow="1"/>
              <a:tblGrid>
                <a:gridCol w="1433908"/>
                <a:gridCol w="1053573"/>
                <a:gridCol w="1053573"/>
                <a:gridCol w="1052699"/>
                <a:gridCol w="737064"/>
                <a:gridCol w="737064"/>
              </a:tblGrid>
              <a:tr h="255586">
                <a:tc>
                  <a:txBody>
                    <a:bodyPr/>
                    <a:lstStyle/>
                    <a:p>
                      <a:endParaRPr lang="fr-FR" sz="14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Low delay B Normative Intra Refresh Main10 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95234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Low delay B </a:t>
                      </a:r>
                      <a:r>
                        <a:rPr lang="en-US" sz="1200" b="1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Enc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-only Intra Refresh Main10 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55586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-5,01%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-7,76%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-8,68%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-7,80%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-8,05%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-9,17%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88%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5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-5,17%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-7,46%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-7,74%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89%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120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-7,81%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-9,88%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-10,20%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90%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10162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840552"/>
            <a:ext cx="8754254" cy="3404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A normative support of Intra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has been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and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evaluated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.</a:t>
            </a:r>
            <a:endParaRPr lang="fr-FR" dirty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Early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results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shows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improvement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of 6% over the encoder-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solution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in JVET-L0160.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More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improvements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are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expected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thanks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to: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Handling of all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Filters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boundaries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,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Forced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CU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splits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,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Better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handling of MV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constraints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Recommendation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: </a:t>
            </a: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Further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study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 in an </a:t>
            </a: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AhG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29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JVET-L0161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468847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03385" y="3051013"/>
            <a:ext cx="7899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The research leading to this work has been supported by the FUI23 EFIGI project, </a:t>
            </a:r>
            <a:r>
              <a:rPr lang="en-US" sz="12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BPIFrance</a:t>
            </a:r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and Region Ile de France.</a:t>
            </a:r>
            <a:endParaRPr lang="fr-FR" sz="12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1" y="3328012"/>
            <a:ext cx="1173582" cy="5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62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a Tile-based solution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806684"/>
            <a:ext cx="875425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Split the Picture in vertical or horizontal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Tiles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« 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dependent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/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independent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Tiles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 »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combination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Pros: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Elegant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 design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which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beneficiate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available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Efficient handling of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boundaries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.</a:t>
            </a:r>
            <a:endParaRPr lang="fr-FR" dirty="0"/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Cons: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Non-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desirable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due to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Tiles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breaking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of CABAC and Intra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Prediction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Lack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size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flexibility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since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Tiles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are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aligned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to CTU. Possible to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reduce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CTU size but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means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JVET-L0161</a:t>
            </a:r>
          </a:p>
        </p:txBody>
      </p:sp>
    </p:spTree>
    <p:extLst>
      <p:ext uri="{BB962C8B-B14F-4D97-AF65-F5344CB8AC3E}">
        <p14:creationId xmlns:p14="http://schemas.microsoft.com/office/powerpoint/2010/main" val="17150537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 VITEC_template_2016_Q3">
  <a:themeElements>
    <a:clrScheme name="VITEC_template_Nov2011_4x3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0000FF"/>
      </a:folHlink>
    </a:clrScheme>
    <a:fontScheme name="VITEC_template_Nov2011_4x3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ITEC_template_Nov2011_4x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. VITEC_Title_2016_Q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. VITEC_ TY_2016_Q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27166</TotalTime>
  <Words>409</Words>
  <Application>Microsoft Office PowerPoint</Application>
  <PresentationFormat>Affichage à l'écran (16:9)</PresentationFormat>
  <Paragraphs>137</Paragraphs>
  <Slides>10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1. VITEC_template_2016_Q3</vt:lpstr>
      <vt:lpstr>1. VITEC_Title_2016_Q3</vt:lpstr>
      <vt:lpstr>3. VITEC_ TY_2016_Q3</vt:lpstr>
      <vt:lpstr>Visio</vt:lpstr>
      <vt:lpstr>JVET-L0161 AHG14: Normative Intra Refresh Proposal</vt:lpstr>
      <vt:lpstr>Summary</vt:lpstr>
      <vt:lpstr>Proposal: Normative Intra Refresh</vt:lpstr>
      <vt:lpstr>New signalization</vt:lpstr>
      <vt:lpstr>Normative Intra Refresh Summary</vt:lpstr>
      <vt:lpstr>Results: Normative vs Enc-only Intra Refresh</vt:lpstr>
      <vt:lpstr>Conclusion</vt:lpstr>
      <vt:lpstr>Thank you</vt:lpstr>
      <vt:lpstr>On a Tile-based solution</vt:lpstr>
      <vt:lpstr>Results: Normative Intra Refresh vs 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rose.moody@vitec.com</dc:creator>
  <cp:lastModifiedBy>Jean-Marc Thiesse</cp:lastModifiedBy>
  <cp:revision>469</cp:revision>
  <cp:lastPrinted>2012-02-08T21:07:19Z</cp:lastPrinted>
  <dcterms:created xsi:type="dcterms:W3CDTF">2012-03-01T15:39:10Z</dcterms:created>
  <dcterms:modified xsi:type="dcterms:W3CDTF">2018-10-07T04:19:09Z</dcterms:modified>
</cp:coreProperties>
</file>